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71" r:id="rId2"/>
    <p:sldId id="256" r:id="rId3"/>
    <p:sldId id="257" r:id="rId4"/>
    <p:sldId id="258" r:id="rId5"/>
    <p:sldId id="262" r:id="rId6"/>
    <p:sldId id="260" r:id="rId7"/>
    <p:sldId id="261" r:id="rId8"/>
    <p:sldId id="264" r:id="rId9"/>
    <p:sldId id="265" r:id="rId10"/>
    <p:sldId id="266" r:id="rId11"/>
    <p:sldId id="267" r:id="rId12"/>
    <p:sldId id="268" r:id="rId13"/>
    <p:sldId id="269" r:id="rId14"/>
    <p:sldId id="270" r:id="rId15"/>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492" autoAdjust="0"/>
    <p:restoredTop sz="94660"/>
  </p:normalViewPr>
  <p:slideViewPr>
    <p:cSldViewPr snapToGrid="0">
      <p:cViewPr varScale="1">
        <p:scale>
          <a:sx n="92" d="100"/>
          <a:sy n="92" d="100"/>
        </p:scale>
        <p:origin x="522"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fld id="{6682BC4E-5FEE-49F6-AFE8-9B591A1C4F93}" type="datetimeFigureOut">
              <a:rPr lang="zh-CN" altLang="en-US" smtClean="0"/>
              <a:t>2020-05-10</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1F2E2FF8-2818-41D2-9969-4CAB2CB2A2FD}" type="slidenum">
              <a:rPr lang="zh-CN" altLang="en-US" smtClean="0"/>
              <a:t>‹#›</a:t>
            </a:fld>
            <a:endParaRPr lang="zh-CN" altLang="en-US"/>
          </a:p>
        </p:txBody>
      </p:sp>
    </p:spTree>
    <p:extLst>
      <p:ext uri="{BB962C8B-B14F-4D97-AF65-F5344CB8AC3E}">
        <p14:creationId xmlns:p14="http://schemas.microsoft.com/office/powerpoint/2010/main" val="35982666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6682BC4E-5FEE-49F6-AFE8-9B591A1C4F93}" type="datetimeFigureOut">
              <a:rPr lang="zh-CN" altLang="en-US" smtClean="0"/>
              <a:t>2020-05-10</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1F2E2FF8-2818-41D2-9969-4CAB2CB2A2FD}" type="slidenum">
              <a:rPr lang="zh-CN" altLang="en-US" smtClean="0"/>
              <a:t>‹#›</a:t>
            </a:fld>
            <a:endParaRPr lang="zh-CN" altLang="en-US"/>
          </a:p>
        </p:txBody>
      </p:sp>
    </p:spTree>
    <p:extLst>
      <p:ext uri="{BB962C8B-B14F-4D97-AF65-F5344CB8AC3E}">
        <p14:creationId xmlns:p14="http://schemas.microsoft.com/office/powerpoint/2010/main" val="16135666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838200" y="365125"/>
            <a:ext cx="7734300" cy="5811838"/>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6682BC4E-5FEE-49F6-AFE8-9B591A1C4F93}" type="datetimeFigureOut">
              <a:rPr lang="zh-CN" altLang="en-US" smtClean="0"/>
              <a:t>2020-05-10</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1F2E2FF8-2818-41D2-9969-4CAB2CB2A2FD}" type="slidenum">
              <a:rPr lang="zh-CN" altLang="en-US" smtClean="0"/>
              <a:t>‹#›</a:t>
            </a:fld>
            <a:endParaRPr lang="zh-CN" altLang="en-US"/>
          </a:p>
        </p:txBody>
      </p:sp>
    </p:spTree>
    <p:extLst>
      <p:ext uri="{BB962C8B-B14F-4D97-AF65-F5344CB8AC3E}">
        <p14:creationId xmlns:p14="http://schemas.microsoft.com/office/powerpoint/2010/main" val="12184674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6682BC4E-5FEE-49F6-AFE8-9B591A1C4F93}" type="datetimeFigureOut">
              <a:rPr lang="zh-CN" altLang="en-US" smtClean="0"/>
              <a:t>2020-05-10</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1F2E2FF8-2818-41D2-9969-4CAB2CB2A2FD}" type="slidenum">
              <a:rPr lang="zh-CN" altLang="en-US" smtClean="0"/>
              <a:t>‹#›</a:t>
            </a:fld>
            <a:endParaRPr lang="zh-CN" altLang="en-US"/>
          </a:p>
        </p:txBody>
      </p:sp>
    </p:spTree>
    <p:extLst>
      <p:ext uri="{BB962C8B-B14F-4D97-AF65-F5344CB8AC3E}">
        <p14:creationId xmlns:p14="http://schemas.microsoft.com/office/powerpoint/2010/main" val="36770165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p>
        </p:txBody>
      </p:sp>
      <p:sp>
        <p:nvSpPr>
          <p:cNvPr id="4" name="日期占位符 3"/>
          <p:cNvSpPr>
            <a:spLocks noGrp="1"/>
          </p:cNvSpPr>
          <p:nvPr>
            <p:ph type="dt" sz="half" idx="10"/>
          </p:nvPr>
        </p:nvSpPr>
        <p:spPr/>
        <p:txBody>
          <a:bodyPr/>
          <a:lstStyle/>
          <a:p>
            <a:fld id="{6682BC4E-5FEE-49F6-AFE8-9B591A1C4F93}" type="datetimeFigureOut">
              <a:rPr lang="zh-CN" altLang="en-US" smtClean="0"/>
              <a:t>2020-05-10</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1F2E2FF8-2818-41D2-9969-4CAB2CB2A2FD}" type="slidenum">
              <a:rPr lang="zh-CN" altLang="en-US" smtClean="0"/>
              <a:t>‹#›</a:t>
            </a:fld>
            <a:endParaRPr lang="zh-CN" altLang="en-US"/>
          </a:p>
        </p:txBody>
      </p:sp>
    </p:spTree>
    <p:extLst>
      <p:ext uri="{BB962C8B-B14F-4D97-AF65-F5344CB8AC3E}">
        <p14:creationId xmlns:p14="http://schemas.microsoft.com/office/powerpoint/2010/main" val="36829087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838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6172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6682BC4E-5FEE-49F6-AFE8-9B591A1C4F93}" type="datetimeFigureOut">
              <a:rPr lang="zh-CN" altLang="en-US" smtClean="0"/>
              <a:t>2020-05-10</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1F2E2FF8-2818-41D2-9969-4CAB2CB2A2FD}" type="slidenum">
              <a:rPr lang="zh-CN" altLang="en-US" smtClean="0"/>
              <a:t>‹#›</a:t>
            </a:fld>
            <a:endParaRPr lang="zh-CN" altLang="en-US"/>
          </a:p>
        </p:txBody>
      </p:sp>
    </p:spTree>
    <p:extLst>
      <p:ext uri="{BB962C8B-B14F-4D97-AF65-F5344CB8AC3E}">
        <p14:creationId xmlns:p14="http://schemas.microsoft.com/office/powerpoint/2010/main" val="8001605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839788" y="2505075"/>
            <a:ext cx="5157787"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6172200" y="2505075"/>
            <a:ext cx="5183188"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6682BC4E-5FEE-49F6-AFE8-9B591A1C4F93}" type="datetimeFigureOut">
              <a:rPr lang="zh-CN" altLang="en-US" smtClean="0"/>
              <a:t>2020-05-10</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1F2E2FF8-2818-41D2-9969-4CAB2CB2A2FD}" type="slidenum">
              <a:rPr lang="zh-CN" altLang="en-US" smtClean="0"/>
              <a:t>‹#›</a:t>
            </a:fld>
            <a:endParaRPr lang="zh-CN" altLang="en-US"/>
          </a:p>
        </p:txBody>
      </p:sp>
    </p:spTree>
    <p:extLst>
      <p:ext uri="{BB962C8B-B14F-4D97-AF65-F5344CB8AC3E}">
        <p14:creationId xmlns:p14="http://schemas.microsoft.com/office/powerpoint/2010/main" val="6453065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6682BC4E-5FEE-49F6-AFE8-9B591A1C4F93}" type="datetimeFigureOut">
              <a:rPr lang="zh-CN" altLang="en-US" smtClean="0"/>
              <a:t>2020-05-10</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1F2E2FF8-2818-41D2-9969-4CAB2CB2A2FD}" type="slidenum">
              <a:rPr lang="zh-CN" altLang="en-US" smtClean="0"/>
              <a:t>‹#›</a:t>
            </a:fld>
            <a:endParaRPr lang="zh-CN" altLang="en-US"/>
          </a:p>
        </p:txBody>
      </p:sp>
    </p:spTree>
    <p:extLst>
      <p:ext uri="{BB962C8B-B14F-4D97-AF65-F5344CB8AC3E}">
        <p14:creationId xmlns:p14="http://schemas.microsoft.com/office/powerpoint/2010/main" val="41675658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6682BC4E-5FEE-49F6-AFE8-9B591A1C4F93}" type="datetimeFigureOut">
              <a:rPr lang="zh-CN" altLang="en-US" smtClean="0"/>
              <a:t>2020-05-10</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1F2E2FF8-2818-41D2-9969-4CAB2CB2A2FD}" type="slidenum">
              <a:rPr lang="zh-CN" altLang="en-US" smtClean="0"/>
              <a:t>‹#›</a:t>
            </a:fld>
            <a:endParaRPr lang="zh-CN" altLang="en-US"/>
          </a:p>
        </p:txBody>
      </p:sp>
    </p:spTree>
    <p:extLst>
      <p:ext uri="{BB962C8B-B14F-4D97-AF65-F5344CB8AC3E}">
        <p14:creationId xmlns:p14="http://schemas.microsoft.com/office/powerpoint/2010/main" val="7416831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6682BC4E-5FEE-49F6-AFE8-9B591A1C4F93}" type="datetimeFigureOut">
              <a:rPr lang="zh-CN" altLang="en-US" smtClean="0"/>
              <a:t>2020-05-10</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1F2E2FF8-2818-41D2-9969-4CAB2CB2A2FD}" type="slidenum">
              <a:rPr lang="zh-CN" altLang="en-US" smtClean="0"/>
              <a:t>‹#›</a:t>
            </a:fld>
            <a:endParaRPr lang="zh-CN" altLang="en-US"/>
          </a:p>
        </p:txBody>
      </p:sp>
    </p:spTree>
    <p:extLst>
      <p:ext uri="{BB962C8B-B14F-4D97-AF65-F5344CB8AC3E}">
        <p14:creationId xmlns:p14="http://schemas.microsoft.com/office/powerpoint/2010/main" val="22173708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6682BC4E-5FEE-49F6-AFE8-9B591A1C4F93}" type="datetimeFigureOut">
              <a:rPr lang="zh-CN" altLang="en-US" smtClean="0"/>
              <a:t>2020-05-10</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1F2E2FF8-2818-41D2-9969-4CAB2CB2A2FD}" type="slidenum">
              <a:rPr lang="zh-CN" altLang="en-US" smtClean="0"/>
              <a:t>‹#›</a:t>
            </a:fld>
            <a:endParaRPr lang="zh-CN" altLang="en-US"/>
          </a:p>
        </p:txBody>
      </p:sp>
    </p:spTree>
    <p:extLst>
      <p:ext uri="{BB962C8B-B14F-4D97-AF65-F5344CB8AC3E}">
        <p14:creationId xmlns:p14="http://schemas.microsoft.com/office/powerpoint/2010/main" val="33515979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682BC4E-5FEE-49F6-AFE8-9B591A1C4F93}" type="datetimeFigureOut">
              <a:rPr lang="zh-CN" altLang="en-US" smtClean="0"/>
              <a:t>2020-05-10</a:t>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F2E2FF8-2818-41D2-9969-4CAB2CB2A2FD}" type="slidenum">
              <a:rPr lang="zh-CN" altLang="en-US" smtClean="0"/>
              <a:t>‹#›</a:t>
            </a:fld>
            <a:endParaRPr lang="zh-CN" altLang="en-US"/>
          </a:p>
        </p:txBody>
      </p:sp>
    </p:spTree>
    <p:extLst>
      <p:ext uri="{BB962C8B-B14F-4D97-AF65-F5344CB8AC3E}">
        <p14:creationId xmlns:p14="http://schemas.microsoft.com/office/powerpoint/2010/main" val="393088465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p:txBody>
          <a:bodyPr>
            <a:normAutofit/>
          </a:bodyPr>
          <a:lstStyle/>
          <a:p>
            <a:r>
              <a:rPr lang="zh-CN" altLang="en-US" sz="4400" dirty="0" smtClean="0"/>
              <a:t>中国共产党领导是中国特色社会主义最本质的特征</a:t>
            </a:r>
            <a:r>
              <a:rPr lang="en-US" altLang="zh-CN" sz="4400" dirty="0" smtClean="0"/>
              <a:t/>
            </a:r>
            <a:br>
              <a:rPr lang="en-US" altLang="zh-CN" sz="4400" dirty="0" smtClean="0"/>
            </a:br>
            <a:endParaRPr lang="zh-CN" altLang="en-US" sz="4400" dirty="0"/>
          </a:p>
        </p:txBody>
      </p:sp>
      <p:sp>
        <p:nvSpPr>
          <p:cNvPr id="3" name="副标题 2"/>
          <p:cNvSpPr>
            <a:spLocks noGrp="1"/>
          </p:cNvSpPr>
          <p:nvPr>
            <p:ph type="subTitle" idx="1"/>
          </p:nvPr>
        </p:nvSpPr>
        <p:spPr/>
        <p:txBody>
          <a:bodyPr/>
          <a:lstStyle/>
          <a:p>
            <a:r>
              <a:rPr lang="en-US" altLang="zh-CN" dirty="0" smtClean="0"/>
              <a:t>——</a:t>
            </a:r>
            <a:r>
              <a:rPr lang="zh-CN" altLang="en-US" dirty="0" smtClean="0"/>
              <a:t>关于新时代坚持和发展中国特色社会主义的领导力量</a:t>
            </a:r>
            <a:endParaRPr lang="en-US" altLang="zh-CN" dirty="0" smtClean="0"/>
          </a:p>
        </p:txBody>
      </p:sp>
    </p:spTree>
    <p:extLst>
      <p:ext uri="{BB962C8B-B14F-4D97-AF65-F5344CB8AC3E}">
        <p14:creationId xmlns:p14="http://schemas.microsoft.com/office/powerpoint/2010/main" val="242278283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910937" y="1071706"/>
            <a:ext cx="10515600" cy="1325563"/>
          </a:xfrm>
        </p:spPr>
        <p:txBody>
          <a:bodyPr>
            <a:noAutofit/>
          </a:bodyPr>
          <a:lstStyle/>
          <a:p>
            <a:r>
              <a:rPr lang="en-US" altLang="zh-CN" sz="2800" dirty="0" smtClean="0"/>
              <a:t>2.</a:t>
            </a:r>
            <a:r>
              <a:rPr lang="zh-CN" altLang="en-US" sz="2800" dirty="0" smtClean="0"/>
              <a:t>政治</a:t>
            </a:r>
            <a:r>
              <a:rPr lang="zh-CN" altLang="en-US" sz="2800" dirty="0"/>
              <a:t>：</a:t>
            </a:r>
            <a:r>
              <a:rPr lang="zh-CN" altLang="en-US" sz="2800" dirty="0" smtClean="0"/>
              <a:t>人民民主是社会主义的生命，发展社会主义民主政治是我们党始终不渝的奋斗目标。发展社会主义民主，健全社会主义法制。坚持中国特色社会主义政治发展道路，坚持党的领导、人民当家作主、依法治国有机统一，坚持和完善人民代表大会制度、中国共产党领导的多党合作和政治协商制度、民族区域自治制度以及基层群众自治制度。深化政治体制改革。扩大人民民主，保证人民当家作主。这一理论丰富和发展了马克思主义关于社会主义民主政治建设的思想。</a:t>
            </a:r>
            <a:endParaRPr lang="zh-CN" altLang="en-US" sz="2800" dirty="0"/>
          </a:p>
        </p:txBody>
      </p:sp>
      <p:sp>
        <p:nvSpPr>
          <p:cNvPr id="3" name="内容占位符 2"/>
          <p:cNvSpPr>
            <a:spLocks noGrp="1"/>
          </p:cNvSpPr>
          <p:nvPr>
            <p:ph idx="1"/>
          </p:nvPr>
        </p:nvSpPr>
        <p:spPr>
          <a:xfrm>
            <a:off x="910937" y="3306763"/>
            <a:ext cx="10515600" cy="4351338"/>
          </a:xfrm>
        </p:spPr>
        <p:txBody>
          <a:bodyPr/>
          <a:lstStyle/>
          <a:p>
            <a:pPr marL="0" indent="0">
              <a:buNone/>
            </a:pPr>
            <a:r>
              <a:rPr lang="en-US" altLang="zh-CN" dirty="0" smtClean="0"/>
              <a:t>3.</a:t>
            </a:r>
            <a:r>
              <a:rPr lang="zh-CN" altLang="en-US" dirty="0" smtClean="0"/>
              <a:t>文化：社会主义文化建设是中国特色社会主义事业总体布局的重要组成部分。社会主义不仅要有高度的物质文明，而且要有高度的精神文明。要培育有理想、有道德、有文化、有纪律的社会主义新人。坚持社会主义先进文化前进方向，推动社会主义文化大发展大繁荣，提高国家文化软实力。建设社会主义核心价值体系，增强社会主义意识形态的吸引力和凝聚力。建设和谐文化，培育文明风尚，弘扬中华文化，建设中华民族共有精神家园。这一理论丰富和发展了马克思主义关于社会主义意识形态建设的思想。</a:t>
            </a:r>
            <a:endParaRPr lang="zh-CN" altLang="en-US" dirty="0"/>
          </a:p>
        </p:txBody>
      </p:sp>
    </p:spTree>
    <p:extLst>
      <p:ext uri="{BB962C8B-B14F-4D97-AF65-F5344CB8AC3E}">
        <p14:creationId xmlns:p14="http://schemas.microsoft.com/office/powerpoint/2010/main" val="127049298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921327" y="843107"/>
            <a:ext cx="10515600" cy="1325563"/>
          </a:xfrm>
        </p:spPr>
        <p:txBody>
          <a:bodyPr>
            <a:noAutofit/>
          </a:bodyPr>
          <a:lstStyle/>
          <a:p>
            <a:r>
              <a:rPr lang="en-US" altLang="zh-CN" sz="2800" dirty="0" smtClean="0"/>
              <a:t>4.</a:t>
            </a:r>
            <a:r>
              <a:rPr lang="zh-CN" altLang="en-US" sz="2800" dirty="0" smtClean="0"/>
              <a:t> 社会</a:t>
            </a:r>
            <a:r>
              <a:rPr lang="en-US" altLang="zh-CN" sz="2800" dirty="0"/>
              <a:t> </a:t>
            </a:r>
            <a:r>
              <a:rPr lang="zh-CN" altLang="en-US" sz="2800" dirty="0" smtClean="0"/>
              <a:t>：</a:t>
            </a:r>
            <a:r>
              <a:rPr lang="en-US" altLang="zh-CN" sz="2800" dirty="0" smtClean="0"/>
              <a:t> </a:t>
            </a:r>
            <a:r>
              <a:rPr lang="zh-CN" altLang="en-US" sz="2800" dirty="0" smtClean="0"/>
              <a:t>建设社会主义和谐社会是中国特色社会主义的本质要求。民主法治、公平正义、诚信友爱、充满活力、安定有序、人与自然和谐相处是建设社会主义和谐社会的总要求。坚持共同建设、共同享有的原则，以改善民生为重点加快社会建设。努力使全体人民学有所教、劳有所得、病有所医、老有所养、住有所居，推动建设和谐社会。这一理论丰富和发展了马克思主义关于社会主义社会形态建设的思想。</a:t>
            </a:r>
            <a:endParaRPr lang="zh-CN" altLang="en-US" sz="2800" dirty="0"/>
          </a:p>
        </p:txBody>
      </p:sp>
      <p:sp>
        <p:nvSpPr>
          <p:cNvPr id="3" name="内容占位符 2"/>
          <p:cNvSpPr>
            <a:spLocks noGrp="1"/>
          </p:cNvSpPr>
          <p:nvPr>
            <p:ph idx="1"/>
          </p:nvPr>
        </p:nvSpPr>
        <p:spPr>
          <a:xfrm>
            <a:off x="921327" y="3446607"/>
            <a:ext cx="10515600" cy="4351338"/>
          </a:xfrm>
        </p:spPr>
        <p:txBody>
          <a:bodyPr/>
          <a:lstStyle/>
          <a:p>
            <a:pPr marL="0" indent="0">
              <a:buNone/>
            </a:pPr>
            <a:r>
              <a:rPr lang="en-US" altLang="zh-CN" dirty="0" smtClean="0"/>
              <a:t>5.</a:t>
            </a:r>
            <a:r>
              <a:rPr lang="zh-CN" altLang="en-US" dirty="0" smtClean="0"/>
              <a:t>军事</a:t>
            </a:r>
            <a:r>
              <a:rPr lang="en-US" altLang="zh-CN" dirty="0" smtClean="0"/>
              <a:t>/</a:t>
            </a:r>
            <a:r>
              <a:rPr lang="zh-CN" altLang="en-US" dirty="0" smtClean="0"/>
              <a:t>国防和军队建设</a:t>
            </a:r>
            <a:r>
              <a:rPr lang="en-US" altLang="zh-CN" dirty="0" smtClean="0"/>
              <a:t>:</a:t>
            </a:r>
            <a:r>
              <a:rPr lang="zh-CN" altLang="en-US" dirty="0" smtClean="0"/>
              <a:t>在中国特色社会主义事业总体布局中占有重要地位。建设强大的现代化正规化的革命军队。适应世界军事变革发展的要求，走中国特色的精兵之路。统筹经济建设与国防建设，在全面建设小康社会进程中实现富国与强军统一，全面履行党和人民赋予的新世纪新阶段军队历史使命。这一理论丰富和发展了马克思主义军事思想。</a:t>
            </a:r>
            <a:endParaRPr lang="zh-CN" altLang="en-US" dirty="0"/>
          </a:p>
        </p:txBody>
      </p:sp>
    </p:spTree>
    <p:extLst>
      <p:ext uri="{BB962C8B-B14F-4D97-AF65-F5344CB8AC3E}">
        <p14:creationId xmlns:p14="http://schemas.microsoft.com/office/powerpoint/2010/main" val="349193688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713509" y="1050925"/>
            <a:ext cx="10515600" cy="1325563"/>
          </a:xfrm>
        </p:spPr>
        <p:txBody>
          <a:bodyPr>
            <a:normAutofit fontScale="90000"/>
          </a:bodyPr>
          <a:lstStyle/>
          <a:p>
            <a:r>
              <a:rPr lang="en-US" altLang="zh-CN" sz="2800" dirty="0" smtClean="0"/>
              <a:t>6.</a:t>
            </a:r>
            <a:r>
              <a:rPr lang="zh-CN" altLang="en-US" sz="2800" dirty="0" smtClean="0"/>
              <a:t> 祖国统一</a:t>
            </a:r>
            <a:r>
              <a:rPr lang="en-US" altLang="zh-CN" sz="2800" dirty="0"/>
              <a:t> </a:t>
            </a:r>
            <a:r>
              <a:rPr lang="en-US" altLang="zh-CN" sz="2800" dirty="0" smtClean="0"/>
              <a:t> : “</a:t>
            </a:r>
            <a:r>
              <a:rPr lang="zh-CN" altLang="en-US" sz="2800" dirty="0" smtClean="0"/>
              <a:t>一个国家，两种制度”是实现祖国统一的战略构想；在一个中国的前提下，国家主体坚持社会主义制度，香港、澳门、台湾保持原有资本主义制度长期不变，按照这个原则推进和实现祖国和平统一。香港、澳门回归祖国，表明“一国两制”具有强大生命力；全力支持香港、澳门特别行政区政府依法施政。在一个中国原则基础上，协商正式结束两岸敌对状态，达成和平协议。以</a:t>
            </a:r>
            <a:r>
              <a:rPr lang="en-US" altLang="zh-CN" sz="2800" dirty="0" smtClean="0"/>
              <a:t>《</a:t>
            </a:r>
            <a:r>
              <a:rPr lang="zh-CN" altLang="en-US" sz="2800" dirty="0" smtClean="0"/>
              <a:t>反分裂国家法</a:t>
            </a:r>
            <a:r>
              <a:rPr lang="en-US" altLang="zh-CN" sz="2800" dirty="0" smtClean="0"/>
              <a:t>》</a:t>
            </a:r>
            <a:r>
              <a:rPr lang="zh-CN" altLang="en-US" sz="2800" dirty="0" smtClean="0"/>
              <a:t>为法理依据，反对一切“台独”和分裂活动。这一理论丰富和发展了马克思主义国家学说。</a:t>
            </a:r>
            <a:endParaRPr lang="zh-CN" altLang="en-US" sz="2800" dirty="0"/>
          </a:p>
        </p:txBody>
      </p:sp>
      <p:sp>
        <p:nvSpPr>
          <p:cNvPr id="3" name="内容占位符 2"/>
          <p:cNvSpPr>
            <a:spLocks noGrp="1"/>
          </p:cNvSpPr>
          <p:nvPr>
            <p:ph idx="1"/>
          </p:nvPr>
        </p:nvSpPr>
        <p:spPr>
          <a:xfrm>
            <a:off x="713509" y="3675209"/>
            <a:ext cx="10515600" cy="4351338"/>
          </a:xfrm>
        </p:spPr>
        <p:txBody>
          <a:bodyPr/>
          <a:lstStyle/>
          <a:p>
            <a:pPr marL="0" indent="0">
              <a:buNone/>
            </a:pPr>
            <a:r>
              <a:rPr lang="en-US" altLang="zh-CN" dirty="0" smtClean="0"/>
              <a:t>7.</a:t>
            </a:r>
            <a:r>
              <a:rPr lang="zh-CN" altLang="en-US" dirty="0" smtClean="0"/>
              <a:t>外交战略</a:t>
            </a:r>
            <a:r>
              <a:rPr lang="en-US" altLang="zh-CN" dirty="0"/>
              <a:t> </a:t>
            </a:r>
            <a:r>
              <a:rPr lang="en-US" altLang="zh-CN" dirty="0" smtClean="0"/>
              <a:t>: </a:t>
            </a:r>
            <a:r>
              <a:rPr lang="zh-CN" altLang="en-US" dirty="0" smtClean="0"/>
              <a:t>世界处于大变革大调整之中，和平和发展是时代的两大主题。中国坚持独立自主的和平外交政策，维护国家主权安全和发展利益，始终不渝走和平发展道路，推动建设持久和平、共同繁荣的和谐世界。始终不渝奉行互利共赢开放战略，既通过维护世界和平发展自己，又通过自身发展维护世界和平。这一理论丰富和发展了马克思主义对外政策思想。</a:t>
            </a:r>
            <a:endParaRPr lang="zh-CN" altLang="en-US" dirty="0"/>
          </a:p>
        </p:txBody>
      </p:sp>
    </p:spTree>
    <p:extLst>
      <p:ext uri="{BB962C8B-B14F-4D97-AF65-F5344CB8AC3E}">
        <p14:creationId xmlns:p14="http://schemas.microsoft.com/office/powerpoint/2010/main" val="210010037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838200" y="1040534"/>
            <a:ext cx="10515600" cy="1325563"/>
          </a:xfrm>
        </p:spPr>
        <p:txBody>
          <a:bodyPr>
            <a:normAutofit fontScale="90000"/>
          </a:bodyPr>
          <a:lstStyle/>
          <a:p>
            <a:r>
              <a:rPr lang="en-US" altLang="zh-CN" sz="2800" dirty="0" smtClean="0"/>
              <a:t>8.</a:t>
            </a:r>
            <a:r>
              <a:rPr lang="zh-CN" altLang="en-US" sz="2800" dirty="0" smtClean="0"/>
              <a:t>党的建设</a:t>
            </a:r>
            <a:r>
              <a:rPr lang="en-US" altLang="zh-CN" sz="2800" dirty="0" smtClean="0"/>
              <a:t>:  </a:t>
            </a:r>
            <a:r>
              <a:rPr lang="zh-CN" altLang="en-US" sz="2800" dirty="0" smtClean="0"/>
              <a:t>中国共产党是领导中国特色社会主义事业的坚强核心，党的建设是建设和发展中国特色社会主义的关键。适应长期执政和改革开放的新要求，不断加强和改善党的领导。切实加强党的思想建设、组织建设、作风建设、制度建设、反腐倡廉建设，不断提高党的创造力、凝聚力和战斗力，使党始终坚持“三个代表”重要思想。以加强党的执政能力建设和先进性建设为主线，以改革创新精神全面推进党的建设新的伟大工程。这一理论丰富和发展了马克思主义建党学说。</a:t>
            </a:r>
            <a:endParaRPr lang="zh-CN" altLang="en-US" sz="2800" dirty="0"/>
          </a:p>
        </p:txBody>
      </p:sp>
      <p:sp>
        <p:nvSpPr>
          <p:cNvPr id="3" name="内容占位符 2"/>
          <p:cNvSpPr>
            <a:spLocks noGrp="1"/>
          </p:cNvSpPr>
          <p:nvPr>
            <p:ph idx="1"/>
          </p:nvPr>
        </p:nvSpPr>
        <p:spPr>
          <a:xfrm>
            <a:off x="962890" y="3010189"/>
            <a:ext cx="10515600" cy="4351338"/>
          </a:xfrm>
        </p:spPr>
        <p:txBody>
          <a:bodyPr/>
          <a:lstStyle/>
          <a:p>
            <a:pPr marL="0" indent="0">
              <a:buNone/>
            </a:pPr>
            <a:r>
              <a:rPr lang="zh-CN" altLang="en-US" dirty="0"/>
              <a:t>七</a:t>
            </a:r>
            <a:r>
              <a:rPr lang="zh-CN" altLang="en-US" dirty="0" smtClean="0"/>
              <a:t>、中国共产党领导是中国特色社会主义最本质的特征</a:t>
            </a:r>
            <a:endParaRPr lang="en-US" altLang="zh-CN" dirty="0" smtClean="0"/>
          </a:p>
          <a:p>
            <a:pPr marL="0" indent="0">
              <a:buNone/>
            </a:pPr>
            <a:r>
              <a:rPr lang="zh-CN" altLang="en-US" sz="2400" dirty="0" smtClean="0"/>
              <a:t>       </a:t>
            </a:r>
            <a:r>
              <a:rPr lang="en-US" altLang="zh-CN" sz="2400" dirty="0" smtClean="0"/>
              <a:t>——</a:t>
            </a:r>
            <a:r>
              <a:rPr lang="zh-CN" altLang="en-US" sz="2400" dirty="0" smtClean="0"/>
              <a:t>关于新时代坚持和展中国特色社会主义的领导力量</a:t>
            </a:r>
            <a:endParaRPr lang="en-US" altLang="zh-CN" sz="2400" dirty="0" smtClean="0"/>
          </a:p>
          <a:p>
            <a:pPr marL="0" indent="0">
              <a:buNone/>
            </a:pPr>
            <a:r>
              <a:rPr lang="zh-CN" altLang="en-US" sz="2400" dirty="0" smtClean="0"/>
              <a:t>（一）党政军民学，东西南北中，党是领导一切的</a:t>
            </a:r>
            <a:endParaRPr lang="en-US" altLang="zh-CN" sz="2400" dirty="0" smtClean="0"/>
          </a:p>
          <a:p>
            <a:pPr marL="0" indent="0">
              <a:buNone/>
            </a:pPr>
            <a:r>
              <a:rPr lang="en-US" altLang="zh-CN" sz="2400" dirty="0"/>
              <a:t> </a:t>
            </a:r>
            <a:r>
              <a:rPr lang="en-US" altLang="zh-CN" sz="2400" dirty="0" smtClean="0"/>
              <a:t>      1.</a:t>
            </a:r>
            <a:r>
              <a:rPr lang="zh-CN" altLang="en-US" sz="2400" dirty="0" smtClean="0"/>
              <a:t>中国共产党是中国特色社会主义事业的领导核心</a:t>
            </a:r>
            <a:endParaRPr lang="en-US" altLang="zh-CN" sz="2400" dirty="0" smtClean="0"/>
          </a:p>
          <a:p>
            <a:pPr marL="0" indent="0">
              <a:buNone/>
            </a:pPr>
            <a:r>
              <a:rPr lang="en-US" altLang="zh-CN" sz="2400" dirty="0"/>
              <a:t> </a:t>
            </a:r>
            <a:r>
              <a:rPr lang="en-US" altLang="zh-CN" sz="2400" dirty="0" smtClean="0"/>
              <a:t>      2.</a:t>
            </a:r>
            <a:r>
              <a:rPr lang="zh-CN" altLang="en-US" sz="2400" dirty="0" smtClean="0"/>
              <a:t>党的领导地位是由党的性质决定的，是宪法明文规定</a:t>
            </a:r>
            <a:endParaRPr lang="en-US" altLang="zh-CN" sz="2400" dirty="0" smtClean="0"/>
          </a:p>
          <a:p>
            <a:pPr marL="0" indent="0">
              <a:buNone/>
            </a:pPr>
            <a:r>
              <a:rPr lang="en-US" altLang="zh-CN" sz="2400" dirty="0"/>
              <a:t> </a:t>
            </a:r>
            <a:r>
              <a:rPr lang="en-US" altLang="zh-CN" sz="2400" dirty="0" smtClean="0"/>
              <a:t>      3.</a:t>
            </a:r>
            <a:r>
              <a:rPr lang="zh-CN" altLang="en-US" sz="2400" dirty="0" smtClean="0"/>
              <a:t>党的领导必需是全面的、系统的、整体的</a:t>
            </a:r>
            <a:endParaRPr lang="en-US" altLang="zh-CN" sz="2400" dirty="0" smtClean="0"/>
          </a:p>
          <a:p>
            <a:pPr marL="0" indent="0">
              <a:buNone/>
            </a:pPr>
            <a:r>
              <a:rPr lang="zh-CN" altLang="en-US" sz="2400" dirty="0" smtClean="0"/>
              <a:t>（二）坚决维护习近平总书记党中央的核心、全党的核心地位</a:t>
            </a:r>
            <a:endParaRPr lang="en-US" altLang="zh-CN" sz="2400" dirty="0" smtClean="0"/>
          </a:p>
          <a:p>
            <a:pPr marL="0" indent="0">
              <a:buNone/>
            </a:pPr>
            <a:r>
              <a:rPr lang="en-US" altLang="zh-CN" sz="2400" dirty="0"/>
              <a:t> </a:t>
            </a:r>
            <a:r>
              <a:rPr lang="en-US" altLang="zh-CN" sz="2400" dirty="0" smtClean="0"/>
              <a:t>      1.</a:t>
            </a:r>
            <a:r>
              <a:rPr lang="zh-CN" altLang="en-US" sz="2400" dirty="0"/>
              <a:t>是</a:t>
            </a:r>
            <a:r>
              <a:rPr lang="zh-CN" altLang="en-US" sz="2400" dirty="0" smtClean="0"/>
              <a:t>保持党和国家事业发展正确方向的根本保证</a:t>
            </a:r>
            <a:endParaRPr lang="en-US" altLang="zh-CN" sz="2400" dirty="0" smtClean="0"/>
          </a:p>
          <a:p>
            <a:pPr marL="0" indent="0">
              <a:buNone/>
            </a:pPr>
            <a:r>
              <a:rPr lang="en-US" altLang="zh-CN" sz="2400" dirty="0"/>
              <a:t> </a:t>
            </a:r>
            <a:r>
              <a:rPr lang="en-US" altLang="zh-CN" sz="2400" dirty="0" smtClean="0"/>
              <a:t>   </a:t>
            </a:r>
            <a:endParaRPr lang="zh-CN" altLang="en-US" sz="2400" dirty="0"/>
          </a:p>
        </p:txBody>
      </p:sp>
    </p:spTree>
    <p:extLst>
      <p:ext uri="{BB962C8B-B14F-4D97-AF65-F5344CB8AC3E}">
        <p14:creationId xmlns:p14="http://schemas.microsoft.com/office/powerpoint/2010/main" val="210675636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838200" y="500062"/>
            <a:ext cx="10515600" cy="1325563"/>
          </a:xfrm>
        </p:spPr>
        <p:txBody>
          <a:bodyPr>
            <a:normAutofit/>
          </a:bodyPr>
          <a:lstStyle/>
          <a:p>
            <a:r>
              <a:rPr lang="en-US" altLang="zh-CN" sz="2400" dirty="0" smtClean="0"/>
              <a:t>2.</a:t>
            </a:r>
            <a:r>
              <a:rPr lang="zh-CN" altLang="en-US" sz="2400" dirty="0" smtClean="0"/>
              <a:t>是在新的伟大斗争实践中形成的</a:t>
            </a:r>
            <a:r>
              <a:rPr lang="en-US" altLang="zh-CN" sz="2400" dirty="0" smtClean="0"/>
              <a:t/>
            </a:r>
            <a:br>
              <a:rPr lang="en-US" altLang="zh-CN" sz="2400" dirty="0" smtClean="0"/>
            </a:br>
            <a:r>
              <a:rPr lang="zh-CN" altLang="en-US" sz="2400" dirty="0" smtClean="0"/>
              <a:t>（三）坚决维护党中央权威和集中统一领导</a:t>
            </a:r>
            <a:r>
              <a:rPr lang="en-US" altLang="zh-CN" sz="2400" dirty="0" smtClean="0"/>
              <a:t/>
            </a:r>
            <a:br>
              <a:rPr lang="en-US" altLang="zh-CN" sz="2400" dirty="0" smtClean="0"/>
            </a:br>
            <a:r>
              <a:rPr lang="en-US" altLang="zh-CN" sz="2400" dirty="0" smtClean="0"/>
              <a:t>1.</a:t>
            </a:r>
            <a:r>
              <a:rPr lang="zh-CN" altLang="en-US" sz="2400" dirty="0" smtClean="0"/>
              <a:t>党和国家大政方针的决定权在党中央</a:t>
            </a:r>
            <a:endParaRPr lang="zh-CN" altLang="en-US" sz="2400" dirty="0"/>
          </a:p>
        </p:txBody>
      </p:sp>
      <p:sp>
        <p:nvSpPr>
          <p:cNvPr id="3" name="内容占位符 2"/>
          <p:cNvSpPr>
            <a:spLocks noGrp="1"/>
          </p:cNvSpPr>
          <p:nvPr>
            <p:ph idx="1"/>
          </p:nvPr>
        </p:nvSpPr>
        <p:spPr/>
        <p:txBody>
          <a:bodyPr>
            <a:normAutofit lnSpcReduction="10000"/>
          </a:bodyPr>
          <a:lstStyle/>
          <a:p>
            <a:pPr marL="0" indent="0">
              <a:buNone/>
            </a:pPr>
            <a:r>
              <a:rPr lang="en-US" altLang="zh-CN" sz="2400" dirty="0" smtClean="0"/>
              <a:t>2.</a:t>
            </a:r>
            <a:r>
              <a:rPr lang="zh-CN" altLang="en-US" sz="2400" dirty="0" smtClean="0"/>
              <a:t>维护党中央权威和集中统一领导，同坚持民主集中制是完全一致的</a:t>
            </a:r>
            <a:endParaRPr lang="en-US" altLang="zh-CN" sz="2400" dirty="0" smtClean="0"/>
          </a:p>
          <a:p>
            <a:pPr marL="0" indent="0">
              <a:buNone/>
            </a:pPr>
            <a:r>
              <a:rPr lang="zh-CN" altLang="en-US" sz="2400" dirty="0" smtClean="0"/>
              <a:t>（四）完善坚持党的领导的体制机制</a:t>
            </a:r>
            <a:endParaRPr lang="en-US" altLang="zh-CN" sz="2400" dirty="0" smtClean="0"/>
          </a:p>
          <a:p>
            <a:pPr marL="0" indent="0">
              <a:buNone/>
            </a:pPr>
            <a:r>
              <a:rPr lang="en-US" altLang="zh-CN" sz="2400" dirty="0" smtClean="0"/>
              <a:t>1.</a:t>
            </a:r>
            <a:r>
              <a:rPr lang="zh-CN" altLang="en-US" sz="2400" dirty="0" smtClean="0"/>
              <a:t>坚持党对一切工作的领导，健全党中央集中统一领导重大工作的体制机制</a:t>
            </a:r>
            <a:endParaRPr lang="en-US" altLang="zh-CN" sz="2400" dirty="0" smtClean="0"/>
          </a:p>
          <a:p>
            <a:pPr marL="0" indent="0">
              <a:buNone/>
            </a:pPr>
            <a:r>
              <a:rPr lang="en-US" altLang="zh-CN" sz="2400" dirty="0" smtClean="0"/>
              <a:t>2.</a:t>
            </a:r>
            <a:r>
              <a:rPr lang="zh-CN" altLang="en-US" sz="2400" dirty="0" smtClean="0"/>
              <a:t>深化党和国家机构改革</a:t>
            </a:r>
            <a:endParaRPr lang="en-US" altLang="zh-CN" sz="2400" dirty="0" smtClean="0"/>
          </a:p>
          <a:p>
            <a:pPr marL="0" indent="0">
              <a:buNone/>
            </a:pPr>
            <a:r>
              <a:rPr lang="en-US" altLang="zh-CN" sz="2400" dirty="0" smtClean="0"/>
              <a:t>3.</a:t>
            </a:r>
            <a:r>
              <a:rPr lang="zh-CN" altLang="en-US" sz="2400" dirty="0" smtClean="0"/>
              <a:t>严格执行请示报告制度</a:t>
            </a:r>
            <a:endParaRPr lang="en-US" altLang="zh-CN" sz="2400" dirty="0" smtClean="0"/>
          </a:p>
          <a:p>
            <a:pPr marL="0" indent="0">
              <a:buNone/>
            </a:pPr>
            <a:r>
              <a:rPr lang="zh-CN" altLang="en-US" sz="2400" dirty="0" smtClean="0"/>
              <a:t>（五）全面增强党的执政能力</a:t>
            </a:r>
            <a:endParaRPr lang="en-US" altLang="zh-CN" sz="2400" dirty="0" smtClean="0"/>
          </a:p>
          <a:p>
            <a:pPr marL="0" indent="0">
              <a:buNone/>
            </a:pPr>
            <a:r>
              <a:rPr lang="en-US" altLang="zh-CN" sz="2400" dirty="0" smtClean="0"/>
              <a:t>1.</a:t>
            </a:r>
            <a:r>
              <a:rPr lang="zh-CN" altLang="en-US" sz="2400" dirty="0" smtClean="0"/>
              <a:t>坚持政治过硬 增强执政能力 执政本领</a:t>
            </a:r>
            <a:endParaRPr lang="en-US" altLang="zh-CN" sz="2400" dirty="0" smtClean="0"/>
          </a:p>
          <a:p>
            <a:pPr marL="0" indent="0">
              <a:buNone/>
            </a:pPr>
            <a:r>
              <a:rPr lang="en-US" altLang="zh-CN" sz="2400" dirty="0" smtClean="0"/>
              <a:t>2.</a:t>
            </a:r>
            <a:r>
              <a:rPr lang="zh-CN" altLang="en-US" sz="2400" dirty="0" smtClean="0"/>
              <a:t>全面增强执政本领的明确要求</a:t>
            </a:r>
            <a:r>
              <a:rPr lang="zh-CN" altLang="en-US" sz="2400" dirty="0" smtClean="0">
                <a:sym typeface="Wingdings" panose="05000000000000000000" pitchFamily="2" charset="2"/>
              </a:rPr>
              <a:t>（</a:t>
            </a:r>
            <a:r>
              <a:rPr lang="en-US" altLang="zh-CN" sz="2400" dirty="0" smtClean="0">
                <a:sym typeface="Wingdings" panose="05000000000000000000" pitchFamily="2" charset="2"/>
              </a:rPr>
              <a:t>1</a:t>
            </a:r>
            <a:r>
              <a:rPr lang="zh-CN" altLang="en-US" sz="2400" dirty="0" smtClean="0">
                <a:sym typeface="Wingdings" panose="05000000000000000000" pitchFamily="2" charset="2"/>
              </a:rPr>
              <a:t>）学习本领 （</a:t>
            </a:r>
            <a:r>
              <a:rPr lang="en-US" altLang="zh-CN" sz="2400" dirty="0" smtClean="0">
                <a:sym typeface="Wingdings" panose="05000000000000000000" pitchFamily="2" charset="2"/>
              </a:rPr>
              <a:t>2</a:t>
            </a:r>
            <a:r>
              <a:rPr lang="zh-CN" altLang="en-US" sz="2400" dirty="0" smtClean="0">
                <a:sym typeface="Wingdings" panose="05000000000000000000" pitchFamily="2" charset="2"/>
              </a:rPr>
              <a:t>）政治领导本领（</a:t>
            </a:r>
            <a:r>
              <a:rPr lang="en-US" altLang="zh-CN" sz="2400" dirty="0" smtClean="0">
                <a:sym typeface="Wingdings" panose="05000000000000000000" pitchFamily="2" charset="2"/>
              </a:rPr>
              <a:t>3.</a:t>
            </a:r>
            <a:r>
              <a:rPr lang="zh-CN" altLang="en-US" sz="2400" dirty="0" smtClean="0">
                <a:sym typeface="Wingdings" panose="05000000000000000000" pitchFamily="2" charset="2"/>
              </a:rPr>
              <a:t>）改革创新本领（</a:t>
            </a:r>
            <a:r>
              <a:rPr lang="en-US" altLang="zh-CN" sz="2400" dirty="0" smtClean="0">
                <a:sym typeface="Wingdings" panose="05000000000000000000" pitchFamily="2" charset="2"/>
              </a:rPr>
              <a:t>4</a:t>
            </a:r>
            <a:r>
              <a:rPr lang="zh-CN" altLang="en-US" sz="2400" dirty="0" smtClean="0">
                <a:sym typeface="Wingdings" panose="05000000000000000000" pitchFamily="2" charset="2"/>
              </a:rPr>
              <a:t>）科学发展本领（</a:t>
            </a:r>
            <a:r>
              <a:rPr lang="en-US" altLang="zh-CN" sz="2400" dirty="0" smtClean="0">
                <a:sym typeface="Wingdings" panose="05000000000000000000" pitchFamily="2" charset="2"/>
              </a:rPr>
              <a:t>5</a:t>
            </a:r>
            <a:r>
              <a:rPr lang="zh-CN" altLang="en-US" sz="2400" dirty="0" smtClean="0">
                <a:sym typeface="Wingdings" panose="05000000000000000000" pitchFamily="2" charset="2"/>
              </a:rPr>
              <a:t>）依法执政本领（</a:t>
            </a:r>
            <a:r>
              <a:rPr lang="en-US" altLang="zh-CN" sz="2400" dirty="0" smtClean="0">
                <a:sym typeface="Wingdings" panose="05000000000000000000" pitchFamily="2" charset="2"/>
              </a:rPr>
              <a:t>6</a:t>
            </a:r>
            <a:r>
              <a:rPr lang="zh-CN" altLang="en-US" sz="2400" dirty="0" smtClean="0">
                <a:sym typeface="Wingdings" panose="05000000000000000000" pitchFamily="2" charset="2"/>
              </a:rPr>
              <a:t>）群众工作本领（</a:t>
            </a:r>
            <a:r>
              <a:rPr lang="en-US" altLang="zh-CN" sz="2400" dirty="0" smtClean="0">
                <a:sym typeface="Wingdings" panose="05000000000000000000" pitchFamily="2" charset="2"/>
              </a:rPr>
              <a:t>7</a:t>
            </a:r>
            <a:r>
              <a:rPr lang="zh-CN" altLang="en-US" sz="2400" dirty="0" smtClean="0">
                <a:sym typeface="Wingdings" panose="05000000000000000000" pitchFamily="2" charset="2"/>
              </a:rPr>
              <a:t>狠抓落实本领（</a:t>
            </a:r>
            <a:r>
              <a:rPr lang="en-US" altLang="zh-CN" sz="2400" dirty="0" smtClean="0">
                <a:sym typeface="Wingdings" panose="05000000000000000000" pitchFamily="2" charset="2"/>
              </a:rPr>
              <a:t>8</a:t>
            </a:r>
            <a:r>
              <a:rPr lang="zh-CN" altLang="en-US" sz="2400" dirty="0" smtClean="0">
                <a:sym typeface="Wingdings" panose="05000000000000000000" pitchFamily="2" charset="2"/>
              </a:rPr>
              <a:t>）驾驭风险本领</a:t>
            </a:r>
            <a:endParaRPr lang="en-US" altLang="zh-CN" sz="2400" dirty="0" smtClean="0">
              <a:sym typeface="Wingdings" panose="05000000000000000000" pitchFamily="2" charset="2"/>
            </a:endParaRPr>
          </a:p>
          <a:p>
            <a:pPr marL="0" indent="0">
              <a:buNone/>
            </a:pPr>
            <a:r>
              <a:rPr lang="en-US" altLang="zh-CN" sz="2400" dirty="0" smtClean="0">
                <a:sym typeface="Wingdings" panose="05000000000000000000" pitchFamily="2" charset="2"/>
              </a:rPr>
              <a:t>3.</a:t>
            </a:r>
            <a:r>
              <a:rPr lang="zh-CN" altLang="en-US" sz="2400" smtClean="0">
                <a:sym typeface="Wingdings" panose="05000000000000000000" pitchFamily="2" charset="2"/>
              </a:rPr>
              <a:t>在中国特色社会主义新时代，完成伟大事业必须依靠党的领导</a:t>
            </a:r>
            <a:endParaRPr lang="zh-CN" altLang="en-US" sz="2400" dirty="0"/>
          </a:p>
        </p:txBody>
      </p:sp>
    </p:spTree>
    <p:extLst>
      <p:ext uri="{BB962C8B-B14F-4D97-AF65-F5344CB8AC3E}">
        <p14:creationId xmlns:p14="http://schemas.microsoft.com/office/powerpoint/2010/main" val="332900792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a:xfrm>
            <a:off x="609599" y="384463"/>
            <a:ext cx="9144000" cy="1724891"/>
          </a:xfrm>
        </p:spPr>
        <p:txBody>
          <a:bodyPr>
            <a:normAutofit/>
          </a:bodyPr>
          <a:lstStyle/>
          <a:p>
            <a:r>
              <a:rPr lang="zh-CN" altLang="en-US" sz="3600" dirty="0" smtClean="0"/>
              <a:t>中国共产党</a:t>
            </a:r>
            <a:r>
              <a:rPr lang="en-US" altLang="zh-CN" sz="3600" dirty="0" smtClean="0"/>
              <a:t/>
            </a:r>
            <a:br>
              <a:rPr lang="en-US" altLang="zh-CN" sz="3600" dirty="0" smtClean="0"/>
            </a:br>
            <a:r>
              <a:rPr lang="zh-CN" altLang="en-US" sz="3600" dirty="0" smtClean="0"/>
              <a:t>是中国特色社会主义最本质的特征</a:t>
            </a:r>
            <a:endParaRPr lang="zh-CN" altLang="en-US" sz="3600" dirty="0"/>
          </a:p>
        </p:txBody>
      </p:sp>
      <p:sp>
        <p:nvSpPr>
          <p:cNvPr id="3" name="副标题 2"/>
          <p:cNvSpPr>
            <a:spLocks noGrp="1"/>
          </p:cNvSpPr>
          <p:nvPr>
            <p:ph type="subTitle" idx="1"/>
          </p:nvPr>
        </p:nvSpPr>
        <p:spPr>
          <a:xfrm>
            <a:off x="869372" y="2296391"/>
            <a:ext cx="9144000" cy="3584863"/>
          </a:xfrm>
        </p:spPr>
        <p:txBody>
          <a:bodyPr>
            <a:normAutofit fontScale="92500" lnSpcReduction="10000"/>
          </a:bodyPr>
          <a:lstStyle/>
          <a:p>
            <a:pPr algn="l"/>
            <a:r>
              <a:rPr lang="zh-CN" altLang="en-US" sz="2800" dirty="0" smtClean="0"/>
              <a:t>一、中国特色社会主义理论体系包括：</a:t>
            </a:r>
            <a:endParaRPr lang="en-US" altLang="zh-CN" sz="2800" dirty="0" smtClean="0"/>
          </a:p>
          <a:p>
            <a:pPr algn="l"/>
            <a:r>
              <a:rPr lang="zh-CN" altLang="en-US" sz="2800" dirty="0" smtClean="0"/>
              <a:t>（一）邓小平理论</a:t>
            </a:r>
            <a:endParaRPr lang="en-US" altLang="zh-CN" sz="2800" dirty="0" smtClean="0"/>
          </a:p>
          <a:p>
            <a:pPr algn="l"/>
            <a:r>
              <a:rPr lang="zh-CN" altLang="en-US" sz="2800" dirty="0" smtClean="0"/>
              <a:t>（二）“三个代表”重要思想</a:t>
            </a:r>
            <a:endParaRPr lang="en-US" altLang="zh-CN" sz="2800" dirty="0" smtClean="0"/>
          </a:p>
          <a:p>
            <a:pPr algn="l"/>
            <a:r>
              <a:rPr lang="zh-CN" altLang="en-US" sz="2800" dirty="0" smtClean="0"/>
              <a:t>（三）科学发展观</a:t>
            </a:r>
            <a:endParaRPr lang="en-US" altLang="zh-CN" sz="2800" dirty="0" smtClean="0"/>
          </a:p>
          <a:p>
            <a:pPr algn="l"/>
            <a:r>
              <a:rPr lang="zh-CN" altLang="en-US" sz="2800" dirty="0"/>
              <a:t>这一理论</a:t>
            </a:r>
            <a:r>
              <a:rPr lang="zh-CN" altLang="en-US" sz="2800" dirty="0" smtClean="0"/>
              <a:t>体系是对马克思列宁主义、毛泽东思想的坚持和发展，凝结了几代中国共产党人带领人民不懈探索实践的智慧和心血。</a:t>
            </a:r>
            <a:endParaRPr lang="en-US" altLang="zh-CN" sz="2800" dirty="0" smtClean="0"/>
          </a:p>
          <a:p>
            <a:pPr algn="l"/>
            <a:r>
              <a:rPr lang="zh-CN" altLang="en-US" sz="2800" dirty="0" smtClean="0"/>
              <a:t>（四）党的十九大修正后的党章明确列出，习近平新时代中国特色社会主义思想是中国特色社会主义理论体系的重要组成部分。</a:t>
            </a:r>
            <a:endParaRPr lang="en-US" altLang="zh-CN" sz="2800" dirty="0" smtClean="0"/>
          </a:p>
        </p:txBody>
      </p:sp>
    </p:spTree>
    <p:extLst>
      <p:ext uri="{BB962C8B-B14F-4D97-AF65-F5344CB8AC3E}">
        <p14:creationId xmlns:p14="http://schemas.microsoft.com/office/powerpoint/2010/main" val="381386611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zh-CN" altLang="en-US" sz="2800" dirty="0" smtClean="0"/>
              <a:t>二、中国特色社会主义理论体系的精髓</a:t>
            </a:r>
            <a:endParaRPr lang="zh-CN" altLang="en-US" sz="2800" dirty="0"/>
          </a:p>
        </p:txBody>
      </p:sp>
      <p:sp>
        <p:nvSpPr>
          <p:cNvPr id="3" name="内容占位符 2"/>
          <p:cNvSpPr>
            <a:spLocks noGrp="1"/>
          </p:cNvSpPr>
          <p:nvPr>
            <p:ph idx="1"/>
          </p:nvPr>
        </p:nvSpPr>
        <p:spPr/>
        <p:txBody>
          <a:bodyPr/>
          <a:lstStyle/>
          <a:p>
            <a:r>
              <a:rPr lang="zh-CN" altLang="en-US" dirty="0" smtClean="0"/>
              <a:t>中国特色社会主义理论体系的精髓是解放思想 实事求是 与时俱进 求真务实。解放思想、实事求是是马克思主义思想路线的本质要求，是中国特色社会主义理论体系的精髓。把马克思主义普遍真理和我国具体实际结合起来，走自己的路，发展中国特色社会主义。解放思想是发展中国特色社会主义的一大法宝，与时俱进是马克思主义的理论品质，求真务实是党的思想路线的核心。这一理论丰富和发展了马克思主义辩证唯物主义和历史唯物主义哲学思想。</a:t>
            </a:r>
            <a:endParaRPr lang="zh-CN" altLang="en-US" dirty="0"/>
          </a:p>
        </p:txBody>
      </p:sp>
    </p:spTree>
    <p:extLst>
      <p:ext uri="{BB962C8B-B14F-4D97-AF65-F5344CB8AC3E}">
        <p14:creationId xmlns:p14="http://schemas.microsoft.com/office/powerpoint/2010/main" val="416386806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zh-CN" altLang="en-US" sz="2800" dirty="0" smtClean="0"/>
              <a:t>三、中国特色社会主义理论体系的核心</a:t>
            </a:r>
            <a:endParaRPr lang="zh-CN" altLang="en-US" sz="2800" dirty="0"/>
          </a:p>
        </p:txBody>
      </p:sp>
      <p:sp>
        <p:nvSpPr>
          <p:cNvPr id="3" name="内容占位符 2"/>
          <p:cNvSpPr>
            <a:spLocks noGrp="1"/>
          </p:cNvSpPr>
          <p:nvPr>
            <p:ph idx="1"/>
          </p:nvPr>
        </p:nvSpPr>
        <p:spPr/>
        <p:txBody>
          <a:bodyPr/>
          <a:lstStyle/>
          <a:p>
            <a:r>
              <a:rPr lang="zh-CN" altLang="en-US" dirty="0" smtClean="0"/>
              <a:t>中国特色社会主义理论体系的核心</a:t>
            </a:r>
            <a:r>
              <a:rPr lang="en-US" altLang="zh-CN" dirty="0" smtClean="0"/>
              <a:t>——</a:t>
            </a:r>
            <a:r>
              <a:rPr lang="zh-CN" altLang="en-US" dirty="0" smtClean="0"/>
              <a:t>以人为本。以人为本是党的根本宗旨和执政理念的集中体现，是中国特色社会主义理论体系的核心。把“人民拥护不拥护”、“人民赞成不赞成”、“人民高兴不高兴”、“人民答应不答应”，作为各项方针政策的出发点和归宿。党的一切奋斗和工作都是为了造福人民。发展为了人民、发展依靠人民、发展成果由人民共享；要把解决人民群众切身利益问题放在首位，使全体人民朝着共同富裕的方向稳步前进。这一理论丰富和发展了马克思主义关于社会主义根本目的的思想。</a:t>
            </a:r>
            <a:endParaRPr lang="zh-CN" altLang="en-US" dirty="0"/>
          </a:p>
        </p:txBody>
      </p:sp>
    </p:spTree>
    <p:extLst>
      <p:ext uri="{BB962C8B-B14F-4D97-AF65-F5344CB8AC3E}">
        <p14:creationId xmlns:p14="http://schemas.microsoft.com/office/powerpoint/2010/main" val="21728402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zh-CN" altLang="en-US" sz="2800" dirty="0"/>
              <a:t>四</a:t>
            </a:r>
            <a:r>
              <a:rPr lang="zh-CN" altLang="en-US" sz="2800" dirty="0" smtClean="0"/>
              <a:t>、中国特色社会主义理论体系的理论基础</a:t>
            </a:r>
            <a:endParaRPr lang="zh-CN" altLang="en-US" sz="2800" dirty="0"/>
          </a:p>
        </p:txBody>
      </p:sp>
      <p:sp>
        <p:nvSpPr>
          <p:cNvPr id="3" name="内容占位符 2"/>
          <p:cNvSpPr>
            <a:spLocks noGrp="1"/>
          </p:cNvSpPr>
          <p:nvPr>
            <p:ph idx="1"/>
          </p:nvPr>
        </p:nvSpPr>
        <p:spPr/>
        <p:txBody>
          <a:bodyPr/>
          <a:lstStyle/>
          <a:p>
            <a:r>
              <a:rPr lang="zh-CN" altLang="en-US" dirty="0" smtClean="0"/>
              <a:t>中国特色社会主义理论体系的理论基础是社会主义初级阶段，社会主义初级阶段是中国特色社会主义理论体系的理论基础。我国仍处于并将长期处于社会主义初级阶段。一切从社会主义初级阶段的实际出发，正确认识和把握新世纪新阶段我国发展的阶段性特征。始终不渝地坚持社会主义初级阶段“一个中心、两个基本点”的基本路线，丰富和发展了马克思主义关于社会主义发展阶段的思想。</a:t>
            </a:r>
            <a:endParaRPr lang="zh-CN" altLang="en-US" dirty="0"/>
          </a:p>
        </p:txBody>
      </p:sp>
    </p:spTree>
    <p:extLst>
      <p:ext uri="{BB962C8B-B14F-4D97-AF65-F5344CB8AC3E}">
        <p14:creationId xmlns:p14="http://schemas.microsoft.com/office/powerpoint/2010/main" val="356946058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zh-CN" altLang="en-US" sz="2800" dirty="0" smtClean="0"/>
              <a:t>五、中国特色社会主义的主题</a:t>
            </a:r>
            <a:endParaRPr lang="zh-CN" altLang="en-US" sz="2800" dirty="0"/>
          </a:p>
        </p:txBody>
      </p:sp>
      <p:sp>
        <p:nvSpPr>
          <p:cNvPr id="3" name="内容占位符 2"/>
          <p:cNvSpPr>
            <a:spLocks noGrp="1"/>
          </p:cNvSpPr>
          <p:nvPr>
            <p:ph idx="1"/>
          </p:nvPr>
        </p:nvSpPr>
        <p:spPr/>
        <p:txBody>
          <a:bodyPr/>
          <a:lstStyle/>
          <a:p>
            <a:r>
              <a:rPr lang="zh-CN" altLang="en-US" dirty="0" smtClean="0"/>
              <a:t>发展是当今世界两大主题之一；发展是硬道理，对发展中国特色社会主义具有决定意义；坚持物质文明和精神文明两手抓。发展是党执政兴国的第一要务；坚持经济社会发展与人的全面发展相统一；正确处理好改革发展稳定的关系。深入贯彻落实以人为本，全面协调可持续的科学发展观；聚精会神搞建设，一心一意谋发展；坚持科学发展、和谐发展、和平发展；走生产发展、生活富裕、生态良好的文明发展道路。这一理论丰富和发展了马克思主义关于社会主义发展的思想。</a:t>
            </a:r>
            <a:endParaRPr lang="zh-CN" altLang="en-US" dirty="0"/>
          </a:p>
        </p:txBody>
      </p:sp>
    </p:spTree>
    <p:extLst>
      <p:ext uri="{BB962C8B-B14F-4D97-AF65-F5344CB8AC3E}">
        <p14:creationId xmlns:p14="http://schemas.microsoft.com/office/powerpoint/2010/main" val="319199896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zh-CN" altLang="en-US" sz="2800" dirty="0" smtClean="0"/>
              <a:t>六、中国特色社会主义理论体系的内涵</a:t>
            </a:r>
            <a:endParaRPr lang="zh-CN" altLang="en-US" sz="2800" dirty="0"/>
          </a:p>
        </p:txBody>
      </p:sp>
      <p:sp>
        <p:nvSpPr>
          <p:cNvPr id="3" name="内容占位符 2"/>
          <p:cNvSpPr>
            <a:spLocks noGrp="1"/>
          </p:cNvSpPr>
          <p:nvPr>
            <p:ph idx="1"/>
          </p:nvPr>
        </p:nvSpPr>
        <p:spPr/>
        <p:txBody>
          <a:bodyPr/>
          <a:lstStyle/>
          <a:p>
            <a:pPr marL="0" indent="0">
              <a:buNone/>
            </a:pPr>
            <a:r>
              <a:rPr lang="zh-CN" altLang="en-US" dirty="0" smtClean="0"/>
              <a:t>（一）本质</a:t>
            </a:r>
            <a:r>
              <a:rPr lang="en-US" altLang="zh-CN" dirty="0"/>
              <a:t> </a:t>
            </a:r>
            <a:r>
              <a:rPr lang="en-US" altLang="zh-CN" dirty="0" smtClean="0"/>
              <a:t> </a:t>
            </a:r>
            <a:r>
              <a:rPr lang="zh-CN" altLang="en-US" dirty="0" smtClean="0"/>
              <a:t>发展中国特色社会主义，最重要的是搞清楚什么是社会主义，怎样建设社会主义。社会主义的本质，是解放生产力，发展生产力，消灭剥削，消除两级分化，最终达到共同富裕。中国特色社会主义的发展目标，是建设富强民主文明和谐的社会主义现代化国家，这是社会主义本质的体现。这一理论丰富和发展了马克思主义科学社会主义的思想。</a:t>
            </a:r>
            <a:endParaRPr lang="zh-CN" altLang="en-US" dirty="0"/>
          </a:p>
        </p:txBody>
      </p:sp>
    </p:spTree>
    <p:extLst>
      <p:ext uri="{BB962C8B-B14F-4D97-AF65-F5344CB8AC3E}">
        <p14:creationId xmlns:p14="http://schemas.microsoft.com/office/powerpoint/2010/main" val="76911465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734291" y="884671"/>
            <a:ext cx="10515600" cy="1325563"/>
          </a:xfrm>
        </p:spPr>
        <p:txBody>
          <a:bodyPr>
            <a:noAutofit/>
          </a:bodyPr>
          <a:lstStyle/>
          <a:p>
            <a:r>
              <a:rPr lang="zh-CN" altLang="en-US" sz="2800" dirty="0" smtClean="0"/>
              <a:t>（二）根本任务</a:t>
            </a:r>
            <a:r>
              <a:rPr lang="en-US" altLang="zh-CN" sz="2800" dirty="0"/>
              <a:t> </a:t>
            </a:r>
            <a:r>
              <a:rPr lang="en-US" altLang="zh-CN" sz="2800" dirty="0" smtClean="0"/>
              <a:t> </a:t>
            </a:r>
            <a:r>
              <a:rPr lang="zh-CN" altLang="en-US" sz="2800" dirty="0" smtClean="0"/>
              <a:t>社会主义的根本任务是解放和发展社会生产力；坚持发展中国特色社会主义必须坚持以经济建设为中心。实施科教兴国战略、人才强国战略和可持续发展战略。科学技术是第一生产力。提高自主创新能力，建设创新型国家是国家发展战略的核心。这一理论丰富和发展了马克思主义关于社会主义历史任务的思想。</a:t>
            </a:r>
            <a:endParaRPr lang="zh-CN" altLang="en-US" sz="2800" dirty="0"/>
          </a:p>
        </p:txBody>
      </p:sp>
      <p:sp>
        <p:nvSpPr>
          <p:cNvPr id="3" name="内容占位符 2"/>
          <p:cNvSpPr>
            <a:spLocks noGrp="1"/>
          </p:cNvSpPr>
          <p:nvPr>
            <p:ph idx="1"/>
          </p:nvPr>
        </p:nvSpPr>
        <p:spPr>
          <a:xfrm>
            <a:off x="838200" y="2958234"/>
            <a:ext cx="10515600" cy="4351338"/>
          </a:xfrm>
        </p:spPr>
        <p:txBody>
          <a:bodyPr/>
          <a:lstStyle/>
          <a:p>
            <a:pPr marL="0" indent="0">
              <a:buNone/>
            </a:pPr>
            <a:r>
              <a:rPr lang="zh-CN" altLang="en-US" dirty="0" smtClean="0"/>
              <a:t>（三）发展动力</a:t>
            </a:r>
            <a:r>
              <a:rPr lang="en-US" altLang="zh-CN" dirty="0"/>
              <a:t> </a:t>
            </a:r>
            <a:r>
              <a:rPr lang="en-US" altLang="zh-CN" dirty="0" smtClean="0"/>
              <a:t> </a:t>
            </a:r>
            <a:r>
              <a:rPr lang="zh-CN" altLang="en-US" dirty="0" smtClean="0"/>
              <a:t>改革开放是中国特色社会主义的发展动力。改革是中国的第二次革命，是社会主义制度的自我完善和发展；改革是经济、政治、文化、社会全方位改革。中国的发展离不开世界，世界的发展也离不开中国；拓展对外开放广度和深度，提高开放型经济水平。把“三个有利于”作为改革开放和各项工作总的出发点和检验标准。改革开放是发展中国特色社会主义实现中华民族伟大复兴的必由之路。这一理论丰富和发展了马克思主义关于社会主义发展动力的思想。</a:t>
            </a:r>
            <a:endParaRPr lang="zh-CN" altLang="en-US" dirty="0"/>
          </a:p>
        </p:txBody>
      </p:sp>
    </p:spTree>
    <p:extLst>
      <p:ext uri="{BB962C8B-B14F-4D97-AF65-F5344CB8AC3E}">
        <p14:creationId xmlns:p14="http://schemas.microsoft.com/office/powerpoint/2010/main" val="105378731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848591" y="832716"/>
            <a:ext cx="10515600" cy="1325563"/>
          </a:xfrm>
        </p:spPr>
        <p:txBody>
          <a:bodyPr>
            <a:noAutofit/>
          </a:bodyPr>
          <a:lstStyle/>
          <a:p>
            <a:r>
              <a:rPr lang="zh-CN" altLang="en-US" sz="2800" dirty="0" smtClean="0"/>
              <a:t>（四）发展战略</a:t>
            </a:r>
            <a:r>
              <a:rPr lang="en-US" altLang="zh-CN" sz="2800" dirty="0"/>
              <a:t> </a:t>
            </a:r>
            <a:r>
              <a:rPr lang="en-US" altLang="zh-CN" sz="2800" dirty="0" smtClean="0"/>
              <a:t> </a:t>
            </a:r>
            <a:r>
              <a:rPr lang="zh-CN" altLang="en-US" sz="2800" dirty="0" smtClean="0"/>
              <a:t>发展中国特色社会主义必须实行“三步走”的发展战略；全面建成小康社会是党到</a:t>
            </a:r>
            <a:r>
              <a:rPr lang="en-US" altLang="zh-CN" sz="2800" dirty="0" smtClean="0"/>
              <a:t>2020</a:t>
            </a:r>
            <a:r>
              <a:rPr lang="zh-CN" altLang="en-US" sz="2800" dirty="0" smtClean="0"/>
              <a:t>年的奋斗目标，是全国各族人民的根本利益所在。按照中国特色社会主义事业总体布局，全面推进经济、政治、文化、社会、生态文明建设。这一理论丰富和发展了马克思主义关于社会主义建设的理论。</a:t>
            </a:r>
            <a:endParaRPr lang="zh-CN" altLang="en-US" sz="2800" dirty="0"/>
          </a:p>
        </p:txBody>
      </p:sp>
      <p:sp>
        <p:nvSpPr>
          <p:cNvPr id="3" name="内容占位符 2"/>
          <p:cNvSpPr>
            <a:spLocks noGrp="1"/>
          </p:cNvSpPr>
          <p:nvPr>
            <p:ph idx="1"/>
          </p:nvPr>
        </p:nvSpPr>
        <p:spPr>
          <a:xfrm>
            <a:off x="765463" y="2999798"/>
            <a:ext cx="10515600" cy="4351338"/>
          </a:xfrm>
        </p:spPr>
        <p:txBody>
          <a:bodyPr/>
          <a:lstStyle/>
          <a:p>
            <a:pPr marL="0" indent="0">
              <a:buNone/>
            </a:pPr>
            <a:r>
              <a:rPr lang="zh-CN" altLang="en-US" dirty="0" smtClean="0"/>
              <a:t>（五）建设内容</a:t>
            </a:r>
            <a:endParaRPr lang="en-US" altLang="zh-CN" dirty="0" smtClean="0"/>
          </a:p>
          <a:p>
            <a:pPr marL="0" indent="0">
              <a:buNone/>
            </a:pPr>
            <a:r>
              <a:rPr lang="en-US" altLang="zh-CN" dirty="0" smtClean="0"/>
              <a:t>1.</a:t>
            </a:r>
            <a:r>
              <a:rPr lang="zh-CN" altLang="en-US" dirty="0" smtClean="0"/>
              <a:t>经济</a:t>
            </a:r>
            <a:r>
              <a:rPr lang="zh-CN" altLang="en-US" dirty="0"/>
              <a:t>：</a:t>
            </a:r>
            <a:r>
              <a:rPr lang="zh-CN" altLang="en-US" dirty="0" smtClean="0"/>
              <a:t>计划经济不等于社会主义、市场经济不等于资本主义，社会主义也可以搞市场经济。实现国民经济又好又快发展，是对经济建设规律认识的深化。转变经济发展方式，完善社会主义市场经济体制，是促进经济又好又快发展的关键。统筹城乡发展，建设社会主义新农村。这一理论丰富和发展了马克思主义关于社会主义经济建设的思想。</a:t>
            </a:r>
            <a:endParaRPr lang="zh-CN" altLang="en-US" dirty="0"/>
          </a:p>
        </p:txBody>
      </p:sp>
    </p:spTree>
    <p:extLst>
      <p:ext uri="{BB962C8B-B14F-4D97-AF65-F5344CB8AC3E}">
        <p14:creationId xmlns:p14="http://schemas.microsoft.com/office/powerpoint/2010/main" val="220205634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1740</TotalTime>
  <Words>2042</Words>
  <Application>Microsoft Office PowerPoint</Application>
  <PresentationFormat>宽屏</PresentationFormat>
  <Paragraphs>50</Paragraphs>
  <Slides>14</Slides>
  <Notes>0</Notes>
  <HiddenSlides>0</HiddenSlides>
  <MMClips>0</MMClips>
  <ScaleCrop>false</ScaleCrop>
  <HeadingPairs>
    <vt:vector size="6" baseType="variant">
      <vt:variant>
        <vt:lpstr>已用的字体</vt:lpstr>
      </vt:variant>
      <vt:variant>
        <vt:i4>5</vt:i4>
      </vt:variant>
      <vt:variant>
        <vt:lpstr>主题</vt:lpstr>
      </vt:variant>
      <vt:variant>
        <vt:i4>1</vt:i4>
      </vt:variant>
      <vt:variant>
        <vt:lpstr>幻灯片标题</vt:lpstr>
      </vt:variant>
      <vt:variant>
        <vt:i4>14</vt:i4>
      </vt:variant>
    </vt:vector>
  </HeadingPairs>
  <TitlesOfParts>
    <vt:vector size="20" baseType="lpstr">
      <vt:lpstr>宋体</vt:lpstr>
      <vt:lpstr>Arial</vt:lpstr>
      <vt:lpstr>Calibri</vt:lpstr>
      <vt:lpstr>Calibri Light</vt:lpstr>
      <vt:lpstr>Wingdings</vt:lpstr>
      <vt:lpstr>Office 主题</vt:lpstr>
      <vt:lpstr>中国共产党领导是中国特色社会主义最本质的特征 </vt:lpstr>
      <vt:lpstr>中国共产党 是中国特色社会主义最本质的特征</vt:lpstr>
      <vt:lpstr>二、中国特色社会主义理论体系的精髓</vt:lpstr>
      <vt:lpstr>三、中国特色社会主义理论体系的核心</vt:lpstr>
      <vt:lpstr>四、中国特色社会主义理论体系的理论基础</vt:lpstr>
      <vt:lpstr>五、中国特色社会主义的主题</vt:lpstr>
      <vt:lpstr>六、中国特色社会主义理论体系的内涵</vt:lpstr>
      <vt:lpstr>（二）根本任务  社会主义的根本任务是解放和发展社会生产力；坚持发展中国特色社会主义必须坚持以经济建设为中心。实施科教兴国战略、人才强国战略和可持续发展战略。科学技术是第一生产力。提高自主创新能力，建设创新型国家是国家发展战略的核心。这一理论丰富和发展了马克思主义关于社会主义历史任务的思想。</vt:lpstr>
      <vt:lpstr>（四）发展战略  发展中国特色社会主义必须实行“三步走”的发展战略；全面建成小康社会是党到2020年的奋斗目标，是全国各族人民的根本利益所在。按照中国特色社会主义事业总体布局，全面推进经济、政治、文化、社会、生态文明建设。这一理论丰富和发展了马克思主义关于社会主义建设的理论。</vt:lpstr>
      <vt:lpstr>2.政治：人民民主是社会主义的生命，发展社会主义民主政治是我们党始终不渝的奋斗目标。发展社会主义民主，健全社会主义法制。坚持中国特色社会主义政治发展道路，坚持党的领导、人民当家作主、依法治国有机统一，坚持和完善人民代表大会制度、中国共产党领导的多党合作和政治协商制度、民族区域自治制度以及基层群众自治制度。深化政治体制改革。扩大人民民主，保证人民当家作主。这一理论丰富和发展了马克思主义关于社会主义民主政治建设的思想。</vt:lpstr>
      <vt:lpstr>4. 社会 ： 建设社会主义和谐社会是中国特色社会主义的本质要求。民主法治、公平正义、诚信友爱、充满活力、安定有序、人与自然和谐相处是建设社会主义和谐社会的总要求。坚持共同建设、共同享有的原则，以改善民生为重点加快社会建设。努力使全体人民学有所教、劳有所得、病有所医、老有所养、住有所居，推动建设和谐社会。这一理论丰富和发展了马克思主义关于社会主义社会形态建设的思想。</vt:lpstr>
      <vt:lpstr>6. 祖国统一  : “一个国家，两种制度”是实现祖国统一的战略构想；在一个中国的前提下，国家主体坚持社会主义制度，香港、澳门、台湾保持原有资本主义制度长期不变，按照这个原则推进和实现祖国和平统一。香港、澳门回归祖国，表明“一国两制”具有强大生命力；全力支持香港、澳门特别行政区政府依法施政。在一个中国原则基础上，协商正式结束两岸敌对状态，达成和平协议。以《反分裂国家法》为法理依据，反对一切“台独”和分裂活动。这一理论丰富和发展了马克思主义国家学说。</vt:lpstr>
      <vt:lpstr>8.党的建设:  中国共产党是领导中国特色社会主义事业的坚强核心，党的建设是建设和发展中国特色社会主义的关键。适应长期执政和改革开放的新要求，不断加强和改善党的领导。切实加强党的思想建设、组织建设、作风建设、制度建设、反腐倡廉建设，不断提高党的创造力、凝聚力和战斗力，使党始终坚持“三个代表”重要思想。以加强党的执政能力建设和先进性建设为主线，以改革创新精神全面推进党的建设新的伟大工程。这一理论丰富和发展了马克思主义建党学说。</vt:lpstr>
      <vt:lpstr>2.是在新的伟大斗争实践中形成的 （三）坚决维护党中央权威和集中统一领导 1.党和国家大政方针的决定权在党中央</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中国共产党 是中国特色社会主义最本质特征</dc:title>
  <dc:creator>402</dc:creator>
  <cp:lastModifiedBy>402</cp:lastModifiedBy>
  <cp:revision>35</cp:revision>
  <dcterms:created xsi:type="dcterms:W3CDTF">2020-05-07T03:41:21Z</dcterms:created>
  <dcterms:modified xsi:type="dcterms:W3CDTF">2020-05-10T23:58:59Z</dcterms:modified>
</cp:coreProperties>
</file>