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3"/>
  </p:sldMasterIdLst>
  <p:notesMasterIdLst>
    <p:notesMasterId r:id="rId5"/>
  </p:notesMasterIdLst>
  <p:sldIdLst>
    <p:sldId id="256" r:id="rId4"/>
    <p:sldId id="257" r:id="rId6"/>
    <p:sldId id="258" r:id="rId7"/>
    <p:sldId id="259" r:id="rId8"/>
    <p:sldId id="260" r:id="rId9"/>
    <p:sldId id="316" r:id="rId10"/>
    <p:sldId id="261" r:id="rId11"/>
    <p:sldId id="262" r:id="rId12"/>
    <p:sldId id="263" r:id="rId13"/>
    <p:sldId id="264" r:id="rId14"/>
    <p:sldId id="265" r:id="rId15"/>
    <p:sldId id="266" r:id="rId16"/>
    <p:sldId id="267" r:id="rId17"/>
    <p:sldId id="268"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19" r:id="rId55"/>
    <p:sldId id="320" r:id="rId56"/>
    <p:sldId id="321" r:id="rId57"/>
    <p:sldId id="318" r:id="rId58"/>
    <p:sldId id="307" r:id="rId59"/>
    <p:sldId id="308" r:id="rId60"/>
    <p:sldId id="309" r:id="rId61"/>
    <p:sldId id="310" r:id="rId62"/>
    <p:sldId id="311" r:id="rId63"/>
    <p:sldId id="312" r:id="rId64"/>
    <p:sldId id="313" r:id="rId65"/>
    <p:sldId id="314" r:id="rId66"/>
    <p:sldId id="315" r:id="rId67"/>
  </p:sldIdLst>
  <p:sldSz cx="12192000" cy="6858000"/>
  <p:notesSz cx="6858000" cy="9144000"/>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DAA"/>
    <a:srgbClr val="FF3300"/>
    <a:srgbClr val="FF0000"/>
    <a:srgbClr val="FEFEE3"/>
    <a:srgbClr val="FEE4C9"/>
    <a:srgbClr val="FF6600"/>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8" autoAdjust="0"/>
    <p:restoredTop sz="99033" autoAdjust="0"/>
  </p:normalViewPr>
  <p:slideViewPr>
    <p:cSldViewPr snapToGrid="0">
      <p:cViewPr varScale="1">
        <p:scale>
          <a:sx n="116" d="100"/>
          <a:sy n="116" d="100"/>
        </p:scale>
        <p:origin x="468" y="102"/>
      </p:cViewPr>
      <p:guideLst>
        <p:guide orient="horz" pos="2094"/>
        <p:guide pos="38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2" Type="http://schemas.openxmlformats.org/officeDocument/2006/relationships/tags" Target="tags/tag235.xml"/><Relationship Id="rId71" Type="http://schemas.openxmlformats.org/officeDocument/2006/relationships/commentAuthors" Target="commentAuthors.xml"/><Relationship Id="rId70" Type="http://schemas.openxmlformats.org/officeDocument/2006/relationships/tableStyles" Target="tableStyles.xml"/><Relationship Id="rId7" Type="http://schemas.openxmlformats.org/officeDocument/2006/relationships/slide" Target="slides/slide3.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25073-A3A6-4D2A-9359-E582FA0CE62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F2C0-A6C1-40C5-BE79-F079FE5F2D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张三</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B8EEF2C0-A6C1-40C5-BE79-F079FE5F2D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14.png"/><Relationship Id="rId4" Type="http://schemas.microsoft.com/office/2007/relationships/hdphoto" Target="../media/image13.wdp"/><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7066" y="2897828"/>
            <a:ext cx="7014934" cy="372691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74" y="3104722"/>
            <a:ext cx="12349074" cy="3976543"/>
          </a:xfrm>
          <a:prstGeom prst="rect">
            <a:avLst/>
          </a:prstGeom>
        </p:spPr>
      </p:pic>
      <p:pic>
        <p:nvPicPr>
          <p:cNvPr id="5" name="图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l="18946" t="18697" r="13065" b="8288"/>
          <a:stretch>
            <a:fillRect/>
          </a:stretch>
        </p:blipFill>
        <p:spPr>
          <a:xfrm>
            <a:off x="10044293" y="5016500"/>
            <a:ext cx="2357257" cy="227165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sp>
        <p:nvSpPr>
          <p:cNvPr id="7" name="矩形 6"/>
          <p:cNvSpPr/>
          <p:nvPr userDrawn="1"/>
        </p:nvSpPr>
        <p:spPr>
          <a:xfrm flipV="1">
            <a:off x="0" y="6680258"/>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userDrawn="1"/>
        </p:nvSpPr>
        <p:spPr>
          <a:xfrm>
            <a:off x="-1" y="967775"/>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alibri" panose="020F0502020204030204"/>
              <a:ea typeface="微软雅黑" panose="020B0503020204020204" pitchFamily="34" charset="-122"/>
              <a:cs typeface="+mn-cs"/>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35360" y="171465"/>
            <a:ext cx="730962" cy="734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046146" y="68627"/>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flipH="1">
            <a:off x="9513817" y="99029"/>
            <a:ext cx="532329" cy="4024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ipe(down)">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4005943"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67" b="5507"/>
          <a:stretch>
            <a:fillRect/>
          </a:stretch>
        </p:blipFill>
        <p:spPr>
          <a:xfrm>
            <a:off x="7392153" y="4990252"/>
            <a:ext cx="4799847" cy="1867748"/>
          </a:xfrm>
          <a:prstGeom prst="rect">
            <a:avLst/>
          </a:prstGeom>
          <a:noFill/>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36729" y="6340868"/>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50000"/>
                    <a:lumOff val="50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fld>
            <a:endParaRPr lang="en-US" sz="16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dirty="0"/>
              <a:t>Subtext Goes Here</a:t>
            </a:r>
            <a:endParaRPr lang="en-US" dirty="0"/>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67901" y="6337836"/>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75000"/>
                    <a:lumOff val="25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fld>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文本框 13"/>
          <p:cNvSpPr txBox="1"/>
          <p:nvPr userDrawn="1"/>
        </p:nvSpPr>
        <p:spPr>
          <a:xfrm>
            <a:off x="9092643" y="281508"/>
            <a:ext cx="2707793" cy="430887"/>
          </a:xfrm>
          <a:prstGeom prst="rect">
            <a:avLst/>
          </a:prstGeom>
          <a:noFill/>
        </p:spPr>
        <p:txBody>
          <a:bodyPr wrap="none" rtlCol="0">
            <a:spAutoFit/>
          </a:bodyPr>
          <a:lstStyle/>
          <a:p>
            <a:pPr algn="dist"/>
            <a:r>
              <a:rPr lang="zh-CN" altLang="en-US" sz="1100" b="0" dirty="0">
                <a:solidFill>
                  <a:srgbClr val="FF0000"/>
                </a:solidFill>
                <a:latin typeface="微软雅黑" panose="020B0503020204020204" pitchFamily="34" charset="-122"/>
                <a:ea typeface="微软雅黑" panose="020B0503020204020204" pitchFamily="34" charset="-122"/>
              </a:rPr>
              <a:t>第十二届全国人民代表大会第五次会议   </a:t>
            </a:r>
            <a:endParaRPr lang="zh-CN" altLang="en-US" sz="1100" b="0" dirty="0">
              <a:solidFill>
                <a:srgbClr val="FF0000"/>
              </a:solidFill>
              <a:latin typeface="微软雅黑" panose="020B0503020204020204" pitchFamily="34" charset="-122"/>
              <a:ea typeface="微软雅黑" panose="020B0503020204020204" pitchFamily="34" charset="-122"/>
            </a:endParaRPr>
          </a:p>
          <a:p>
            <a:pPr algn="dist"/>
            <a:r>
              <a:rPr lang="zh-CN" altLang="en-US" sz="1100" b="0" dirty="0">
                <a:solidFill>
                  <a:srgbClr val="FF0000"/>
                </a:solidFill>
                <a:latin typeface="微软雅黑" panose="020B0503020204020204" pitchFamily="34" charset="-122"/>
                <a:ea typeface="微软雅黑" panose="020B0503020204020204" pitchFamily="34" charset="-122"/>
              </a:rPr>
              <a:t>  政协第十二届全国委员会第五次会议</a:t>
            </a:r>
            <a:endParaRPr lang="zh-CN" altLang="en-US" sz="1100" b="0" dirty="0">
              <a:solidFill>
                <a:srgbClr val="FF0000"/>
              </a:solidFill>
              <a:latin typeface="微软雅黑" panose="020B0503020204020204" pitchFamily="34" charset="-122"/>
              <a:ea typeface="微软雅黑" panose="020B0503020204020204" pitchFamily="34" charset="-122"/>
            </a:endParaRPr>
          </a:p>
        </p:txBody>
      </p:sp>
      <p:sp>
        <p:nvSpPr>
          <p:cNvPr id="17" name="Freeform 29"/>
          <p:cNvSpPr/>
          <p:nvPr/>
        </p:nvSpPr>
        <p:spPr bwMode="auto">
          <a:xfrm>
            <a:off x="440581" y="247807"/>
            <a:ext cx="745968" cy="66659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0000"/>
          </a:solidFill>
          <a:ln>
            <a:noFill/>
          </a:ln>
        </p:spPr>
        <p:txBody>
          <a:bodyPr vert="horz" wrap="square" lIns="91440" tIns="45720" rIns="91440" bIns="45720" numCol="1" anchor="t" anchorCtr="0" compatLnSpc="1"/>
          <a:lstStyle/>
          <a:p>
            <a:endParaRPr lang="zh-CN" altLang="en-US"/>
          </a:p>
        </p:txBody>
      </p:sp>
      <p:sp>
        <p:nvSpPr>
          <p:cNvPr id="22" name="文本框 21"/>
          <p:cNvSpPr txBox="1"/>
          <p:nvPr userDrawn="1"/>
        </p:nvSpPr>
        <p:spPr>
          <a:xfrm>
            <a:off x="1169373" y="295868"/>
            <a:ext cx="1518364" cy="492443"/>
          </a:xfrm>
          <a:prstGeom prst="rect">
            <a:avLst/>
          </a:prstGeom>
          <a:noFill/>
        </p:spPr>
        <p:txBody>
          <a:bodyPr wrap="none" rtlCol="0">
            <a:spAutoFit/>
          </a:bodyPr>
          <a:lstStyle/>
          <a:p>
            <a:r>
              <a:rPr lang="zh-CN" altLang="en-US" sz="2600" dirty="0">
                <a:solidFill>
                  <a:srgbClr val="FF0000"/>
                </a:solidFill>
                <a:latin typeface="微软雅黑" panose="020B0503020204020204" pitchFamily="82" charset="2"/>
                <a:ea typeface="微软雅黑" panose="020B0503020204020204" pitchFamily="82" charset="2"/>
              </a:rPr>
              <a:t>全国两会</a:t>
            </a:r>
            <a:endParaRPr lang="zh-CN" altLang="en-US" sz="2600" dirty="0">
              <a:solidFill>
                <a:srgbClr val="FF0000"/>
              </a:solidFill>
              <a:latin typeface="微软雅黑" panose="020B0503020204020204" pitchFamily="82" charset="2"/>
              <a:ea typeface="微软雅黑" panose="020B0503020204020204" pitchFamily="82" charset="2"/>
            </a:endParaRPr>
          </a:p>
        </p:txBody>
      </p:sp>
      <p:sp>
        <p:nvSpPr>
          <p:cNvPr id="23" name="文本框 22"/>
          <p:cNvSpPr txBox="1"/>
          <p:nvPr userDrawn="1"/>
        </p:nvSpPr>
        <p:spPr>
          <a:xfrm>
            <a:off x="1269170" y="734407"/>
            <a:ext cx="1292341" cy="307777"/>
          </a:xfrm>
          <a:prstGeom prst="rect">
            <a:avLst/>
          </a:prstGeom>
          <a:noFill/>
        </p:spPr>
        <p:txBody>
          <a:bodyPr wrap="none" rtlCol="0">
            <a:spAutoFit/>
          </a:bodyPr>
          <a:lstStyle/>
          <a:p>
            <a:pPr algn="ctr"/>
            <a:r>
              <a:rPr lang="en-US" altLang="zh-CN" sz="1400" dirty="0">
                <a:solidFill>
                  <a:srgbClr val="FF0000"/>
                </a:solidFill>
                <a:latin typeface="微软雅黑" panose="020B0503020204020204" pitchFamily="34" charset="-122"/>
                <a:ea typeface="微软雅黑" panose="020B0503020204020204" pitchFamily="34" charset="-122"/>
              </a:rPr>
              <a:t>Two sessions</a:t>
            </a:r>
            <a:endParaRPr lang="zh-CN" altLang="en-US" sz="1400" dirty="0">
              <a:solidFill>
                <a:srgbClr val="FF0000"/>
              </a:solidFill>
              <a:latin typeface="微软雅黑" panose="020B0503020204020204" pitchFamily="34" charset="-122"/>
              <a:ea typeface="微软雅黑" panose="020B0503020204020204" pitchFamily="34" charset="-122"/>
            </a:endParaRPr>
          </a:p>
        </p:txBody>
      </p:sp>
      <p:cxnSp>
        <p:nvCxnSpPr>
          <p:cNvPr id="25" name="直接连接符 24"/>
          <p:cNvCxnSpPr/>
          <p:nvPr userDrawn="1"/>
        </p:nvCxnSpPr>
        <p:spPr>
          <a:xfrm>
            <a:off x="1240339" y="733496"/>
            <a:ext cx="10463981" cy="0"/>
          </a:xfrm>
          <a:prstGeom prst="line">
            <a:avLst/>
          </a:prstGeom>
          <a:ln>
            <a:solidFill>
              <a:srgbClr val="FF0000"/>
            </a:solidFill>
            <a:prstDash val="dash"/>
            <a:tailEnd type="ova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7066" y="2602408"/>
            <a:ext cx="7014934" cy="3726912"/>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42" y="4596912"/>
            <a:ext cx="10314043" cy="1920146"/>
          </a:xfrm>
          <a:prstGeom prst="rect">
            <a:avLst/>
          </a:prstGeom>
        </p:spPr>
      </p:pic>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5" y="4947557"/>
            <a:ext cx="12195885" cy="1928361"/>
          </a:xfrm>
          <a:prstGeom prst="rect">
            <a:avLst/>
          </a:prstGeom>
        </p:spPr>
      </p:pic>
      <p:pic>
        <p:nvPicPr>
          <p:cNvPr id="21" name="图片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05759" y="775699"/>
            <a:ext cx="1022118" cy="1067170"/>
          </a:xfrm>
          <a:prstGeom prst="rect">
            <a:avLst/>
          </a:prstGeom>
        </p:spPr>
      </p:pic>
      <p:pic>
        <p:nvPicPr>
          <p:cNvPr id="13" name="图片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1907" y="4569906"/>
            <a:ext cx="2587424" cy="2450874"/>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17354" y="4674032"/>
            <a:ext cx="2447784" cy="2094887"/>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4000">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14:bounceEnd="74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47" presetClass="entr" presetSubtype="0" fill="hold" grpId="0" nodeType="withEffect">
                                      <p:stCondLst>
                                        <p:cond delay="5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22" presetClass="entr" presetSubtype="2"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250" fill="hold"/>
                                            <p:tgtEl>
                                              <p:spTgt spid="21"/>
                                            </p:tgtEl>
                                            <p:attrNameLst>
                                              <p:attrName>ppt_x</p:attrName>
                                            </p:attrNameLst>
                                          </p:cBhvr>
                                          <p:tavLst>
                                            <p:tav tm="0">
                                              <p:val>
                                                <p:strVal val="1+#ppt_w/2"/>
                                              </p:val>
                                            </p:tav>
                                            <p:tav tm="100000">
                                              <p:val>
                                                <p:strVal val="#ppt_x"/>
                                              </p:val>
                                            </p:tav>
                                          </p:tavLst>
                                        </p:anim>
                                        <p:anim calcmode="lin" valueType="num">
                                          <p:cBhvr additive="base">
                                            <p:cTn id="40" dur="125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750" fill="hold"/>
                                            <p:tgtEl>
                                              <p:spTgt spid="16"/>
                                            </p:tgtEl>
                                            <p:attrNameLst>
                                              <p:attrName>ppt_x</p:attrName>
                                            </p:attrNameLst>
                                          </p:cBhvr>
                                          <p:tavLst>
                                            <p:tav tm="0">
                                              <p:val>
                                                <p:strVal val="1+#ppt_w/2"/>
                                              </p:val>
                                            </p:tav>
                                            <p:tav tm="100000">
                                              <p:val>
                                                <p:strVal val="#ppt_x"/>
                                              </p:val>
                                            </p:tav>
                                          </p:tavLst>
                                        </p:anim>
                                        <p:anim calcmode="lin" valueType="num">
                                          <p:cBhvr additive="base">
                                            <p:cTn id="44" dur="1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anim calcmode="lin" valueType="num">
                                          <p:cBhvr>
                                            <p:cTn id="50" dur="2000" fill="hold"/>
                                            <p:tgtEl>
                                              <p:spTgt spid="15"/>
                                            </p:tgtEl>
                                            <p:attrNameLst>
                                              <p:attrName>ppt_w</p:attrName>
                                            </p:attrNameLst>
                                          </p:cBhvr>
                                          <p:tavLst>
                                            <p:tav tm="0" fmla="#ppt_w*sin(2.5*pi*$)">
                                              <p:val>
                                                <p:fltVal val="0"/>
                                              </p:val>
                                            </p:tav>
                                            <p:tav tm="100000">
                                              <p:val>
                                                <p:fltVal val="1"/>
                                              </p:val>
                                            </p:tav>
                                          </p:tavLst>
                                        </p:anim>
                                        <p:anim calcmode="lin" valueType="num">
                                          <p:cBhvr>
                                            <p:cTn id="51" dur="2000" fill="hold"/>
                                            <p:tgtEl>
                                              <p:spTgt spid="15"/>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anim calcmode="lin" valueType="num">
                                          <p:cBhvr>
                                            <p:cTn id="55" dur="2000" fill="hold"/>
                                            <p:tgtEl>
                                              <p:spTgt spid="13"/>
                                            </p:tgtEl>
                                            <p:attrNameLst>
                                              <p:attrName>ppt_w</p:attrName>
                                            </p:attrNameLst>
                                          </p:cBhvr>
                                          <p:tavLst>
                                            <p:tav tm="0" fmla="#ppt_w*sin(2.5*pi*$)">
                                              <p:val>
                                                <p:fltVal val="0"/>
                                              </p:val>
                                            </p:tav>
                                            <p:tav tm="100000">
                                              <p:val>
                                                <p:fltVal val="1"/>
                                              </p:val>
                                            </p:tav>
                                          </p:tavLst>
                                        </p:anim>
                                        <p:anim calcmode="lin" valueType="num">
                                          <p:cBhvr>
                                            <p:cTn id="5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40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47" presetClass="entr" presetSubtype="0" fill="hold" grpId="0" nodeType="withEffect">
                                      <p:stCondLst>
                                        <p:cond delay="5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22" presetClass="entr" presetSubtype="2"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250" fill="hold"/>
                                            <p:tgtEl>
                                              <p:spTgt spid="21"/>
                                            </p:tgtEl>
                                            <p:attrNameLst>
                                              <p:attrName>ppt_x</p:attrName>
                                            </p:attrNameLst>
                                          </p:cBhvr>
                                          <p:tavLst>
                                            <p:tav tm="0">
                                              <p:val>
                                                <p:strVal val="1+#ppt_w/2"/>
                                              </p:val>
                                            </p:tav>
                                            <p:tav tm="100000">
                                              <p:val>
                                                <p:strVal val="#ppt_x"/>
                                              </p:val>
                                            </p:tav>
                                          </p:tavLst>
                                        </p:anim>
                                        <p:anim calcmode="lin" valueType="num">
                                          <p:cBhvr additive="base">
                                            <p:cTn id="40" dur="125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750" fill="hold"/>
                                            <p:tgtEl>
                                              <p:spTgt spid="16"/>
                                            </p:tgtEl>
                                            <p:attrNameLst>
                                              <p:attrName>ppt_x</p:attrName>
                                            </p:attrNameLst>
                                          </p:cBhvr>
                                          <p:tavLst>
                                            <p:tav tm="0">
                                              <p:val>
                                                <p:strVal val="1+#ppt_w/2"/>
                                              </p:val>
                                            </p:tav>
                                            <p:tav tm="100000">
                                              <p:val>
                                                <p:strVal val="#ppt_x"/>
                                              </p:val>
                                            </p:tav>
                                          </p:tavLst>
                                        </p:anim>
                                        <p:anim calcmode="lin" valueType="num">
                                          <p:cBhvr additive="base">
                                            <p:cTn id="44" dur="1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anim calcmode="lin" valueType="num">
                                          <p:cBhvr>
                                            <p:cTn id="50" dur="2000" fill="hold"/>
                                            <p:tgtEl>
                                              <p:spTgt spid="15"/>
                                            </p:tgtEl>
                                            <p:attrNameLst>
                                              <p:attrName>ppt_w</p:attrName>
                                            </p:attrNameLst>
                                          </p:cBhvr>
                                          <p:tavLst>
                                            <p:tav tm="0" fmla="#ppt_w*sin(2.5*pi*$)">
                                              <p:val>
                                                <p:fltVal val="0"/>
                                              </p:val>
                                            </p:tav>
                                            <p:tav tm="100000">
                                              <p:val>
                                                <p:fltVal val="1"/>
                                              </p:val>
                                            </p:tav>
                                          </p:tavLst>
                                        </p:anim>
                                        <p:anim calcmode="lin" valueType="num">
                                          <p:cBhvr>
                                            <p:cTn id="51" dur="2000" fill="hold"/>
                                            <p:tgtEl>
                                              <p:spTgt spid="15"/>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anim calcmode="lin" valueType="num">
                                          <p:cBhvr>
                                            <p:cTn id="55" dur="2000" fill="hold"/>
                                            <p:tgtEl>
                                              <p:spTgt spid="13"/>
                                            </p:tgtEl>
                                            <p:attrNameLst>
                                              <p:attrName>ppt_w</p:attrName>
                                            </p:attrNameLst>
                                          </p:cBhvr>
                                          <p:tavLst>
                                            <p:tav tm="0" fmla="#ppt_w*sin(2.5*pi*$)">
                                              <p:val>
                                                <p:fltVal val="0"/>
                                              </p:val>
                                            </p:tav>
                                            <p:tav tm="100000">
                                              <p:val>
                                                <p:fltVal val="1"/>
                                              </p:val>
                                            </p:tav>
                                          </p:tavLst>
                                        </p:anim>
                                        <p:anim calcmode="lin" valueType="num">
                                          <p:cBhvr>
                                            <p:cTn id="5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22" grpId="0"/>
          <p:bldP spid="23" grpId="0"/>
        </p:bldLst>
      </p:timing>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b" anchorCtr="0"/>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7066" y="2602408"/>
            <a:ext cx="7014934" cy="3726912"/>
          </a:xfrm>
          <a:prstGeom prst="rect">
            <a:avLst/>
          </a:prstGeom>
        </p:spPr>
      </p:pic>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5759" y="775699"/>
            <a:ext cx="1022118" cy="1067170"/>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89805" y="-164446"/>
            <a:ext cx="2342930" cy="1335427"/>
          </a:xfrm>
          <a:prstGeom prst="rect">
            <a:avLst/>
          </a:prstGeom>
        </p:spPr>
      </p:pic>
      <p:sp>
        <p:nvSpPr>
          <p:cNvPr id="26" name="Freeform 29"/>
          <p:cNvSpPr/>
          <p:nvPr userDrawn="1"/>
        </p:nvSpPr>
        <p:spPr bwMode="auto">
          <a:xfrm>
            <a:off x="211981" y="157464"/>
            <a:ext cx="745968" cy="66659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9" name="图片 8"/>
          <p:cNvPicPr>
            <a:picLocks noChangeAspect="1"/>
          </p:cNvPicPr>
          <p:nvPr userDrawn="1"/>
        </p:nvPicPr>
        <p:blipFill rotWithShape="1">
          <a:blip r:embed="rId5" cstate="print">
            <a:extLst>
              <a:ext uri="{28A0092B-C50C-407E-A947-70E740481C1C}">
                <a14:useLocalDpi xmlns:a14="http://schemas.microsoft.com/office/drawing/2010/main" val="0"/>
              </a:ext>
            </a:extLst>
          </a:blip>
          <a:srcRect t="69206"/>
          <a:stretch>
            <a:fillRect/>
          </a:stretch>
        </p:blipFill>
        <p:spPr>
          <a:xfrm>
            <a:off x="0" y="5094514"/>
            <a:ext cx="12192000" cy="1763485"/>
          </a:xfrm>
          <a:prstGeom prst="rect">
            <a:avLst/>
          </a:prstGeom>
        </p:spPr>
      </p:pic>
      <p:cxnSp>
        <p:nvCxnSpPr>
          <p:cNvPr id="4" name="直接连接符 3"/>
          <p:cNvCxnSpPr/>
          <p:nvPr userDrawn="1"/>
        </p:nvCxnSpPr>
        <p:spPr>
          <a:xfrm>
            <a:off x="1143000" y="157464"/>
            <a:ext cx="0" cy="76055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userDrawn="1"/>
        </p:nvSpPr>
        <p:spPr>
          <a:xfrm>
            <a:off x="1346200" y="157464"/>
            <a:ext cx="4610100" cy="523220"/>
          </a:xfrm>
          <a:prstGeom prst="rect">
            <a:avLst/>
          </a:prstGeom>
          <a:noFill/>
        </p:spPr>
        <p:txBody>
          <a:bodyPr wrap="square" rtlCol="0">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2017</a:t>
            </a:r>
            <a:r>
              <a:rPr lang="zh-CN" altLang="en-US" sz="2800" dirty="0">
                <a:solidFill>
                  <a:srgbClr val="C00000"/>
                </a:solidFill>
                <a:latin typeface="微软雅黑" panose="020B0503020204020204" pitchFamily="34" charset="-122"/>
                <a:ea typeface="微软雅黑" panose="020B0503020204020204" pitchFamily="34" charset="-122"/>
              </a:rPr>
              <a:t>全国两会回顾</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1346200" y="601938"/>
            <a:ext cx="3352800" cy="307777"/>
          </a:xfrm>
          <a:prstGeom prst="rect">
            <a:avLst/>
          </a:prstGeom>
          <a:noFill/>
        </p:spPr>
        <p:txBody>
          <a:bodyPr wrap="square" rtlCol="0">
            <a:spAutoFit/>
          </a:bodyPr>
          <a:lstStyle/>
          <a:p>
            <a:pPr algn="l"/>
            <a:r>
              <a:rPr lang="en-US" altLang="zh-CN" sz="1400" dirty="0">
                <a:solidFill>
                  <a:srgbClr val="C00000"/>
                </a:solidFill>
                <a:latin typeface="微软雅黑" panose="020B0503020204020204" pitchFamily="34" charset="-122"/>
                <a:ea typeface="微软雅黑" panose="020B0503020204020204" pitchFamily="34" charset="-122"/>
              </a:rPr>
              <a:t>2017 Review of the two sessions</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7066" y="2602408"/>
            <a:ext cx="7014934" cy="3726912"/>
          </a:xfrm>
          <a:prstGeom prst="rect">
            <a:avLst/>
          </a:prstGeom>
        </p:spPr>
      </p:pic>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5759" y="775699"/>
            <a:ext cx="1022118" cy="1067170"/>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89805" y="-164446"/>
            <a:ext cx="2342930" cy="1335427"/>
          </a:xfrm>
          <a:prstGeom prst="rect">
            <a:avLst/>
          </a:prstGeom>
        </p:spPr>
      </p:pic>
      <p:sp>
        <p:nvSpPr>
          <p:cNvPr id="26" name="Freeform 29"/>
          <p:cNvSpPr/>
          <p:nvPr userDrawn="1"/>
        </p:nvSpPr>
        <p:spPr bwMode="auto">
          <a:xfrm>
            <a:off x="211981" y="157464"/>
            <a:ext cx="745968" cy="66659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9" name="图片 8"/>
          <p:cNvPicPr>
            <a:picLocks noChangeAspect="1"/>
          </p:cNvPicPr>
          <p:nvPr userDrawn="1"/>
        </p:nvPicPr>
        <p:blipFill rotWithShape="1">
          <a:blip r:embed="rId5" cstate="print">
            <a:extLst>
              <a:ext uri="{28A0092B-C50C-407E-A947-70E740481C1C}">
                <a14:useLocalDpi xmlns:a14="http://schemas.microsoft.com/office/drawing/2010/main" val="0"/>
              </a:ext>
            </a:extLst>
          </a:blip>
          <a:srcRect t="69206"/>
          <a:stretch>
            <a:fillRect/>
          </a:stretch>
        </p:blipFill>
        <p:spPr>
          <a:xfrm>
            <a:off x="0" y="5094514"/>
            <a:ext cx="12192000" cy="1763485"/>
          </a:xfrm>
          <a:prstGeom prst="rect">
            <a:avLst/>
          </a:prstGeom>
        </p:spPr>
      </p:pic>
      <p:cxnSp>
        <p:nvCxnSpPr>
          <p:cNvPr id="4" name="直接连接符 3"/>
          <p:cNvCxnSpPr/>
          <p:nvPr userDrawn="1"/>
        </p:nvCxnSpPr>
        <p:spPr>
          <a:xfrm>
            <a:off x="1143000" y="157464"/>
            <a:ext cx="0" cy="76055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userDrawn="1"/>
        </p:nvSpPr>
        <p:spPr>
          <a:xfrm>
            <a:off x="1346200" y="157464"/>
            <a:ext cx="4610100" cy="523220"/>
          </a:xfrm>
          <a:prstGeom prst="rect">
            <a:avLst/>
          </a:prstGeom>
          <a:noFill/>
        </p:spPr>
        <p:txBody>
          <a:bodyPr wrap="square" rtlCol="0">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2016</a:t>
            </a:r>
            <a:r>
              <a:rPr lang="zh-CN" altLang="en-US" sz="2800" dirty="0">
                <a:solidFill>
                  <a:srgbClr val="C00000"/>
                </a:solidFill>
                <a:latin typeface="微软雅黑" panose="020B0503020204020204" pitchFamily="34" charset="-122"/>
                <a:ea typeface="微软雅黑" panose="020B0503020204020204" pitchFamily="34" charset="-122"/>
              </a:rPr>
              <a:t>工作回顾</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1346200" y="601938"/>
            <a:ext cx="3352800" cy="338554"/>
          </a:xfrm>
          <a:prstGeom prst="rect">
            <a:avLst/>
          </a:prstGeom>
          <a:noFill/>
        </p:spPr>
        <p:txBody>
          <a:bodyPr wrap="square" rtlCol="0">
            <a:spAutoFit/>
          </a:bodyPr>
          <a:lstStyle/>
          <a:p>
            <a:pPr algn="l"/>
            <a:r>
              <a:rPr lang="en-US" altLang="zh-CN" sz="1600" dirty="0">
                <a:solidFill>
                  <a:srgbClr val="C00000"/>
                </a:solidFill>
                <a:latin typeface="微软雅黑" panose="020B0503020204020204" pitchFamily="34" charset="-122"/>
                <a:ea typeface="微软雅黑" panose="020B0503020204020204" pitchFamily="34" charset="-122"/>
              </a:rPr>
              <a:t>2016 Work review</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7066" y="2602408"/>
            <a:ext cx="7014934" cy="3726912"/>
          </a:xfrm>
          <a:prstGeom prst="rect">
            <a:avLst/>
          </a:prstGeom>
        </p:spPr>
      </p:pic>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5759" y="775699"/>
            <a:ext cx="1022118" cy="1067170"/>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89805" y="-164446"/>
            <a:ext cx="2342930" cy="1335427"/>
          </a:xfrm>
          <a:prstGeom prst="rect">
            <a:avLst/>
          </a:prstGeom>
        </p:spPr>
      </p:pic>
      <p:sp>
        <p:nvSpPr>
          <p:cNvPr id="26" name="Freeform 29"/>
          <p:cNvSpPr/>
          <p:nvPr userDrawn="1"/>
        </p:nvSpPr>
        <p:spPr bwMode="auto">
          <a:xfrm>
            <a:off x="211981" y="157464"/>
            <a:ext cx="745968" cy="66659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9" name="图片 8"/>
          <p:cNvPicPr>
            <a:picLocks noChangeAspect="1"/>
          </p:cNvPicPr>
          <p:nvPr userDrawn="1"/>
        </p:nvPicPr>
        <p:blipFill rotWithShape="1">
          <a:blip r:embed="rId5" cstate="print">
            <a:extLst>
              <a:ext uri="{28A0092B-C50C-407E-A947-70E740481C1C}">
                <a14:useLocalDpi xmlns:a14="http://schemas.microsoft.com/office/drawing/2010/main" val="0"/>
              </a:ext>
            </a:extLst>
          </a:blip>
          <a:srcRect t="69206"/>
          <a:stretch>
            <a:fillRect/>
          </a:stretch>
        </p:blipFill>
        <p:spPr>
          <a:xfrm>
            <a:off x="0" y="5094514"/>
            <a:ext cx="12192000" cy="1763485"/>
          </a:xfrm>
          <a:prstGeom prst="rect">
            <a:avLst/>
          </a:prstGeom>
        </p:spPr>
      </p:pic>
      <p:cxnSp>
        <p:nvCxnSpPr>
          <p:cNvPr id="4" name="直接连接符 3"/>
          <p:cNvCxnSpPr/>
          <p:nvPr userDrawn="1"/>
        </p:nvCxnSpPr>
        <p:spPr>
          <a:xfrm>
            <a:off x="1143000" y="157464"/>
            <a:ext cx="0" cy="76055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userDrawn="1"/>
        </p:nvSpPr>
        <p:spPr>
          <a:xfrm>
            <a:off x="1346200" y="157464"/>
            <a:ext cx="4610100" cy="523220"/>
          </a:xfrm>
          <a:prstGeom prst="rect">
            <a:avLst/>
          </a:prstGeom>
          <a:noFill/>
        </p:spPr>
        <p:txBody>
          <a:bodyPr wrap="square" rtlCol="0">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2017</a:t>
            </a:r>
            <a:r>
              <a:rPr lang="zh-CN" altLang="en-US" sz="2800" dirty="0">
                <a:solidFill>
                  <a:srgbClr val="C00000"/>
                </a:solidFill>
                <a:latin typeface="微软雅黑" panose="020B0503020204020204" pitchFamily="34" charset="-122"/>
                <a:ea typeface="微软雅黑" panose="020B0503020204020204" pitchFamily="34" charset="-122"/>
              </a:rPr>
              <a:t>年工作总体部署</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1346200" y="601938"/>
            <a:ext cx="3352800" cy="338554"/>
          </a:xfrm>
          <a:prstGeom prst="rect">
            <a:avLst/>
          </a:prstGeom>
          <a:noFill/>
        </p:spPr>
        <p:txBody>
          <a:bodyPr wrap="square" rtlCol="0">
            <a:spAutoFit/>
          </a:bodyPr>
          <a:lstStyle/>
          <a:p>
            <a:pPr algn="l"/>
            <a:r>
              <a:rPr lang="en-US" altLang="zh-CN" sz="1600" dirty="0">
                <a:solidFill>
                  <a:srgbClr val="C00000"/>
                </a:solidFill>
                <a:latin typeface="微软雅黑" panose="020B0503020204020204" pitchFamily="34" charset="-122"/>
                <a:ea typeface="微软雅黑" panose="020B0503020204020204" pitchFamily="34" charset="-122"/>
              </a:rPr>
              <a:t>Overall work in 2017</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7066" y="2602408"/>
            <a:ext cx="7014934" cy="3726912"/>
          </a:xfrm>
          <a:prstGeom prst="rect">
            <a:avLst/>
          </a:prstGeom>
        </p:spPr>
      </p:pic>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5759" y="775699"/>
            <a:ext cx="1022118" cy="1067170"/>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89805" y="-164446"/>
            <a:ext cx="2342930" cy="1335427"/>
          </a:xfrm>
          <a:prstGeom prst="rect">
            <a:avLst/>
          </a:prstGeom>
        </p:spPr>
      </p:pic>
      <p:sp>
        <p:nvSpPr>
          <p:cNvPr id="26" name="Freeform 29"/>
          <p:cNvSpPr/>
          <p:nvPr userDrawn="1"/>
        </p:nvSpPr>
        <p:spPr bwMode="auto">
          <a:xfrm>
            <a:off x="211981" y="157464"/>
            <a:ext cx="745968" cy="66659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endParaRPr>
          </a:p>
        </p:txBody>
      </p:sp>
      <p:pic>
        <p:nvPicPr>
          <p:cNvPr id="9" name="图片 8"/>
          <p:cNvPicPr>
            <a:picLocks noChangeAspect="1"/>
          </p:cNvPicPr>
          <p:nvPr userDrawn="1"/>
        </p:nvPicPr>
        <p:blipFill rotWithShape="1">
          <a:blip r:embed="rId5" cstate="print">
            <a:extLst>
              <a:ext uri="{28A0092B-C50C-407E-A947-70E740481C1C}">
                <a14:useLocalDpi xmlns:a14="http://schemas.microsoft.com/office/drawing/2010/main" val="0"/>
              </a:ext>
            </a:extLst>
          </a:blip>
          <a:srcRect t="69206"/>
          <a:stretch>
            <a:fillRect/>
          </a:stretch>
        </p:blipFill>
        <p:spPr>
          <a:xfrm>
            <a:off x="0" y="5094514"/>
            <a:ext cx="12192000" cy="1763485"/>
          </a:xfrm>
          <a:prstGeom prst="rect">
            <a:avLst/>
          </a:prstGeom>
        </p:spPr>
      </p:pic>
      <p:cxnSp>
        <p:nvCxnSpPr>
          <p:cNvPr id="4" name="直接连接符 3"/>
          <p:cNvCxnSpPr/>
          <p:nvPr userDrawn="1"/>
        </p:nvCxnSpPr>
        <p:spPr>
          <a:xfrm>
            <a:off x="1143000" y="157464"/>
            <a:ext cx="0" cy="76055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userDrawn="1"/>
        </p:nvSpPr>
        <p:spPr>
          <a:xfrm>
            <a:off x="1346200" y="157464"/>
            <a:ext cx="4610100" cy="523220"/>
          </a:xfrm>
          <a:prstGeom prst="rect">
            <a:avLst/>
          </a:prstGeom>
          <a:noFill/>
        </p:spPr>
        <p:txBody>
          <a:bodyPr wrap="square" rtlCol="0">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2017</a:t>
            </a:r>
            <a:r>
              <a:rPr lang="zh-CN" altLang="en-US" sz="2800" dirty="0">
                <a:solidFill>
                  <a:srgbClr val="C00000"/>
                </a:solidFill>
                <a:latin typeface="微软雅黑" panose="020B0503020204020204" pitchFamily="34" charset="-122"/>
                <a:ea typeface="微软雅黑" panose="020B0503020204020204" pitchFamily="34" charset="-122"/>
              </a:rPr>
              <a:t>年重点工作任务</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1346200" y="601938"/>
            <a:ext cx="3352800" cy="338554"/>
          </a:xfrm>
          <a:prstGeom prst="rect">
            <a:avLst/>
          </a:prstGeom>
          <a:noFill/>
        </p:spPr>
        <p:txBody>
          <a:bodyPr wrap="square" rtlCol="0">
            <a:spAutoFit/>
          </a:bodyPr>
          <a:lstStyle/>
          <a:p>
            <a:pPr algn="l"/>
            <a:r>
              <a:rPr lang="en-US" altLang="zh-CN" sz="1600" dirty="0">
                <a:solidFill>
                  <a:srgbClr val="C00000"/>
                </a:solidFill>
                <a:latin typeface="微软雅黑" panose="020B0503020204020204" pitchFamily="34" charset="-122"/>
                <a:ea typeface="微软雅黑" panose="020B0503020204020204" pitchFamily="34" charset="-122"/>
              </a:rPr>
              <a:t>Key tasks in 2017</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5ED916D-B7DB-439F-9E3B-0C1E1E4F0AF6}"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6610953-BA4E-49FE-B1A3-BF641379F4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6.jpe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7.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l="-3000" r="-3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
        <p:nvSpPr>
          <p:cNvPr id="219" name=" 219">
            <a:hlinkClick r:id="" action="ppaction://noaction"/>
          </p:cNvPr>
          <p:cNvSpPr/>
          <p:nvPr userDrawn="1"/>
        </p:nvSpPr>
        <p:spPr>
          <a:xfrm>
            <a:off x="11383010" y="146685"/>
            <a:ext cx="360680" cy="720725"/>
          </a:xfrm>
          <a:prstGeom prst="roundRect">
            <a:avLst>
              <a:gd name="adj" fmla="val 50000"/>
            </a:avLst>
          </a:prstGeom>
          <a:gradFill flip="none" rotWithShape="1">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b="1" strike="noStrike" noProof="1">
                <a:solidFill>
                  <a:schemeClr val="bg1"/>
                </a:solidFill>
                <a:latin typeface="方正隶变_GBK" panose="02000000000000000000" charset="-122"/>
                <a:ea typeface="方正隶变_GBK" panose="02000000000000000000" charset="-122"/>
                <a:hlinkClick r:id="" action="ppaction://noaction"/>
              </a:rPr>
              <a:t>目录</a:t>
            </a:r>
            <a:endParaRPr lang="zh-CN" altLang="en-US" sz="2000" b="1" strike="noStrike" noProof="1">
              <a:solidFill>
                <a:schemeClr val="bg1"/>
              </a:solidFill>
              <a:latin typeface="方正隶变_GBK" panose="02000000000000000000" charset="-122"/>
              <a:ea typeface="方正隶变_GBK" panose="02000000000000000000" charset="-122"/>
              <a:hlinkClick r:id="" action="ppaction://noaction"/>
            </a:endParaRPr>
          </a:p>
        </p:txBody>
      </p:sp>
      <p:sp>
        <p:nvSpPr>
          <p:cNvPr id="3" name="左箭头 2">
            <a:hlinkClick r:id="" action="ppaction://hlinkshowjump?jump=previousslide"/>
          </p:cNvPr>
          <p:cNvSpPr/>
          <p:nvPr userDrawn="1"/>
        </p:nvSpPr>
        <p:spPr>
          <a:xfrm>
            <a:off x="11115040" y="951230"/>
            <a:ext cx="360680" cy="288925"/>
          </a:xfrm>
          <a:prstGeom prst="leftArrow">
            <a:avLst/>
          </a:prstGeom>
          <a:gradFill flip="none" rotWithShape="1">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右箭头 6">
            <a:hlinkClick r:id="" action="ppaction://hlinkshowjump?jump=nextslide"/>
          </p:cNvPr>
          <p:cNvSpPr/>
          <p:nvPr userDrawn="1"/>
        </p:nvSpPr>
        <p:spPr>
          <a:xfrm>
            <a:off x="11619865" y="953135"/>
            <a:ext cx="360680" cy="287655"/>
          </a:xfrm>
          <a:prstGeom prst="rightArrow">
            <a:avLst/>
          </a:prstGeom>
          <a:gradFill flip="none" rotWithShape="1">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0.xml"/><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7" Type="http://schemas.openxmlformats.org/officeDocument/2006/relationships/slideLayout" Target="../slideLayouts/slideLayout10.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3" Type="http://schemas.openxmlformats.org/officeDocument/2006/relationships/slideLayout" Target="../slideLayouts/slideLayout10.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tags" Target="../tags/tag51.xml"/></Relationships>
</file>

<file path=ppt/slides/_rels/slide14.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3" Type="http://schemas.openxmlformats.org/officeDocument/2006/relationships/slideLayout" Target="../slideLayouts/slideLayout10.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20.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5" Type="http://schemas.openxmlformats.org/officeDocument/2006/relationships/slideLayout" Target="../slideLayouts/slideLayout22.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8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6.jpeg"/></Relationships>
</file>

<file path=ppt/slides/_rels/slide28.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3" Type="http://schemas.openxmlformats.org/officeDocument/2006/relationships/slideLayout" Target="../slideLayouts/slideLayout2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3" Type="http://schemas.openxmlformats.org/officeDocument/2006/relationships/slideLayout" Target="../slideLayouts/slideLayout10.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3" Type="http://schemas.openxmlformats.org/officeDocument/2006/relationships/slideLayout" Target="../slideLayouts/slideLayout22.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4" Type="http://schemas.openxmlformats.org/officeDocument/2006/relationships/slideLayout" Target="../slideLayouts/slideLayout22.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tags" Target="../tags/tag11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8.jpeg"/></Relationships>
</file>

<file path=ppt/slides/_rels/slide36.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0" Type="http://schemas.openxmlformats.org/officeDocument/2006/relationships/slideLayout" Target="../slideLayouts/slideLayout22.xml"/><Relationship Id="rId1" Type="http://schemas.openxmlformats.org/officeDocument/2006/relationships/tags" Target="../tags/tag127.xml"/></Relationships>
</file>

<file path=ppt/slides/_rels/slide37.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3" Type="http://schemas.openxmlformats.org/officeDocument/2006/relationships/slideLayout" Target="../slideLayouts/slideLayout22.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tags" Target="../tags/tag136.xml"/></Relationships>
</file>

<file path=ppt/slides/_rels/slide38.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9" Type="http://schemas.openxmlformats.org/officeDocument/2006/relationships/slideLayout" Target="../slideLayouts/slideLayout22.xml"/><Relationship Id="rId18" Type="http://schemas.openxmlformats.org/officeDocument/2006/relationships/tags" Target="../tags/tag165.xml"/><Relationship Id="rId17" Type="http://schemas.openxmlformats.org/officeDocument/2006/relationships/tags" Target="../tags/tag164.xml"/><Relationship Id="rId16" Type="http://schemas.openxmlformats.org/officeDocument/2006/relationships/tags" Target="../tags/tag163.xml"/><Relationship Id="rId15" Type="http://schemas.openxmlformats.org/officeDocument/2006/relationships/tags" Target="../tags/tag162.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tags" Target="../tags/tag1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1" Type="http://schemas.openxmlformats.org/officeDocument/2006/relationships/slideLayout" Target="../slideLayouts/slideLayout22.xml"/><Relationship Id="rId20" Type="http://schemas.openxmlformats.org/officeDocument/2006/relationships/tags" Target="../tags/tag185.xml"/><Relationship Id="rId2" Type="http://schemas.openxmlformats.org/officeDocument/2006/relationships/tags" Target="../tags/tag167.xml"/><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7" Type="http://schemas.openxmlformats.org/officeDocument/2006/relationships/slideLayout" Target="../slideLayouts/slideLayout22.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tags" Target="../tags/tag18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1" Type="http://schemas.openxmlformats.org/officeDocument/2006/relationships/slideLayout" Target="../slideLayouts/slideLayout22.xml"/><Relationship Id="rId20" Type="http://schemas.openxmlformats.org/officeDocument/2006/relationships/tags" Target="../tags/tag222.xml"/><Relationship Id="rId2" Type="http://schemas.openxmlformats.org/officeDocument/2006/relationships/tags" Target="../tags/tag204.xml"/><Relationship Id="rId19" Type="http://schemas.openxmlformats.org/officeDocument/2006/relationships/tags" Target="../tags/tag221.xml"/><Relationship Id="rId18" Type="http://schemas.openxmlformats.org/officeDocument/2006/relationships/tags" Target="../tags/tag220.xml"/><Relationship Id="rId17" Type="http://schemas.openxmlformats.org/officeDocument/2006/relationships/tags" Target="../tags/tag219.xml"/><Relationship Id="rId16" Type="http://schemas.openxmlformats.org/officeDocument/2006/relationships/tags" Target="../tags/tag218.xml"/><Relationship Id="rId15" Type="http://schemas.openxmlformats.org/officeDocument/2006/relationships/tags" Target="../tags/tag217.xml"/><Relationship Id="rId14" Type="http://schemas.openxmlformats.org/officeDocument/2006/relationships/tags" Target="../tags/tag216.xml"/><Relationship Id="rId13" Type="http://schemas.openxmlformats.org/officeDocument/2006/relationships/tags" Target="../tags/tag215.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tags" Target="../tags/tag20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3" Type="http://schemas.openxmlformats.org/officeDocument/2006/relationships/slideLayout" Target="../slideLayouts/slideLayout22.xml"/><Relationship Id="rId12" Type="http://schemas.openxmlformats.org/officeDocument/2006/relationships/tags" Target="../tags/tag234.xml"/><Relationship Id="rId11" Type="http://schemas.openxmlformats.org/officeDocument/2006/relationships/tags" Target="../tags/tag233.xml"/><Relationship Id="rId10" Type="http://schemas.openxmlformats.org/officeDocument/2006/relationships/tags" Target="../tags/tag232.xml"/><Relationship Id="rId1" Type="http://schemas.openxmlformats.org/officeDocument/2006/relationships/tags" Target="../tags/tag2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3" Type="http://schemas.openxmlformats.org/officeDocument/2006/relationships/slideLayout" Target="../slideLayouts/slideLayout10.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l="-3000" r="-3000"/>
          </a:stretch>
        </a:blipFill>
        <a:effectLst/>
      </p:bgPr>
    </p:bg>
    <p:spTree>
      <p:nvGrpSpPr>
        <p:cNvPr id="1" name=""/>
        <p:cNvGrpSpPr/>
        <p:nvPr/>
      </p:nvGrpSpPr>
      <p:grpSpPr>
        <a:xfrm>
          <a:off x="0" y="0"/>
          <a:ext cx="0" cy="0"/>
          <a:chOff x="0" y="0"/>
          <a:chExt cx="0" cy="0"/>
        </a:xfrm>
      </p:grpSpPr>
      <p:sp>
        <p:nvSpPr>
          <p:cNvPr id="2" name="文本框 1"/>
          <p:cNvSpPr txBox="1"/>
          <p:nvPr/>
        </p:nvSpPr>
        <p:spPr>
          <a:xfrm>
            <a:off x="1866182" y="3012934"/>
            <a:ext cx="8824765" cy="830997"/>
          </a:xfrm>
          <a:prstGeom prst="rect">
            <a:avLst/>
          </a:prstGeom>
          <a:noFill/>
        </p:spPr>
        <p:txBody>
          <a:bodyPr wrap="square" rtlCol="0">
            <a:spAutoFit/>
          </a:bodyPr>
          <a:lstStyle/>
          <a:p>
            <a:pPr algn="ctr"/>
            <a:r>
              <a:rPr lang="zh-CN" altLang="en-US" sz="4800" b="1" dirty="0">
                <a:ln>
                  <a:solidFill>
                    <a:srgbClr val="C00000"/>
                  </a:solidFill>
                </a:ln>
                <a:gradFill flip="none" rotWithShape="1">
                  <a:gsLst>
                    <a:gs pos="0">
                      <a:srgbClr val="FF3300"/>
                    </a:gs>
                    <a:gs pos="100000">
                      <a:srgbClr val="C00000"/>
                    </a:gs>
                  </a:gsLst>
                  <a:lin ang="2700000" scaled="1"/>
                  <a:tileRect/>
                </a:gra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坚持自我完善   争做合格党员</a:t>
            </a:r>
            <a:endParaRPr lang="zh-CN" altLang="en-US" sz="4800" b="1" dirty="0">
              <a:ln>
                <a:solidFill>
                  <a:srgbClr val="C00000"/>
                </a:solidFill>
              </a:ln>
              <a:gradFill flip="none" rotWithShape="1">
                <a:gsLst>
                  <a:gs pos="0">
                    <a:srgbClr val="FF3300"/>
                  </a:gs>
                  <a:gs pos="100000">
                    <a:srgbClr val="C00000"/>
                  </a:gs>
                </a:gsLst>
                <a:lin ang="2700000" scaled="1"/>
                <a:tileRect/>
              </a:gra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endParaRPr>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4844048" y="588194"/>
            <a:ext cx="2505296" cy="2004236"/>
          </a:xfrm>
          <a:prstGeom prst="rect">
            <a:avLst/>
          </a:prstGeom>
        </p:spPr>
      </p:pic>
      <p:sp>
        <p:nvSpPr>
          <p:cNvPr id="3" name="文本框 2"/>
          <p:cNvSpPr txBox="1"/>
          <p:nvPr/>
        </p:nvSpPr>
        <p:spPr>
          <a:xfrm>
            <a:off x="2836545" y="4417060"/>
            <a:ext cx="6883400" cy="1301750"/>
          </a:xfrm>
          <a:prstGeom prst="rect">
            <a:avLst/>
          </a:prstGeom>
          <a:noFill/>
        </p:spPr>
        <p:txBody>
          <a:bodyPr wrap="square" rtlCol="0">
            <a:spAutoFit/>
            <a:scene3d>
              <a:camera prst="orthographicFront"/>
              <a:lightRig rig="threePt" dir="t"/>
            </a:scene3d>
          </a:bodyPr>
          <a:lstStyle/>
          <a:p>
            <a:pPr algn="ctr">
              <a:spcBef>
                <a:spcPts val="400"/>
              </a:spcBef>
              <a:spcAft>
                <a:spcPts val="400"/>
              </a:spcAft>
            </a:pPr>
            <a:r>
              <a:rPr lang="zh-CN" altLang="en-US" sz="3600" dirty="0" smtClean="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长江艺术工程职业学院机关支部</a:t>
            </a:r>
            <a:endParaRPr lang="en-US" altLang="zh-CN" sz="3600" dirty="0" smtClean="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endParaRPr>
          </a:p>
          <a:p>
            <a:pPr algn="ctr">
              <a:spcBef>
                <a:spcPts val="400"/>
              </a:spcBef>
              <a:spcAft>
                <a:spcPts val="400"/>
              </a:spcAft>
            </a:pPr>
            <a:r>
              <a:rPr lang="zh-CN" altLang="en-US" sz="3600" dirty="0" smtClean="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主讲人：朱传久</a:t>
            </a:r>
            <a:endParaRPr lang="zh-CN" altLang="en-US" sz="3600" dirty="0" smtClean="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endParaRPr>
          </a:p>
        </p:txBody>
      </p:sp>
    </p:spTree>
  </p:cSld>
  <p:clrMapOvr>
    <a:masterClrMapping/>
  </p:clrMapOvr>
  <p:transition spd="slow" advClick="0" advTm="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3985" y="11430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党员的权利</a:t>
            </a:r>
            <a:endParaRPr lang="zh-CN" altLang="en-US" sz="3200" b="1">
              <a:latin typeface="楷体" panose="02010609060101010101" charset="-122"/>
              <a:ea typeface="楷体" panose="02010609060101010101" charset="-122"/>
            </a:endParaRPr>
          </a:p>
        </p:txBody>
      </p:sp>
      <p:sp>
        <p:nvSpPr>
          <p:cNvPr id="219" name=" 219"/>
          <p:cNvSpPr/>
          <p:nvPr/>
        </p:nvSpPr>
        <p:spPr>
          <a:xfrm>
            <a:off x="474028" y="1388745"/>
            <a:ext cx="4945063"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二、党员要正确行使自己的权利</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167" name=" 167"/>
          <p:cNvSpPr/>
          <p:nvPr/>
        </p:nvSpPr>
        <p:spPr>
          <a:xfrm>
            <a:off x="741045" y="2088515"/>
            <a:ext cx="10709910" cy="1498600"/>
          </a:xfrm>
          <a:prstGeom prst="roundRect">
            <a:avLst/>
          </a:prstGeom>
          <a:gradFill>
            <a:gsLst>
              <a:gs pos="0">
                <a:srgbClr val="FECF40"/>
              </a:gs>
              <a:gs pos="100000">
                <a:srgbClr val="846C2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1" fontAlgn="auto" hangingPunct="1">
              <a:lnSpc>
                <a:spcPct val="110000"/>
              </a:lnSpc>
              <a:spcBef>
                <a:spcPts val="0"/>
              </a:spcBef>
              <a:spcAft>
                <a:spcPts val="0"/>
              </a:spcAft>
              <a:defRPr/>
            </a:pPr>
            <a:r>
              <a:rPr lang="en-US" altLang="zh-CN" sz="2300" b="1" strike="noStrike" noProof="1">
                <a:solidFill>
                  <a:schemeClr val="tx1"/>
                </a:solidFill>
                <a:latin typeface="楷体" panose="02010609060101010101" charset="-122"/>
                <a:ea typeface="楷体" panose="02010609060101010101" charset="-122"/>
              </a:rPr>
              <a:t>    </a:t>
            </a:r>
            <a:r>
              <a:rPr lang="zh-CN" altLang="en-US" sz="2300" b="1" strike="noStrike" noProof="1">
                <a:solidFill>
                  <a:schemeClr val="tx1"/>
                </a:solidFill>
                <a:latin typeface="楷体" panose="02010609060101010101" charset="-122"/>
                <a:ea typeface="楷体" panose="02010609060101010101" charset="-122"/>
              </a:rPr>
              <a:t>党员的权利是党章赋予的，是健全党内政治生活的基本条件，是贯彻执行党的路线、方针、政策，维护党的团结和统一的有力保证。共产党员要正确地行使自己的权利，就要坚持实事求是、民主集中制的原则，做到以下几点：</a:t>
            </a:r>
            <a:endParaRPr lang="zh-CN" altLang="en-US" sz="2300" b="1" strike="noStrike" noProof="1">
              <a:solidFill>
                <a:schemeClr val="tx1"/>
              </a:solidFill>
              <a:latin typeface="楷体" panose="02010609060101010101" charset="-122"/>
              <a:ea typeface="楷体" panose="02010609060101010101" charset="-122"/>
            </a:endParaRPr>
          </a:p>
        </p:txBody>
      </p:sp>
      <p:sp>
        <p:nvSpPr>
          <p:cNvPr id="238596" name="文本框 2"/>
          <p:cNvSpPr txBox="1"/>
          <p:nvPr/>
        </p:nvSpPr>
        <p:spPr>
          <a:xfrm>
            <a:off x="1403985" y="3910330"/>
            <a:ext cx="8928100" cy="460375"/>
          </a:xfrm>
          <a:prstGeom prst="rect">
            <a:avLst/>
          </a:prstGeom>
          <a:noFill/>
          <a:ln w="9525">
            <a:noFill/>
          </a:ln>
        </p:spPr>
        <p:txBody>
          <a:bodyPr wrap="square" anchor="t">
            <a:spAutoFit/>
          </a:bodyPr>
          <a:p>
            <a:r>
              <a:rPr lang="zh-CN" altLang="en-US" sz="2400" b="1">
                <a:latin typeface="仿宋" panose="02010609060101010101" charset="-122"/>
                <a:ea typeface="仿宋" panose="02010609060101010101" charset="-122"/>
              </a:rPr>
              <a:t>第一，要对行使党员的权利的重要性有一个清醒的认识。</a:t>
            </a:r>
            <a:endParaRPr lang="zh-CN" altLang="en-US" sz="2400" b="1">
              <a:latin typeface="仿宋" panose="02010609060101010101" charset="-122"/>
              <a:ea typeface="仿宋" panose="02010609060101010101" charset="-122"/>
            </a:endParaRPr>
          </a:p>
        </p:txBody>
      </p:sp>
      <p:sp>
        <p:nvSpPr>
          <p:cNvPr id="238597" name="文本框 3"/>
          <p:cNvSpPr txBox="1"/>
          <p:nvPr/>
        </p:nvSpPr>
        <p:spPr>
          <a:xfrm>
            <a:off x="1402080" y="4490085"/>
            <a:ext cx="9599930" cy="829945"/>
          </a:xfrm>
          <a:prstGeom prst="rect">
            <a:avLst/>
          </a:prstGeom>
          <a:noFill/>
          <a:ln w="9525">
            <a:noFill/>
          </a:ln>
        </p:spPr>
        <p:txBody>
          <a:bodyPr wrap="square" anchor="t">
            <a:spAutoFit/>
          </a:bodyPr>
          <a:p>
            <a:r>
              <a:rPr lang="zh-CN" altLang="en-US" sz="2400" b="1">
                <a:latin typeface="仿宋" panose="02010609060101010101" charset="-122"/>
                <a:ea typeface="仿宋" panose="02010609060101010101" charset="-122"/>
              </a:rPr>
              <a:t>第二，要学会用马克思主义的立场、观点和方法去分析问题，                   辨明是非，认清本质。</a:t>
            </a:r>
            <a:endParaRPr lang="zh-CN" altLang="en-US" sz="2400" b="1">
              <a:latin typeface="仿宋" panose="02010609060101010101" charset="-122"/>
              <a:ea typeface="仿宋" panose="02010609060101010101" charset="-122"/>
            </a:endParaRPr>
          </a:p>
        </p:txBody>
      </p:sp>
      <p:sp>
        <p:nvSpPr>
          <p:cNvPr id="238598" name="文本框 4"/>
          <p:cNvSpPr txBox="1"/>
          <p:nvPr/>
        </p:nvSpPr>
        <p:spPr>
          <a:xfrm>
            <a:off x="1402080" y="5443855"/>
            <a:ext cx="8930005" cy="460375"/>
          </a:xfrm>
          <a:prstGeom prst="rect">
            <a:avLst/>
          </a:prstGeom>
          <a:noFill/>
          <a:ln w="9525">
            <a:noFill/>
          </a:ln>
        </p:spPr>
        <p:txBody>
          <a:bodyPr wrap="square" anchor="t">
            <a:spAutoFit/>
          </a:bodyPr>
          <a:p>
            <a:pPr algn="just"/>
            <a:r>
              <a:rPr lang="zh-CN" altLang="en-US" sz="2400" b="1">
                <a:latin typeface="仿宋" panose="02010609060101010101" charset="-122"/>
                <a:ea typeface="仿宋" panose="02010609060101010101" charset="-122"/>
              </a:rPr>
              <a:t>第三，要树立对党的事业高度负责的精神。</a:t>
            </a:r>
            <a:endParaRPr lang="zh-CN" altLang="en-US" sz="2400" b="1">
              <a:latin typeface="仿宋" panose="02010609060101010101" charset="-122"/>
              <a:ea typeface="仿宋" panose="02010609060101010101" charset="-122"/>
            </a:endParaRPr>
          </a:p>
        </p:txBody>
      </p:sp>
      <p:sp>
        <p:nvSpPr>
          <p:cNvPr id="238599" name="文本框 5"/>
          <p:cNvSpPr txBox="1"/>
          <p:nvPr/>
        </p:nvSpPr>
        <p:spPr>
          <a:xfrm>
            <a:off x="1402080" y="6031230"/>
            <a:ext cx="8930005" cy="460375"/>
          </a:xfrm>
          <a:prstGeom prst="rect">
            <a:avLst/>
          </a:prstGeom>
          <a:noFill/>
          <a:ln w="9525">
            <a:noFill/>
          </a:ln>
        </p:spPr>
        <p:txBody>
          <a:bodyPr wrap="square" anchor="t">
            <a:spAutoFit/>
          </a:bodyPr>
          <a:p>
            <a:pPr algn="just"/>
            <a:r>
              <a:rPr lang="zh-CN" altLang="en-US" sz="2400" b="1">
                <a:latin typeface="仿宋" panose="02010609060101010101" charset="-122"/>
                <a:ea typeface="仿宋" panose="02010609060101010101" charset="-122"/>
              </a:rPr>
              <a:t>第四，严格遵守党的纪律。</a:t>
            </a:r>
            <a:endParaRPr lang="zh-CN" altLang="en-US" sz="2400"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p:cTn id="7" dur="1" fill="hold"/>
                                        <p:tgtEl>
                                          <p:spTgt spid="219"/>
                                        </p:tgtEl>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p:cTn id="11" dur="1" fill="hold"/>
                                        <p:tgtEl>
                                          <p:spTgt spid="167"/>
                                        </p:tgtEl>
                                      </p:cBhvr>
                                    </p:anim>
                                  </p:childTnLst>
                                </p:cTn>
                              </p:par>
                            </p:childTnLst>
                          </p:cTn>
                        </p:par>
                        <p:par>
                          <p:cTn id="12" fill="hold">
                            <p:stCondLst>
                              <p:cond delay="0"/>
                            </p:stCondLst>
                            <p:childTnLst>
                              <p:par>
                                <p:cTn id="13" presetID="2" presetClass="entr" presetSubtype="1" fill="hold" grpId="0" nodeType="afterEffect">
                                  <p:stCondLst>
                                    <p:cond delay="0"/>
                                  </p:stCondLst>
                                  <p:childTnLst>
                                    <p:set>
                                      <p:cBhvr>
                                        <p:cTn id="14" dur="1" fill="hold">
                                          <p:stCondLst>
                                            <p:cond delay="0"/>
                                          </p:stCondLst>
                                        </p:cTn>
                                        <p:tgtEl>
                                          <p:spTgt spid="238596"/>
                                        </p:tgtEl>
                                        <p:attrNameLst>
                                          <p:attrName>style.visibility</p:attrName>
                                        </p:attrNameLst>
                                      </p:cBhvr>
                                      <p:to>
                                        <p:strVal val="visible"/>
                                      </p:to>
                                    </p:set>
                                    <p:anim calcmode="lin" valueType="num">
                                      <p:cBhvr additive="base">
                                        <p:cTn id="15" dur="500" fill="hold"/>
                                        <p:tgtEl>
                                          <p:spTgt spid="238596"/>
                                        </p:tgtEl>
                                        <p:attrNameLst>
                                          <p:attrName>ppt_x</p:attrName>
                                        </p:attrNameLst>
                                      </p:cBhvr>
                                      <p:tavLst>
                                        <p:tav tm="0">
                                          <p:val>
                                            <p:strVal val="#ppt_x"/>
                                          </p:val>
                                        </p:tav>
                                        <p:tav tm="100000">
                                          <p:val>
                                            <p:strVal val="#ppt_x"/>
                                          </p:val>
                                        </p:tav>
                                      </p:tavLst>
                                    </p:anim>
                                    <p:anim calcmode="lin" valueType="num">
                                      <p:cBhvr additive="base">
                                        <p:cTn id="16" dur="500" fill="hold"/>
                                        <p:tgtEl>
                                          <p:spTgt spid="238596"/>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38597"/>
                                        </p:tgtEl>
                                        <p:attrNameLst>
                                          <p:attrName>style.visibility</p:attrName>
                                        </p:attrNameLst>
                                      </p:cBhvr>
                                      <p:to>
                                        <p:strVal val="visible"/>
                                      </p:to>
                                    </p:set>
                                    <p:anim calcmode="lin" valueType="num">
                                      <p:cBhvr additive="base">
                                        <p:cTn id="20" dur="500" fill="hold"/>
                                        <p:tgtEl>
                                          <p:spTgt spid="238597"/>
                                        </p:tgtEl>
                                        <p:attrNameLst>
                                          <p:attrName>ppt_x</p:attrName>
                                        </p:attrNameLst>
                                      </p:cBhvr>
                                      <p:tavLst>
                                        <p:tav tm="0">
                                          <p:val>
                                            <p:strVal val="#ppt_x"/>
                                          </p:val>
                                        </p:tav>
                                        <p:tav tm="100000">
                                          <p:val>
                                            <p:strVal val="#ppt_x"/>
                                          </p:val>
                                        </p:tav>
                                      </p:tavLst>
                                    </p:anim>
                                    <p:anim calcmode="lin" valueType="num">
                                      <p:cBhvr additive="base">
                                        <p:cTn id="21" dur="500" fill="hold"/>
                                        <p:tgtEl>
                                          <p:spTgt spid="238597"/>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238598"/>
                                        </p:tgtEl>
                                        <p:attrNameLst>
                                          <p:attrName>style.visibility</p:attrName>
                                        </p:attrNameLst>
                                      </p:cBhvr>
                                      <p:to>
                                        <p:strVal val="visible"/>
                                      </p:to>
                                    </p:set>
                                    <p:anim calcmode="lin" valueType="num">
                                      <p:cBhvr additive="base">
                                        <p:cTn id="25" dur="500" fill="hold"/>
                                        <p:tgtEl>
                                          <p:spTgt spid="238598"/>
                                        </p:tgtEl>
                                        <p:attrNameLst>
                                          <p:attrName>ppt_x</p:attrName>
                                        </p:attrNameLst>
                                      </p:cBhvr>
                                      <p:tavLst>
                                        <p:tav tm="0">
                                          <p:val>
                                            <p:strVal val="#ppt_x"/>
                                          </p:val>
                                        </p:tav>
                                        <p:tav tm="100000">
                                          <p:val>
                                            <p:strVal val="#ppt_x"/>
                                          </p:val>
                                        </p:tav>
                                      </p:tavLst>
                                    </p:anim>
                                    <p:anim calcmode="lin" valueType="num">
                                      <p:cBhvr additive="base">
                                        <p:cTn id="26" dur="500" fill="hold"/>
                                        <p:tgtEl>
                                          <p:spTgt spid="238598"/>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238599"/>
                                        </p:tgtEl>
                                        <p:attrNameLst>
                                          <p:attrName>style.visibility</p:attrName>
                                        </p:attrNameLst>
                                      </p:cBhvr>
                                      <p:to>
                                        <p:strVal val="visible"/>
                                      </p:to>
                                    </p:set>
                                    <p:anim calcmode="lin" valueType="num">
                                      <p:cBhvr additive="base">
                                        <p:cTn id="30" dur="500" fill="hold"/>
                                        <p:tgtEl>
                                          <p:spTgt spid="238599"/>
                                        </p:tgtEl>
                                        <p:attrNameLst>
                                          <p:attrName>ppt_x</p:attrName>
                                        </p:attrNameLst>
                                      </p:cBhvr>
                                      <p:tavLst>
                                        <p:tav tm="0">
                                          <p:val>
                                            <p:strVal val="#ppt_x"/>
                                          </p:val>
                                        </p:tav>
                                        <p:tav tm="100000">
                                          <p:val>
                                            <p:strVal val="#ppt_x"/>
                                          </p:val>
                                        </p:tav>
                                      </p:tavLst>
                                    </p:anim>
                                    <p:anim calcmode="lin" valueType="num">
                                      <p:cBhvr additive="base">
                                        <p:cTn id="31" dur="500" fill="hold"/>
                                        <p:tgtEl>
                                          <p:spTgt spid="2385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167" grpId="0" bldLvl="0" animBg="1"/>
      <p:bldP spid="238596" grpId="0"/>
      <p:bldP spid="238597" grpId="0"/>
      <p:bldP spid="238598" grpId="0"/>
      <p:bldP spid="2385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44295" y="588645"/>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第三节 辩证统一地认识党员的义务与权利</a:t>
            </a:r>
            <a:endParaRPr lang="zh-CN" altLang="en-US" sz="3200" b="1">
              <a:latin typeface="楷体" panose="02010609060101010101" charset="-122"/>
              <a:ea typeface="楷体" panose="02010609060101010101" charset="-122"/>
            </a:endParaRPr>
          </a:p>
        </p:txBody>
      </p:sp>
      <p:sp>
        <p:nvSpPr>
          <p:cNvPr id="3" name="圆角矩形 2"/>
          <p:cNvSpPr/>
          <p:nvPr/>
        </p:nvSpPr>
        <p:spPr>
          <a:xfrm>
            <a:off x="1280160" y="1805940"/>
            <a:ext cx="10226675" cy="4008120"/>
          </a:xfrm>
          <a:prstGeom prst="roundRect">
            <a:avLst/>
          </a:prstGeom>
          <a:gradFill>
            <a:gsLst>
              <a:gs pos="0">
                <a:srgbClr val="FE4444"/>
              </a:gs>
              <a:gs pos="100000">
                <a:srgbClr val="832B2B"/>
              </a:gs>
            </a:gsLst>
            <a:lin ang="492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fontAlgn="auto">
              <a:lnSpc>
                <a:spcPct val="110000"/>
              </a:lnSpc>
            </a:pPr>
            <a:r>
              <a:rPr lang="en-US" sz="2800" b="1">
                <a:latin typeface="仿宋" panose="02010609060101010101" charset="-122"/>
                <a:ea typeface="仿宋" panose="02010609060101010101" charset="-122"/>
              </a:rPr>
              <a:t>    </a:t>
            </a:r>
            <a:r>
              <a:rPr sz="2800" b="1">
                <a:latin typeface="仿宋" panose="02010609060101010101" charset="-122"/>
                <a:ea typeface="仿宋" panose="02010609060101010101" charset="-122"/>
              </a:rPr>
              <a:t>党的先进性建设实际效果的体现，基层党组织建设的进一步加强，全面建成小康社会进程的不断推进，关键在于每个党员的积极参与，关键在于每个党员保持应有的先进性。以改革创新精神全面推进党的建设新的伟大工程，保持共产党员的先进性，要求共产党员必须认真履行党员义务，正确行使党员权利。</a:t>
            </a:r>
            <a:endParaRPr sz="2800"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1270" y="67818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辩证统一地认识党员的义务与权利</a:t>
            </a:r>
            <a:endParaRPr lang="zh-CN" altLang="en-US" sz="3200" b="1">
              <a:latin typeface="楷体" panose="02010609060101010101" charset="-122"/>
              <a:ea typeface="楷体" panose="02010609060101010101" charset="-122"/>
            </a:endParaRPr>
          </a:p>
        </p:txBody>
      </p:sp>
      <p:sp>
        <p:nvSpPr>
          <p:cNvPr id="219" name=" 219"/>
          <p:cNvSpPr/>
          <p:nvPr/>
        </p:nvSpPr>
        <p:spPr>
          <a:xfrm>
            <a:off x="566420" y="1483995"/>
            <a:ext cx="6557645" cy="54038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一、规定党员义务和权利的重要性与必要性</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cxnSp>
        <p:nvCxnSpPr>
          <p:cNvPr id="49" name="直接连接符 48"/>
          <p:cNvCxnSpPr/>
          <p:nvPr>
            <p:custDataLst>
              <p:tags r:id="rId1"/>
            </p:custDataLst>
          </p:nvPr>
        </p:nvCxnSpPr>
        <p:spPr>
          <a:xfrm>
            <a:off x="484048" y="2685612"/>
            <a:ext cx="10958385" cy="0"/>
          </a:xfrm>
          <a:prstGeom prst="line">
            <a:avLst/>
          </a:prstGeom>
          <a:ln>
            <a:solidFill>
              <a:srgbClr val="64606D">
                <a:lumMod val="40000"/>
                <a:lumOff val="60000"/>
              </a:srgbClr>
            </a:solidFill>
            <a:prstDash val="dash"/>
          </a:ln>
        </p:spPr>
        <p:style>
          <a:lnRef idx="1">
            <a:srgbClr val="64606D"/>
          </a:lnRef>
          <a:fillRef idx="0">
            <a:srgbClr val="64606D"/>
          </a:fillRef>
          <a:effectRef idx="0">
            <a:srgbClr val="64606D"/>
          </a:effectRef>
          <a:fontRef idx="minor">
            <a:srgbClr val="5F5F5F"/>
          </a:fontRef>
        </p:style>
      </p:cxnSp>
      <p:grpSp>
        <p:nvGrpSpPr>
          <p:cNvPr id="7" name="组合 6"/>
          <p:cNvGrpSpPr/>
          <p:nvPr>
            <p:custDataLst>
              <p:tags r:id="rId2"/>
            </p:custDataLst>
          </p:nvPr>
        </p:nvGrpSpPr>
        <p:grpSpPr>
          <a:xfrm>
            <a:off x="8390991" y="2634066"/>
            <a:ext cx="2546350" cy="3460751"/>
            <a:chOff x="8127521" y="2441276"/>
            <a:chExt cx="2130763" cy="2895926"/>
          </a:xfrm>
        </p:grpSpPr>
        <p:sp>
          <p:nvSpPr>
            <p:cNvPr id="39" name="任意多边形 38"/>
            <p:cNvSpPr/>
            <p:nvPr>
              <p:custDataLst>
                <p:tags r:id="rId3"/>
              </p:custDataLst>
            </p:nvPr>
          </p:nvSpPr>
          <p:spPr>
            <a:xfrm>
              <a:off x="8127521" y="2631059"/>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ln>
              <a:noFill/>
            </a:ln>
          </p:spPr>
          <p:style>
            <a:lnRef idx="2">
              <a:srgbClr val="64606D">
                <a:shade val="50000"/>
              </a:srgbClr>
            </a:lnRef>
            <a:fillRef idx="1">
              <a:srgbClr val="64606D"/>
            </a:fillRef>
            <a:effectRef idx="0">
              <a:srgbClr val="64606D"/>
            </a:effectRef>
            <a:fontRef idx="minor">
              <a:srgbClr val="FFFFFF"/>
            </a:fontRef>
          </p:style>
          <p:txBody>
            <a:bodyPr rtlCol="0" anchor="ctr">
              <a:normAutofit lnSpcReduction="10000"/>
            </a:bodyPr>
            <a:p>
              <a:pPr algn="ctr"/>
              <a:r>
                <a:rPr lang="en-US" altLang="zh-CN" dirty="0" smtClean="0">
                  <a:solidFill>
                    <a:srgbClr val="FFFFFF"/>
                  </a:solidFill>
                  <a:sym typeface="Arial" panose="020B0604020202020204" pitchFamily="34" charset="0"/>
                </a:rPr>
                <a:t>C</a:t>
              </a:r>
              <a:endParaRPr lang="en-US" altLang="zh-CN" dirty="0" smtClean="0">
                <a:solidFill>
                  <a:srgbClr val="FFFFFF"/>
                </a:solidFill>
                <a:sym typeface="Arial" panose="020B0604020202020204" pitchFamily="34" charset="0"/>
              </a:endParaRPr>
            </a:p>
          </p:txBody>
        </p:sp>
        <p:sp>
          <p:nvSpPr>
            <p:cNvPr id="40" name="矩形 39"/>
            <p:cNvSpPr/>
            <p:nvPr>
              <p:custDataLst>
                <p:tags r:id="rId4"/>
              </p:custDataLst>
            </p:nvPr>
          </p:nvSpPr>
          <p:spPr>
            <a:xfrm>
              <a:off x="8127521" y="2993362"/>
              <a:ext cx="2130763" cy="2343840"/>
            </a:xfrm>
            <a:prstGeom prst="rect">
              <a:avLst/>
            </a:prstGeom>
            <a:solidFill>
              <a:srgbClr val="64606D">
                <a:lumMod val="40000"/>
                <a:lumOff val="60000"/>
              </a:srgbClr>
            </a:solidFill>
            <a:ln>
              <a:noFill/>
            </a:ln>
          </p:spPr>
          <p:style>
            <a:lnRef idx="2">
              <a:srgbClr val="64606D">
                <a:shade val="50000"/>
              </a:srgbClr>
            </a:lnRef>
            <a:fillRef idx="1">
              <a:srgbClr val="64606D"/>
            </a:fillRef>
            <a:effectRef idx="0">
              <a:srgbClr val="64606D"/>
            </a:effectRef>
            <a:fontRef idx="minor">
              <a:srgbClr val="FFFFFF"/>
            </a:fontRef>
          </p:style>
          <p:txBody>
            <a:bodyPr bIns="144000" rtlCol="0" anchor="ctr">
              <a:normAutofit/>
            </a:bodyPr>
            <a:p>
              <a:pPr algn="ctr" fontAlgn="auto">
                <a:lnSpc>
                  <a:spcPct val="110000"/>
                </a:lnSpc>
              </a:pPr>
              <a:r>
                <a:rPr lang="da-DK" altLang="zh-CN" sz="2300" b="1" dirty="0" smtClean="0">
                  <a:solidFill>
                    <a:srgbClr val="64606D"/>
                  </a:solidFill>
                  <a:latin typeface="仿宋" panose="02010609060101010101" charset="-122"/>
                  <a:ea typeface="仿宋" panose="02010609060101010101" charset="-122"/>
                  <a:sym typeface="Arial" panose="020B0604020202020204" pitchFamily="34" charset="0"/>
                </a:rPr>
                <a:t>规定党员的义务和权利，是推动社会主义民主建设和坚持民主集中制原则的需要。</a:t>
              </a:r>
              <a:endParaRPr lang="da-DK" altLang="zh-CN" sz="2300" b="1" dirty="0" smtClean="0">
                <a:solidFill>
                  <a:srgbClr val="64606D"/>
                </a:solidFill>
                <a:latin typeface="仿宋" panose="02010609060101010101" charset="-122"/>
                <a:ea typeface="仿宋" panose="02010609060101010101" charset="-122"/>
                <a:sym typeface="Arial" panose="020B0604020202020204" pitchFamily="34" charset="0"/>
              </a:endParaRPr>
            </a:p>
          </p:txBody>
        </p:sp>
        <p:sp>
          <p:nvSpPr>
            <p:cNvPr id="41" name="圆角矩形 40"/>
            <p:cNvSpPr/>
            <p:nvPr>
              <p:custDataLst>
                <p:tags r:id="rId5"/>
              </p:custDataLst>
            </p:nvPr>
          </p:nvSpPr>
          <p:spPr>
            <a:xfrm>
              <a:off x="8442386" y="2441276"/>
              <a:ext cx="155275" cy="448573"/>
            </a:xfrm>
            <a:prstGeom prst="roundRect">
              <a:avLst>
                <a:gd name="adj" fmla="val 50000"/>
              </a:avLst>
            </a:prstGeom>
            <a:solidFill>
              <a:srgbClr val="B99179"/>
            </a:solidFill>
            <a:ln>
              <a:solidFill>
                <a:srgbClr val="FFFFFF"/>
              </a:solidFill>
            </a:ln>
            <a:effectLst/>
          </p:spPr>
          <p:style>
            <a:lnRef idx="2">
              <a:srgbClr val="64606D">
                <a:shade val="50000"/>
              </a:srgbClr>
            </a:lnRef>
            <a:fillRef idx="1">
              <a:srgbClr val="64606D"/>
            </a:fillRef>
            <a:effectRef idx="0">
              <a:srgbClr val="64606D"/>
            </a:effectRef>
            <a:fontRef idx="minor">
              <a:srgbClr val="FFFFFF"/>
            </a:fontRef>
          </p:style>
          <p:txBody>
            <a:bodyPr rtlCol="0" anchor="ctr">
              <a:normAutofit/>
            </a:bodyPr>
            <a:p>
              <a:pPr algn="ctr"/>
              <a:endParaRPr lang="zh-CN" altLang="en-US">
                <a:sym typeface="Arial" panose="020B0604020202020204" pitchFamily="34" charset="0"/>
              </a:endParaRPr>
            </a:p>
          </p:txBody>
        </p:sp>
        <p:sp>
          <p:nvSpPr>
            <p:cNvPr id="42" name="圆角矩形 41"/>
            <p:cNvSpPr/>
            <p:nvPr>
              <p:custDataLst>
                <p:tags r:id="rId6"/>
              </p:custDataLst>
            </p:nvPr>
          </p:nvSpPr>
          <p:spPr>
            <a:xfrm>
              <a:off x="9788107" y="2441276"/>
              <a:ext cx="155275" cy="448573"/>
            </a:xfrm>
            <a:prstGeom prst="roundRect">
              <a:avLst>
                <a:gd name="adj" fmla="val 50000"/>
              </a:avLst>
            </a:prstGeom>
            <a:solidFill>
              <a:srgbClr val="B99179"/>
            </a:solidFill>
            <a:ln>
              <a:solidFill>
                <a:srgbClr val="FFFFFF"/>
              </a:solidFill>
            </a:ln>
            <a:effectLst/>
          </p:spPr>
          <p:style>
            <a:lnRef idx="2">
              <a:srgbClr val="64606D">
                <a:shade val="50000"/>
              </a:srgbClr>
            </a:lnRef>
            <a:fillRef idx="1">
              <a:srgbClr val="64606D"/>
            </a:fillRef>
            <a:effectRef idx="0">
              <a:srgbClr val="64606D"/>
            </a:effectRef>
            <a:fontRef idx="minor">
              <a:srgbClr val="FFFFFF"/>
            </a:fontRef>
          </p:style>
          <p:txBody>
            <a:bodyPr rtlCol="0" anchor="ctr">
              <a:normAutofit/>
            </a:bodyPr>
            <a:p>
              <a:pPr algn="ctr"/>
              <a:endParaRPr lang="zh-CN" altLang="en-US">
                <a:sym typeface="Arial" panose="020B0604020202020204" pitchFamily="34" charset="0"/>
              </a:endParaRPr>
            </a:p>
          </p:txBody>
        </p:sp>
      </p:grpSp>
      <p:grpSp>
        <p:nvGrpSpPr>
          <p:cNvPr id="5" name="组合 4"/>
          <p:cNvGrpSpPr/>
          <p:nvPr>
            <p:custDataLst>
              <p:tags r:id="rId7"/>
            </p:custDataLst>
          </p:nvPr>
        </p:nvGrpSpPr>
        <p:grpSpPr>
          <a:xfrm>
            <a:off x="4690110" y="2633980"/>
            <a:ext cx="2546350" cy="3462020"/>
            <a:chOff x="5030638" y="2441276"/>
            <a:chExt cx="2130763" cy="2578171"/>
          </a:xfrm>
        </p:grpSpPr>
        <p:sp>
          <p:nvSpPr>
            <p:cNvPr id="51" name="任意多边形 50"/>
            <p:cNvSpPr/>
            <p:nvPr>
              <p:custDataLst>
                <p:tags r:id="rId8"/>
              </p:custDataLst>
            </p:nvPr>
          </p:nvSpPr>
          <p:spPr>
            <a:xfrm>
              <a:off x="5030638" y="2631059"/>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ln>
              <a:noFill/>
            </a:ln>
          </p:spPr>
          <p:style>
            <a:lnRef idx="2">
              <a:srgbClr val="64606D">
                <a:shade val="50000"/>
              </a:srgbClr>
            </a:lnRef>
            <a:fillRef idx="1">
              <a:srgbClr val="64606D"/>
            </a:fillRef>
            <a:effectRef idx="0">
              <a:srgbClr val="64606D"/>
            </a:effectRef>
            <a:fontRef idx="minor">
              <a:srgbClr val="FFFFFF"/>
            </a:fontRef>
          </p:style>
          <p:txBody>
            <a:bodyPr rtlCol="0" anchor="ctr">
              <a:normAutofit lnSpcReduction="10000"/>
            </a:bodyPr>
            <a:p>
              <a:pPr algn="ctr"/>
              <a:r>
                <a:rPr lang="en-US" altLang="zh-CN" dirty="0" smtClean="0">
                  <a:solidFill>
                    <a:srgbClr val="FFFFFF"/>
                  </a:solidFill>
                  <a:sym typeface="Arial" panose="020B0604020202020204" pitchFamily="34" charset="0"/>
                </a:rPr>
                <a:t>B</a:t>
              </a:r>
              <a:endParaRPr lang="en-US" altLang="zh-CN" dirty="0" smtClean="0">
                <a:solidFill>
                  <a:srgbClr val="FFFFFF"/>
                </a:solidFill>
                <a:sym typeface="Arial" panose="020B0604020202020204" pitchFamily="34" charset="0"/>
              </a:endParaRPr>
            </a:p>
          </p:txBody>
        </p:sp>
        <p:sp>
          <p:nvSpPr>
            <p:cNvPr id="52" name="矩形 51"/>
            <p:cNvSpPr/>
            <p:nvPr>
              <p:custDataLst>
                <p:tags r:id="rId9"/>
              </p:custDataLst>
            </p:nvPr>
          </p:nvSpPr>
          <p:spPr>
            <a:xfrm>
              <a:off x="5030638" y="2993362"/>
              <a:ext cx="2130763" cy="2026085"/>
            </a:xfrm>
            <a:prstGeom prst="rect">
              <a:avLst/>
            </a:prstGeom>
            <a:solidFill>
              <a:srgbClr val="64606D">
                <a:lumMod val="40000"/>
                <a:lumOff val="60000"/>
              </a:srgbClr>
            </a:solidFill>
            <a:ln>
              <a:noFill/>
            </a:ln>
          </p:spPr>
          <p:style>
            <a:lnRef idx="2">
              <a:srgbClr val="64606D">
                <a:shade val="50000"/>
              </a:srgbClr>
            </a:lnRef>
            <a:fillRef idx="1">
              <a:srgbClr val="64606D"/>
            </a:fillRef>
            <a:effectRef idx="0">
              <a:srgbClr val="64606D"/>
            </a:effectRef>
            <a:fontRef idx="minor">
              <a:srgbClr val="FFFFFF"/>
            </a:fontRef>
          </p:style>
          <p:txBody>
            <a:bodyPr bIns="144000" rtlCol="0" anchor="ctr">
              <a:normAutofit/>
            </a:bodyPr>
            <a:p>
              <a:pPr algn="ctr" fontAlgn="auto">
                <a:lnSpc>
                  <a:spcPct val="110000"/>
                </a:lnSpc>
              </a:pPr>
              <a:r>
                <a:rPr lang="da-DK" altLang="zh-CN" sz="2300" b="1" dirty="0" smtClean="0">
                  <a:solidFill>
                    <a:srgbClr val="64606D"/>
                  </a:solidFill>
                  <a:latin typeface="仿宋" panose="02010609060101010101" charset="-122"/>
                  <a:ea typeface="仿宋" panose="02010609060101010101" charset="-122"/>
                  <a:sym typeface="Arial" panose="020B0604020202020204" pitchFamily="34" charset="0"/>
                </a:rPr>
                <a:t>规定党员的义务和权利，是加强党同人民群众联系、保证中国特色社会主义事业顺利进行的需要。</a:t>
              </a:r>
              <a:endParaRPr lang="da-DK" altLang="zh-CN" sz="2300" b="1" dirty="0" smtClean="0">
                <a:solidFill>
                  <a:srgbClr val="64606D"/>
                </a:solidFill>
                <a:latin typeface="仿宋" panose="02010609060101010101" charset="-122"/>
                <a:ea typeface="仿宋" panose="02010609060101010101" charset="-122"/>
                <a:sym typeface="Arial" panose="020B0604020202020204" pitchFamily="34" charset="0"/>
              </a:endParaRPr>
            </a:p>
          </p:txBody>
        </p:sp>
        <p:sp>
          <p:nvSpPr>
            <p:cNvPr id="53" name="圆角矩形 52"/>
            <p:cNvSpPr/>
            <p:nvPr>
              <p:custDataLst>
                <p:tags r:id="rId10"/>
              </p:custDataLst>
            </p:nvPr>
          </p:nvSpPr>
          <p:spPr>
            <a:xfrm>
              <a:off x="5345503" y="2441276"/>
              <a:ext cx="155275" cy="448573"/>
            </a:xfrm>
            <a:prstGeom prst="roundRect">
              <a:avLst>
                <a:gd name="adj" fmla="val 50000"/>
              </a:avLst>
            </a:prstGeom>
            <a:solidFill>
              <a:srgbClr val="B99179"/>
            </a:solidFill>
            <a:ln>
              <a:solidFill>
                <a:srgbClr val="FFFFFF"/>
              </a:solidFill>
            </a:ln>
            <a:effectLst/>
          </p:spPr>
          <p:style>
            <a:lnRef idx="2">
              <a:srgbClr val="64606D">
                <a:shade val="50000"/>
              </a:srgbClr>
            </a:lnRef>
            <a:fillRef idx="1">
              <a:srgbClr val="64606D"/>
            </a:fillRef>
            <a:effectRef idx="0">
              <a:srgbClr val="64606D"/>
            </a:effectRef>
            <a:fontRef idx="minor">
              <a:srgbClr val="FFFFFF"/>
            </a:fontRef>
          </p:style>
          <p:txBody>
            <a:bodyPr rtlCol="0" anchor="ctr">
              <a:normAutofit/>
            </a:bodyPr>
            <a:p>
              <a:pPr algn="ctr"/>
              <a:endParaRPr lang="zh-CN" altLang="en-US">
                <a:sym typeface="Arial" panose="020B0604020202020204" pitchFamily="34" charset="0"/>
              </a:endParaRPr>
            </a:p>
          </p:txBody>
        </p:sp>
        <p:sp>
          <p:nvSpPr>
            <p:cNvPr id="54" name="圆角矩形 53"/>
            <p:cNvSpPr/>
            <p:nvPr>
              <p:custDataLst>
                <p:tags r:id="rId11"/>
              </p:custDataLst>
            </p:nvPr>
          </p:nvSpPr>
          <p:spPr>
            <a:xfrm>
              <a:off x="6691224" y="2441276"/>
              <a:ext cx="155275" cy="448573"/>
            </a:xfrm>
            <a:prstGeom prst="roundRect">
              <a:avLst>
                <a:gd name="adj" fmla="val 50000"/>
              </a:avLst>
            </a:prstGeom>
            <a:solidFill>
              <a:srgbClr val="B99179"/>
            </a:solidFill>
            <a:ln>
              <a:solidFill>
                <a:srgbClr val="FFFFFF"/>
              </a:solidFill>
            </a:ln>
            <a:effectLst/>
          </p:spPr>
          <p:style>
            <a:lnRef idx="2">
              <a:srgbClr val="64606D">
                <a:shade val="50000"/>
              </a:srgbClr>
            </a:lnRef>
            <a:fillRef idx="1">
              <a:srgbClr val="64606D"/>
            </a:fillRef>
            <a:effectRef idx="0">
              <a:srgbClr val="64606D"/>
            </a:effectRef>
            <a:fontRef idx="minor">
              <a:srgbClr val="FFFFFF"/>
            </a:fontRef>
          </p:style>
          <p:txBody>
            <a:bodyPr rtlCol="0" anchor="ctr">
              <a:normAutofit/>
            </a:bodyPr>
            <a:p>
              <a:pPr algn="ctr"/>
              <a:endParaRPr lang="zh-CN" altLang="en-US">
                <a:sym typeface="Arial" panose="020B0604020202020204" pitchFamily="34" charset="0"/>
              </a:endParaRPr>
            </a:p>
          </p:txBody>
        </p:sp>
      </p:grpSp>
      <p:grpSp>
        <p:nvGrpSpPr>
          <p:cNvPr id="3" name="组合 2"/>
          <p:cNvGrpSpPr/>
          <p:nvPr>
            <p:custDataLst>
              <p:tags r:id="rId12"/>
            </p:custDataLst>
          </p:nvPr>
        </p:nvGrpSpPr>
        <p:grpSpPr>
          <a:xfrm>
            <a:off x="989185" y="2634066"/>
            <a:ext cx="2546350" cy="3461385"/>
            <a:chOff x="1933755" y="2441276"/>
            <a:chExt cx="2130763" cy="2896457"/>
          </a:xfrm>
        </p:grpSpPr>
        <p:sp>
          <p:nvSpPr>
            <p:cNvPr id="61" name="任意多边形 60"/>
            <p:cNvSpPr/>
            <p:nvPr>
              <p:custDataLst>
                <p:tags r:id="rId13"/>
              </p:custDataLst>
            </p:nvPr>
          </p:nvSpPr>
          <p:spPr>
            <a:xfrm>
              <a:off x="1933755" y="2631059"/>
              <a:ext cx="2130725" cy="362309"/>
            </a:xfrm>
            <a:custGeom>
              <a:avLst/>
              <a:gdLst>
                <a:gd name="connsiteX0" fmla="*/ 1738223 w 2130725"/>
                <a:gd name="connsiteY0" fmla="*/ 60387 h 362309"/>
                <a:gd name="connsiteX1" fmla="*/ 1621767 w 2130725"/>
                <a:gd name="connsiteY1" fmla="*/ 176843 h 362309"/>
                <a:gd name="connsiteX2" fmla="*/ 1738223 w 2130725"/>
                <a:gd name="connsiteY2" fmla="*/ 293299 h 362309"/>
                <a:gd name="connsiteX3" fmla="*/ 1854679 w 2130725"/>
                <a:gd name="connsiteY3" fmla="*/ 176843 h 362309"/>
                <a:gd name="connsiteX4" fmla="*/ 1738223 w 2130725"/>
                <a:gd name="connsiteY4" fmla="*/ 60387 h 362309"/>
                <a:gd name="connsiteX5" fmla="*/ 392502 w 2130725"/>
                <a:gd name="connsiteY5" fmla="*/ 60387 h 362309"/>
                <a:gd name="connsiteX6" fmla="*/ 276046 w 2130725"/>
                <a:gd name="connsiteY6" fmla="*/ 176843 h 362309"/>
                <a:gd name="connsiteX7" fmla="*/ 392502 w 2130725"/>
                <a:gd name="connsiteY7" fmla="*/ 293299 h 362309"/>
                <a:gd name="connsiteX8" fmla="*/ 508958 w 2130725"/>
                <a:gd name="connsiteY8" fmla="*/ 176843 h 362309"/>
                <a:gd name="connsiteX9" fmla="*/ 392502 w 2130725"/>
                <a:gd name="connsiteY9" fmla="*/ 60387 h 362309"/>
                <a:gd name="connsiteX10" fmla="*/ 0 w 2130725"/>
                <a:gd name="connsiteY10" fmla="*/ 0 h 362309"/>
                <a:gd name="connsiteX11" fmla="*/ 2130725 w 2130725"/>
                <a:gd name="connsiteY11" fmla="*/ 0 h 362309"/>
                <a:gd name="connsiteX12" fmla="*/ 2130725 w 2130725"/>
                <a:gd name="connsiteY12" fmla="*/ 362309 h 362309"/>
                <a:gd name="connsiteX13" fmla="*/ 0 w 2130725"/>
                <a:gd name="connsiteY13" fmla="*/ 362309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0725" h="362309">
                  <a:moveTo>
                    <a:pt x="1738223" y="60387"/>
                  </a:moveTo>
                  <a:cubicBezTo>
                    <a:pt x="1673906" y="60387"/>
                    <a:pt x="1621767" y="112526"/>
                    <a:pt x="1621767" y="176843"/>
                  </a:cubicBezTo>
                  <a:cubicBezTo>
                    <a:pt x="1621767" y="241160"/>
                    <a:pt x="1673906" y="293299"/>
                    <a:pt x="1738223" y="293299"/>
                  </a:cubicBezTo>
                  <a:cubicBezTo>
                    <a:pt x="1802540" y="293299"/>
                    <a:pt x="1854679" y="241160"/>
                    <a:pt x="1854679" y="176843"/>
                  </a:cubicBezTo>
                  <a:cubicBezTo>
                    <a:pt x="1854679" y="112526"/>
                    <a:pt x="1802540" y="60387"/>
                    <a:pt x="1738223" y="60387"/>
                  </a:cubicBezTo>
                  <a:close/>
                  <a:moveTo>
                    <a:pt x="392502" y="60387"/>
                  </a:moveTo>
                  <a:cubicBezTo>
                    <a:pt x="328185" y="60387"/>
                    <a:pt x="276046" y="112526"/>
                    <a:pt x="276046" y="176843"/>
                  </a:cubicBezTo>
                  <a:cubicBezTo>
                    <a:pt x="276046" y="241160"/>
                    <a:pt x="328185" y="293299"/>
                    <a:pt x="392502" y="293299"/>
                  </a:cubicBezTo>
                  <a:cubicBezTo>
                    <a:pt x="456819" y="293299"/>
                    <a:pt x="508958" y="241160"/>
                    <a:pt x="508958" y="176843"/>
                  </a:cubicBezTo>
                  <a:cubicBezTo>
                    <a:pt x="508958" y="112526"/>
                    <a:pt x="456819" y="60387"/>
                    <a:pt x="392502" y="60387"/>
                  </a:cubicBezTo>
                  <a:close/>
                  <a:moveTo>
                    <a:pt x="0" y="0"/>
                  </a:moveTo>
                  <a:lnTo>
                    <a:pt x="2130725" y="0"/>
                  </a:lnTo>
                  <a:lnTo>
                    <a:pt x="2130725" y="362309"/>
                  </a:lnTo>
                  <a:lnTo>
                    <a:pt x="0" y="362309"/>
                  </a:lnTo>
                  <a:close/>
                </a:path>
              </a:pathLst>
            </a:custGeom>
            <a:ln>
              <a:noFill/>
            </a:ln>
          </p:spPr>
          <p:style>
            <a:lnRef idx="2">
              <a:srgbClr val="64606D">
                <a:shade val="50000"/>
              </a:srgbClr>
            </a:lnRef>
            <a:fillRef idx="1">
              <a:srgbClr val="64606D"/>
            </a:fillRef>
            <a:effectRef idx="0">
              <a:srgbClr val="64606D"/>
            </a:effectRef>
            <a:fontRef idx="minor">
              <a:srgbClr val="FFFFFF"/>
            </a:fontRef>
          </p:style>
          <p:txBody>
            <a:bodyPr rtlCol="0" anchor="ctr">
              <a:normAutofit lnSpcReduction="10000"/>
            </a:bodyPr>
            <a:p>
              <a:pPr algn="ctr"/>
              <a:r>
                <a:rPr lang="en-US" altLang="zh-CN" dirty="0" smtClean="0">
                  <a:solidFill>
                    <a:srgbClr val="FFFFFF"/>
                  </a:solidFill>
                  <a:sym typeface="Arial" panose="020B0604020202020204" pitchFamily="34" charset="0"/>
                </a:rPr>
                <a:t>A</a:t>
              </a:r>
              <a:endParaRPr lang="en-US" altLang="zh-CN" dirty="0" smtClean="0">
                <a:solidFill>
                  <a:srgbClr val="FFFFFF"/>
                </a:solidFill>
                <a:sym typeface="Arial" panose="020B0604020202020204" pitchFamily="34" charset="0"/>
              </a:endParaRPr>
            </a:p>
          </p:txBody>
        </p:sp>
        <p:sp>
          <p:nvSpPr>
            <p:cNvPr id="62" name="矩形 61"/>
            <p:cNvSpPr/>
            <p:nvPr>
              <p:custDataLst>
                <p:tags r:id="rId14"/>
              </p:custDataLst>
            </p:nvPr>
          </p:nvSpPr>
          <p:spPr>
            <a:xfrm>
              <a:off x="1933755" y="2993362"/>
              <a:ext cx="2130763" cy="2344371"/>
            </a:xfrm>
            <a:prstGeom prst="rect">
              <a:avLst/>
            </a:prstGeom>
            <a:solidFill>
              <a:srgbClr val="64606D">
                <a:lumMod val="40000"/>
                <a:lumOff val="60000"/>
              </a:srgbClr>
            </a:solidFill>
            <a:ln>
              <a:noFill/>
            </a:ln>
          </p:spPr>
          <p:style>
            <a:lnRef idx="2">
              <a:srgbClr val="64606D">
                <a:shade val="50000"/>
              </a:srgbClr>
            </a:lnRef>
            <a:fillRef idx="1">
              <a:srgbClr val="64606D"/>
            </a:fillRef>
            <a:effectRef idx="0">
              <a:srgbClr val="64606D"/>
            </a:effectRef>
            <a:fontRef idx="minor">
              <a:srgbClr val="FFFFFF"/>
            </a:fontRef>
          </p:style>
          <p:txBody>
            <a:bodyPr bIns="144000" rtlCol="0" anchor="ctr">
              <a:noAutofit/>
            </a:bodyPr>
            <a:p>
              <a:pPr algn="ctr" fontAlgn="auto">
                <a:lnSpc>
                  <a:spcPct val="110000"/>
                </a:lnSpc>
              </a:pPr>
              <a:r>
                <a:rPr lang="da-DK" altLang="zh-CN" sz="2300" b="1" dirty="0" smtClean="0">
                  <a:solidFill>
                    <a:srgbClr val="64606D"/>
                  </a:solidFill>
                  <a:latin typeface="仿宋" panose="02010609060101010101" charset="-122"/>
                  <a:ea typeface="仿宋" panose="02010609060101010101" charset="-122"/>
                  <a:sym typeface="Arial" panose="020B0604020202020204" pitchFamily="34" charset="0"/>
                </a:rPr>
                <a:t>规定党员的义务和权利是保证党的先进性、提高党的战斗力和实现党的正确领导的需要。</a:t>
              </a:r>
              <a:endParaRPr lang="da-DK" altLang="zh-CN" sz="2300" b="1" dirty="0" smtClean="0">
                <a:solidFill>
                  <a:srgbClr val="64606D"/>
                </a:solidFill>
                <a:latin typeface="仿宋" panose="02010609060101010101" charset="-122"/>
                <a:ea typeface="仿宋" panose="02010609060101010101" charset="-122"/>
                <a:sym typeface="Arial" panose="020B0604020202020204" pitchFamily="34" charset="0"/>
              </a:endParaRPr>
            </a:p>
          </p:txBody>
        </p:sp>
        <p:sp>
          <p:nvSpPr>
            <p:cNvPr id="63" name="圆角矩形 62"/>
            <p:cNvSpPr/>
            <p:nvPr>
              <p:custDataLst>
                <p:tags r:id="rId15"/>
              </p:custDataLst>
            </p:nvPr>
          </p:nvSpPr>
          <p:spPr>
            <a:xfrm>
              <a:off x="2248620" y="2441276"/>
              <a:ext cx="155275" cy="448573"/>
            </a:xfrm>
            <a:prstGeom prst="roundRect">
              <a:avLst>
                <a:gd name="adj" fmla="val 50000"/>
              </a:avLst>
            </a:prstGeom>
            <a:solidFill>
              <a:srgbClr val="B99179"/>
            </a:solidFill>
            <a:ln>
              <a:solidFill>
                <a:srgbClr val="FFFFFF"/>
              </a:solidFill>
            </a:ln>
            <a:effectLst/>
          </p:spPr>
          <p:style>
            <a:lnRef idx="2">
              <a:srgbClr val="64606D">
                <a:shade val="50000"/>
              </a:srgbClr>
            </a:lnRef>
            <a:fillRef idx="1">
              <a:srgbClr val="64606D"/>
            </a:fillRef>
            <a:effectRef idx="0">
              <a:srgbClr val="64606D"/>
            </a:effectRef>
            <a:fontRef idx="minor">
              <a:srgbClr val="FFFFFF"/>
            </a:fontRef>
          </p:style>
          <p:txBody>
            <a:bodyPr rtlCol="0" anchor="ctr">
              <a:normAutofit/>
            </a:bodyPr>
            <a:p>
              <a:pPr algn="ctr"/>
              <a:endParaRPr lang="zh-CN" altLang="en-US">
                <a:sym typeface="Arial" panose="020B0604020202020204" pitchFamily="34" charset="0"/>
              </a:endParaRPr>
            </a:p>
          </p:txBody>
        </p:sp>
        <p:sp>
          <p:nvSpPr>
            <p:cNvPr id="64" name="圆角矩形 63"/>
            <p:cNvSpPr/>
            <p:nvPr>
              <p:custDataLst>
                <p:tags r:id="rId16"/>
              </p:custDataLst>
            </p:nvPr>
          </p:nvSpPr>
          <p:spPr>
            <a:xfrm>
              <a:off x="3594341" y="2441276"/>
              <a:ext cx="155275" cy="448573"/>
            </a:xfrm>
            <a:prstGeom prst="roundRect">
              <a:avLst>
                <a:gd name="adj" fmla="val 50000"/>
              </a:avLst>
            </a:prstGeom>
            <a:solidFill>
              <a:srgbClr val="B99179"/>
            </a:solidFill>
            <a:ln>
              <a:solidFill>
                <a:srgbClr val="FFFFFF"/>
              </a:solidFill>
            </a:ln>
            <a:effectLst/>
          </p:spPr>
          <p:style>
            <a:lnRef idx="2">
              <a:srgbClr val="64606D">
                <a:shade val="50000"/>
              </a:srgbClr>
            </a:lnRef>
            <a:fillRef idx="1">
              <a:srgbClr val="64606D"/>
            </a:fillRef>
            <a:effectRef idx="0">
              <a:srgbClr val="64606D"/>
            </a:effectRef>
            <a:fontRef idx="minor">
              <a:srgbClr val="FFFFFF"/>
            </a:fontRef>
          </p:style>
          <p:txBody>
            <a:bodyPr rtlCol="0" anchor="ctr">
              <a:normAutofit/>
            </a:bodyPr>
            <a:p>
              <a:pPr algn="ctr"/>
              <a:endParaRPr lang="zh-CN" altLang="en-US">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 from="(-#ppt_w/2)" to="(#ppt_x)" calcmode="lin" valueType="num">
                                      <p:cBhvr>
                                        <p:cTn id="7" dur="600" fill="hold">
                                          <p:stCondLst>
                                            <p:cond delay="0"/>
                                          </p:stCondLst>
                                        </p:cTn>
                                        <p:tgtEl>
                                          <p:spTgt spid="219"/>
                                        </p:tgtEl>
                                        <p:attrNameLst>
                                          <p:attrName>ppt_x</p:attrName>
                                        </p:attrNameLst>
                                      </p:cBhvr>
                                    </p:anim>
                                    <p:anim from="0" to="-1.0" calcmode="lin" valueType="num">
                                      <p:cBhvr>
                                        <p:cTn id="8" dur="200" decel="50000" autoRev="1" fill="hold">
                                          <p:stCondLst>
                                            <p:cond delay="600"/>
                                          </p:stCondLst>
                                        </p:cTn>
                                        <p:tgtEl>
                                          <p:spTgt spid="219"/>
                                        </p:tgtEl>
                                        <p:attrNameLst>
                                          <p:attrName>xshear</p:attrName>
                                        </p:attrNameLst>
                                      </p:cBhvr>
                                    </p:anim>
                                    <p:animScale>
                                      <p:cBhvr>
                                        <p:cTn id="9" dur="200" decel="100000" autoRev="1" fill="hold">
                                          <p:stCondLst>
                                            <p:cond delay="600"/>
                                          </p:stCondLst>
                                        </p:cTn>
                                        <p:tgtEl>
                                          <p:spTgt spid="219"/>
                                        </p:tgtEl>
                                      </p:cBhvr>
                                      <p:from x="100000" y="100000"/>
                                      <p:to x="80000" y="100000"/>
                                    </p:animScale>
                                    <p:anim by="(#ppt_h/3+#ppt_w*0.1)" calcmode="lin" valueType="num">
                                      <p:cBhvr additive="sum">
                                        <p:cTn id="10" dur="200" decel="100000" autoRev="1" fill="hold">
                                          <p:stCondLst>
                                            <p:cond delay="600"/>
                                          </p:stCondLst>
                                        </p:cTn>
                                        <p:tgtEl>
                                          <p:spTgt spid="219"/>
                                        </p:tgtEl>
                                        <p:attrNameLst>
                                          <p:attrName>ppt_x</p:attrName>
                                        </p:attrNameLst>
                                      </p:cBhvr>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1000" fill="hold"/>
                                        <p:tgtEl>
                                          <p:spTgt spid="49"/>
                                        </p:tgtEl>
                                        <p:attrNameLst>
                                          <p:attrName>ppt_x</p:attrName>
                                        </p:attrNameLst>
                                      </p:cBhvr>
                                      <p:tavLst>
                                        <p:tav tm="0">
                                          <p:val>
                                            <p:strVal val="#ppt_x"/>
                                          </p:val>
                                        </p:tav>
                                        <p:tav tm="100000">
                                          <p:val>
                                            <p:strVal val="#ppt_x"/>
                                          </p:val>
                                        </p:tav>
                                      </p:tavLst>
                                    </p:anim>
                                    <p:anim calcmode="lin" valueType="num">
                                      <p:cBhvr additive="base">
                                        <p:cTn id="15" dur="1000" fill="hold"/>
                                        <p:tgtEl>
                                          <p:spTgt spid="49"/>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7630" y="588645"/>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辩证统一地认识党员的义务与权利</a:t>
            </a:r>
            <a:endParaRPr lang="zh-CN" altLang="en-US" sz="3200" b="1">
              <a:latin typeface="楷体" panose="02010609060101010101" charset="-122"/>
              <a:ea typeface="楷体" panose="02010609060101010101" charset="-122"/>
            </a:endParaRPr>
          </a:p>
        </p:txBody>
      </p:sp>
      <p:sp>
        <p:nvSpPr>
          <p:cNvPr id="219" name=" 219"/>
          <p:cNvSpPr/>
          <p:nvPr/>
        </p:nvSpPr>
        <p:spPr>
          <a:xfrm>
            <a:off x="403225" y="1473835"/>
            <a:ext cx="5428615" cy="63055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二、正确认识党员义务和权利的关系</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grpSp>
        <p:nvGrpSpPr>
          <p:cNvPr id="3" name="组合 2"/>
          <p:cNvGrpSpPr/>
          <p:nvPr>
            <p:custDataLst>
              <p:tags r:id="rId1"/>
            </p:custDataLst>
          </p:nvPr>
        </p:nvGrpSpPr>
        <p:grpSpPr>
          <a:xfrm>
            <a:off x="1369695" y="2352675"/>
            <a:ext cx="9173845" cy="793115"/>
            <a:chOff x="2520746" y="1898469"/>
            <a:chExt cx="10660461" cy="1008000"/>
          </a:xfrm>
        </p:grpSpPr>
        <p:sp>
          <p:nvSpPr>
            <p:cNvPr id="4" name="圆角矩形 3"/>
            <p:cNvSpPr/>
            <p:nvPr>
              <p:custDataLst>
                <p:tags r:id="rId2"/>
              </p:custDataLst>
            </p:nvPr>
          </p:nvSpPr>
          <p:spPr>
            <a:xfrm>
              <a:off x="3117921" y="2063106"/>
              <a:ext cx="10063286" cy="678725"/>
            </a:xfrm>
            <a:prstGeom prst="roundRect">
              <a:avLst>
                <a:gd name="adj" fmla="val 50000"/>
              </a:avLst>
            </a:prstGeom>
            <a:solidFill>
              <a:srgbClr val="83B40D">
                <a:lumMod val="20000"/>
                <a:lumOff val="80000"/>
              </a:srgbClr>
            </a:solidFill>
            <a:ln>
              <a:noFill/>
            </a:ln>
            <a:effectLst>
              <a:outerShdw blurRad="50800" dist="38100" dir="2700000" algn="tl" rotWithShape="0">
                <a:srgbClr val="83B40D">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486000" tIns="45720" rIns="91440" bIns="45720" numCol="1" spcCol="0" rtlCol="0" fromWordArt="0" anchor="ctr" anchorCtr="0" forceAA="0" compatLnSpc="1">
              <a:noAutofit/>
            </a:bodyPr>
            <a:p>
              <a:r>
                <a:rPr lang="zh-CN" altLang="en-US" sz="2400" b="1" dirty="0">
                  <a:solidFill>
                    <a:srgbClr val="83B40D">
                      <a:lumMod val="75000"/>
                    </a:srgbClr>
                  </a:solidFill>
                  <a:latin typeface="仿宋" panose="02010609060101010101" charset="-122"/>
                  <a:ea typeface="仿宋" panose="02010609060101010101" charset="-122"/>
                </a:rPr>
                <a:t>党员的义务和权利具有鲜明党性，是有机统一的。</a:t>
              </a:r>
              <a:endParaRPr lang="zh-CN" altLang="en-US" sz="2400" b="1" dirty="0">
                <a:solidFill>
                  <a:srgbClr val="83B40D">
                    <a:lumMod val="75000"/>
                  </a:srgbClr>
                </a:solidFill>
                <a:latin typeface="仿宋" panose="02010609060101010101" charset="-122"/>
                <a:ea typeface="仿宋" panose="02010609060101010101" charset="-122"/>
              </a:endParaRPr>
            </a:p>
          </p:txBody>
        </p:sp>
        <p:grpSp>
          <p:nvGrpSpPr>
            <p:cNvPr id="13" name="组合 12"/>
            <p:cNvGrpSpPr/>
            <p:nvPr/>
          </p:nvGrpSpPr>
          <p:grpSpPr>
            <a:xfrm>
              <a:off x="2520746" y="1898469"/>
              <a:ext cx="1008000" cy="1008000"/>
              <a:chOff x="2298700" y="1024341"/>
              <a:chExt cx="1365096" cy="1365096"/>
            </a:xfrm>
          </p:grpSpPr>
          <p:sp>
            <p:nvSpPr>
              <p:cNvPr id="9" name="椭圆 8"/>
              <p:cNvSpPr/>
              <p:nvPr>
                <p:custDataLst>
                  <p:tags r:id="rId3"/>
                </p:custDataLst>
              </p:nvPr>
            </p:nvSpPr>
            <p:spPr>
              <a:xfrm>
                <a:off x="2298700" y="1024341"/>
                <a:ext cx="1365096" cy="1365096"/>
              </a:xfrm>
              <a:prstGeom prst="ellipse">
                <a:avLst/>
              </a:prstGeom>
              <a:solidFill>
                <a:srgbClr val="83B40D"/>
              </a:solidFill>
              <a:ln>
                <a:noFill/>
              </a:ln>
              <a:effectLst>
                <a:outerShdw blurRad="50800" dist="38100" dir="5400000" algn="t" rotWithShape="0">
                  <a:srgbClr val="FFFFFF">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p>
            </p:txBody>
          </p:sp>
          <p:sp>
            <p:nvSpPr>
              <p:cNvPr id="10" name="椭圆 9"/>
              <p:cNvSpPr/>
              <p:nvPr>
                <p:custDataLst>
                  <p:tags r:id="rId4"/>
                </p:custDataLst>
              </p:nvPr>
            </p:nvSpPr>
            <p:spPr>
              <a:xfrm>
                <a:off x="2416238" y="1141879"/>
                <a:ext cx="1130020" cy="1130020"/>
              </a:xfrm>
              <a:prstGeom prst="ellipse">
                <a:avLst/>
              </a:prstGeom>
              <a:noFill/>
              <a:ln>
                <a:solidFill>
                  <a:srgbClr val="FFFFFF"/>
                </a:solidFill>
                <a:prstDash val="dash"/>
              </a:ln>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0" tIns="0" rIns="0" bIns="0" numCol="1" spcCol="0" rtlCol="0" fromWordArt="0" anchor="ctr" anchorCtr="0" forceAA="0" compatLnSpc="1">
                <a:normAutofit/>
              </a:bodyPr>
              <a:p>
                <a:pPr algn="ctr"/>
                <a:r>
                  <a:rPr lang="en-US" altLang="zh-CN" sz="2800" smtClean="0">
                    <a:solidFill>
                      <a:srgbClr val="FFFFFF"/>
                    </a:solidFill>
                    <a:latin typeface="Arial" panose="020B0604020202020204" pitchFamily="34" charset="0"/>
                    <a:ea typeface="+mn-ea"/>
                    <a:cs typeface="+mn-ea"/>
                  </a:rPr>
                  <a:t>01</a:t>
                </a:r>
                <a:endParaRPr lang="en-US" altLang="zh-CN" sz="2800" smtClean="0">
                  <a:solidFill>
                    <a:srgbClr val="FFFFFF"/>
                  </a:solidFill>
                  <a:latin typeface="Arial" panose="020B0604020202020204" pitchFamily="34" charset="0"/>
                  <a:ea typeface="+mn-ea"/>
                  <a:cs typeface="+mn-ea"/>
                </a:endParaRPr>
              </a:p>
            </p:txBody>
          </p:sp>
        </p:grpSp>
      </p:grpSp>
      <p:grpSp>
        <p:nvGrpSpPr>
          <p:cNvPr id="5" name="组合 4"/>
          <p:cNvGrpSpPr/>
          <p:nvPr>
            <p:custDataLst>
              <p:tags r:id="rId5"/>
            </p:custDataLst>
          </p:nvPr>
        </p:nvGrpSpPr>
        <p:grpSpPr>
          <a:xfrm>
            <a:off x="1357630" y="3324225"/>
            <a:ext cx="9185910" cy="808990"/>
            <a:chOff x="2520746" y="3252651"/>
            <a:chExt cx="10795705" cy="1008000"/>
          </a:xfrm>
        </p:grpSpPr>
        <p:sp>
          <p:nvSpPr>
            <p:cNvPr id="24" name="圆角矩形 23"/>
            <p:cNvSpPr/>
            <p:nvPr>
              <p:custDataLst>
                <p:tags r:id="rId6"/>
              </p:custDataLst>
            </p:nvPr>
          </p:nvSpPr>
          <p:spPr>
            <a:xfrm>
              <a:off x="3117771" y="3417222"/>
              <a:ext cx="10198680" cy="678857"/>
            </a:xfrm>
            <a:prstGeom prst="roundRect">
              <a:avLst>
                <a:gd name="adj" fmla="val 50000"/>
              </a:avLst>
            </a:prstGeom>
            <a:solidFill>
              <a:srgbClr val="C5D12F">
                <a:lumMod val="20000"/>
                <a:lumOff val="80000"/>
              </a:srgbClr>
            </a:solidFill>
            <a:ln>
              <a:noFill/>
            </a:ln>
            <a:effectLst>
              <a:outerShdw blurRad="50800" dist="38100" dir="2700000" algn="tl" rotWithShape="0">
                <a:srgbClr val="83B40D">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486000" tIns="45720" rIns="91440" bIns="45720" numCol="1" spcCol="0" rtlCol="0" fromWordArt="0" anchor="ctr" anchorCtr="0" forceAA="0" compatLnSpc="1">
              <a:noAutofit/>
            </a:bodyPr>
            <a:p>
              <a:r>
                <a:rPr lang="zh-CN" altLang="en-US" sz="2400" b="1" dirty="0">
                  <a:solidFill>
                    <a:srgbClr val="C5D12F">
                      <a:lumMod val="75000"/>
                    </a:srgbClr>
                  </a:solidFill>
                  <a:latin typeface="仿宋" panose="02010609060101010101" charset="-122"/>
                  <a:ea typeface="仿宋" panose="02010609060101010101" charset="-122"/>
                </a:rPr>
                <a:t>党员的义务和党员权利在现实中是互为条件、相辅相成的。</a:t>
              </a:r>
              <a:endParaRPr lang="zh-CN" altLang="en-US" sz="2400" b="1" dirty="0">
                <a:solidFill>
                  <a:srgbClr val="C5D12F">
                    <a:lumMod val="75000"/>
                  </a:srgbClr>
                </a:solidFill>
                <a:latin typeface="仿宋" panose="02010609060101010101" charset="-122"/>
                <a:ea typeface="仿宋" panose="02010609060101010101" charset="-122"/>
              </a:endParaRPr>
            </a:p>
          </p:txBody>
        </p:sp>
        <p:grpSp>
          <p:nvGrpSpPr>
            <p:cNvPr id="25" name="组合 24"/>
            <p:cNvGrpSpPr/>
            <p:nvPr/>
          </p:nvGrpSpPr>
          <p:grpSpPr>
            <a:xfrm>
              <a:off x="2520746" y="3252651"/>
              <a:ext cx="1008000" cy="1008000"/>
              <a:chOff x="2298700" y="1024341"/>
              <a:chExt cx="1365096" cy="1365096"/>
            </a:xfrm>
          </p:grpSpPr>
          <p:sp>
            <p:nvSpPr>
              <p:cNvPr id="26" name="椭圆 25"/>
              <p:cNvSpPr/>
              <p:nvPr>
                <p:custDataLst>
                  <p:tags r:id="rId7"/>
                </p:custDataLst>
              </p:nvPr>
            </p:nvSpPr>
            <p:spPr>
              <a:xfrm>
                <a:off x="2298700" y="1024341"/>
                <a:ext cx="1365096" cy="1365096"/>
              </a:xfrm>
              <a:prstGeom prst="ellipse">
                <a:avLst/>
              </a:prstGeom>
              <a:solidFill>
                <a:srgbClr val="C5D12F"/>
              </a:solidFill>
              <a:ln>
                <a:noFill/>
              </a:ln>
              <a:effectLst>
                <a:outerShdw blurRad="50800" dist="38100" dir="5400000" algn="t" rotWithShape="0">
                  <a:srgbClr val="FFFFFF">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p>
            </p:txBody>
          </p:sp>
          <p:sp>
            <p:nvSpPr>
              <p:cNvPr id="27" name="椭圆 26"/>
              <p:cNvSpPr/>
              <p:nvPr>
                <p:custDataLst>
                  <p:tags r:id="rId8"/>
                </p:custDataLst>
              </p:nvPr>
            </p:nvSpPr>
            <p:spPr>
              <a:xfrm>
                <a:off x="2416238" y="1141879"/>
                <a:ext cx="1130020" cy="1130020"/>
              </a:xfrm>
              <a:prstGeom prst="ellipse">
                <a:avLst/>
              </a:prstGeom>
              <a:noFill/>
              <a:ln>
                <a:solidFill>
                  <a:srgbClr val="FFFFFF"/>
                </a:solidFill>
                <a:prstDash val="dash"/>
              </a:ln>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0" tIns="0" rIns="0" bIns="0" numCol="1" spcCol="0" rtlCol="0" fromWordArt="0" anchor="ctr" anchorCtr="0" forceAA="0" compatLnSpc="1">
                <a:normAutofit/>
              </a:bodyPr>
              <a:p>
                <a:pPr algn="ctr"/>
                <a:r>
                  <a:rPr lang="en-US" altLang="zh-CN" sz="2800" smtClean="0">
                    <a:solidFill>
                      <a:srgbClr val="FFFFFF"/>
                    </a:solidFill>
                    <a:latin typeface="Arial" panose="020B0604020202020204" pitchFamily="34" charset="0"/>
                    <a:ea typeface="+mn-ea"/>
                    <a:cs typeface="+mn-ea"/>
                  </a:rPr>
                  <a:t>02</a:t>
                </a:r>
                <a:endParaRPr lang="en-US" altLang="zh-CN" sz="2800" smtClean="0">
                  <a:solidFill>
                    <a:srgbClr val="FFFFFF"/>
                  </a:solidFill>
                  <a:latin typeface="Arial" panose="020B0604020202020204" pitchFamily="34" charset="0"/>
                  <a:ea typeface="+mn-ea"/>
                  <a:cs typeface="+mn-ea"/>
                </a:endParaRPr>
              </a:p>
            </p:txBody>
          </p:sp>
        </p:grpSp>
      </p:grpSp>
      <p:grpSp>
        <p:nvGrpSpPr>
          <p:cNvPr id="7" name="组合 6"/>
          <p:cNvGrpSpPr/>
          <p:nvPr>
            <p:custDataLst>
              <p:tags r:id="rId9"/>
            </p:custDataLst>
          </p:nvPr>
        </p:nvGrpSpPr>
        <p:grpSpPr>
          <a:xfrm>
            <a:off x="1357630" y="4283075"/>
            <a:ext cx="9185909" cy="776605"/>
            <a:chOff x="2490651" y="4576738"/>
            <a:chExt cx="11334679" cy="1008000"/>
          </a:xfrm>
        </p:grpSpPr>
        <p:sp>
          <p:nvSpPr>
            <p:cNvPr id="29" name="圆角矩形 28"/>
            <p:cNvSpPr/>
            <p:nvPr>
              <p:custDataLst>
                <p:tags r:id="rId10"/>
              </p:custDataLst>
            </p:nvPr>
          </p:nvSpPr>
          <p:spPr>
            <a:xfrm>
              <a:off x="3117482" y="4741579"/>
              <a:ext cx="10707848" cy="678319"/>
            </a:xfrm>
            <a:prstGeom prst="roundRect">
              <a:avLst>
                <a:gd name="adj" fmla="val 50000"/>
              </a:avLst>
            </a:prstGeom>
            <a:solidFill>
              <a:srgbClr val="56B4B6">
                <a:lumMod val="20000"/>
                <a:lumOff val="80000"/>
              </a:srgbClr>
            </a:solidFill>
            <a:ln>
              <a:noFill/>
            </a:ln>
            <a:effectLst>
              <a:outerShdw blurRad="50800" dist="38100" dir="2700000" algn="tl" rotWithShape="0">
                <a:srgbClr val="83B40D">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486000" tIns="45720" rIns="91440" bIns="45720" numCol="1" spcCol="0" rtlCol="0" fromWordArt="0" anchor="ctr" anchorCtr="0" forceAA="0" compatLnSpc="1">
              <a:noAutofit/>
            </a:bodyPr>
            <a:p>
              <a:r>
                <a:rPr lang="zh-CN" altLang="en-US" sz="2400" b="1" dirty="0">
                  <a:solidFill>
                    <a:srgbClr val="56B4B6">
                      <a:lumMod val="75000"/>
                    </a:srgbClr>
                  </a:solidFill>
                  <a:latin typeface="仿宋" panose="02010609060101010101" charset="-122"/>
                  <a:ea typeface="仿宋" panose="02010609060101010101" charset="-122"/>
                </a:rPr>
                <a:t>党员义务和权利从动态上看是相互渗透、相互转化的。</a:t>
              </a:r>
              <a:endParaRPr lang="zh-CN" altLang="en-US" sz="2400" b="1" dirty="0">
                <a:solidFill>
                  <a:srgbClr val="56B4B6">
                    <a:lumMod val="75000"/>
                  </a:srgbClr>
                </a:solidFill>
                <a:latin typeface="仿宋" panose="02010609060101010101" charset="-122"/>
                <a:ea typeface="仿宋" panose="02010609060101010101" charset="-122"/>
              </a:endParaRPr>
            </a:p>
          </p:txBody>
        </p:sp>
        <p:grpSp>
          <p:nvGrpSpPr>
            <p:cNvPr id="30" name="组合 29"/>
            <p:cNvGrpSpPr/>
            <p:nvPr/>
          </p:nvGrpSpPr>
          <p:grpSpPr>
            <a:xfrm>
              <a:off x="2490651" y="4576738"/>
              <a:ext cx="1008000" cy="1008000"/>
              <a:chOff x="2298700" y="1024341"/>
              <a:chExt cx="1365096" cy="1365096"/>
            </a:xfrm>
          </p:grpSpPr>
          <p:sp>
            <p:nvSpPr>
              <p:cNvPr id="31" name="椭圆 30"/>
              <p:cNvSpPr/>
              <p:nvPr>
                <p:custDataLst>
                  <p:tags r:id="rId11"/>
                </p:custDataLst>
              </p:nvPr>
            </p:nvSpPr>
            <p:spPr>
              <a:xfrm>
                <a:off x="2298700" y="1024341"/>
                <a:ext cx="1365096" cy="1365096"/>
              </a:xfrm>
              <a:prstGeom prst="ellipse">
                <a:avLst/>
              </a:prstGeom>
              <a:solidFill>
                <a:srgbClr val="56B4B6"/>
              </a:solidFill>
              <a:ln>
                <a:noFill/>
              </a:ln>
              <a:effectLst>
                <a:outerShdw blurRad="50800" dist="38100" dir="5400000" algn="t" rotWithShape="0">
                  <a:srgbClr val="FFFFFF">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p>
            </p:txBody>
          </p:sp>
          <p:sp>
            <p:nvSpPr>
              <p:cNvPr id="32" name="椭圆 31"/>
              <p:cNvSpPr/>
              <p:nvPr>
                <p:custDataLst>
                  <p:tags r:id="rId12"/>
                </p:custDataLst>
              </p:nvPr>
            </p:nvSpPr>
            <p:spPr>
              <a:xfrm>
                <a:off x="2416238" y="1141879"/>
                <a:ext cx="1130020" cy="1130020"/>
              </a:xfrm>
              <a:prstGeom prst="ellipse">
                <a:avLst/>
              </a:prstGeom>
              <a:noFill/>
              <a:ln>
                <a:solidFill>
                  <a:srgbClr val="FFFFFF"/>
                </a:solidFill>
                <a:prstDash val="dash"/>
              </a:ln>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0" tIns="0" rIns="0" bIns="0" numCol="1" spcCol="0" rtlCol="0" fromWordArt="0" anchor="ctr" anchorCtr="0" forceAA="0" compatLnSpc="1">
                <a:normAutofit lnSpcReduction="10000"/>
              </a:bodyPr>
              <a:p>
                <a:pPr algn="ctr"/>
                <a:r>
                  <a:rPr lang="en-US" altLang="zh-CN" sz="2800" smtClean="0">
                    <a:solidFill>
                      <a:srgbClr val="FFFFFF"/>
                    </a:solidFill>
                    <a:latin typeface="Arial" panose="020B0604020202020204" pitchFamily="34" charset="0"/>
                    <a:ea typeface="+mn-ea"/>
                    <a:cs typeface="+mn-ea"/>
                  </a:rPr>
                  <a:t>03</a:t>
                </a:r>
                <a:endParaRPr lang="en-US" altLang="zh-CN" sz="2800" smtClean="0">
                  <a:solidFill>
                    <a:srgbClr val="FFFFFF"/>
                  </a:solidFill>
                  <a:latin typeface="Arial" panose="020B0604020202020204" pitchFamily="34" charset="0"/>
                  <a:ea typeface="+mn-ea"/>
                  <a:cs typeface="+mn-ea"/>
                </a:endParaRPr>
              </a:p>
            </p:txBody>
          </p:sp>
        </p:grpSp>
      </p:grpSp>
      <p:sp>
        <p:nvSpPr>
          <p:cNvPr id="11" name="文本框 10"/>
          <p:cNvSpPr txBox="1"/>
          <p:nvPr/>
        </p:nvSpPr>
        <p:spPr>
          <a:xfrm>
            <a:off x="633095" y="5181600"/>
            <a:ext cx="10926445" cy="1568450"/>
          </a:xfrm>
          <a:prstGeom prst="rect">
            <a:avLst/>
          </a:prstGeom>
          <a:noFill/>
        </p:spPr>
        <p:txBody>
          <a:bodyPr wrap="square" rtlCol="0">
            <a:spAutoFit/>
          </a:bodyPr>
          <a:p>
            <a:pPr algn="just"/>
            <a:r>
              <a:rPr lang="en-US" altLang="zh-CN" b="1"/>
              <a:t>             </a:t>
            </a:r>
            <a:r>
              <a:rPr lang="zh-CN" altLang="en-US" sz="2400" b="1">
                <a:latin typeface="楷体" panose="02010609060101010101" charset="-122"/>
                <a:ea typeface="楷体" panose="02010609060101010101" charset="-122"/>
              </a:rPr>
              <a:t>总之，党员要想充分享有自己的权利，就必须忠诚地履行党员义务，就必须充分地行使自己的权利。任何把党员的权利和义务对立起来、割裂开来，企图只享受权利、不履行义务，或者只要党员尽义务、无视党员权利的做法，在理论上是错误的，在实践中也是十分有害的。</a:t>
            </a:r>
            <a:endParaRPr lang="zh-CN" altLang="en-US" sz="24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par>
                          <p:cTn id="21" fill="hold">
                            <p:stCondLst>
                              <p:cond delay="1000"/>
                            </p:stCondLst>
                            <p:childTnLst>
                              <p:par>
                                <p:cTn id="22" presetID="3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decel="100000"/>
                                        <p:tgtEl>
                                          <p:spTgt spid="3"/>
                                        </p:tgtEl>
                                      </p:cBhvr>
                                    </p:animEffect>
                                    <p:anim calcmode="lin" valueType="num">
                                      <p:cBhvr>
                                        <p:cTn id="25" dur="800" decel="100000" fill="hold"/>
                                        <p:tgtEl>
                                          <p:spTgt spid="3"/>
                                        </p:tgtEl>
                                        <p:attrNameLst>
                                          <p:attrName>style.rotation</p:attrName>
                                        </p:attrNameLst>
                                      </p:cBhvr>
                                      <p:tavLst>
                                        <p:tav tm="0">
                                          <p:val>
                                            <p:fltVal val="-90"/>
                                          </p:val>
                                        </p:tav>
                                        <p:tav tm="100000">
                                          <p:val>
                                            <p:fltVal val="0"/>
                                          </p:val>
                                        </p:tav>
                                      </p:tavLst>
                                    </p:anim>
                                    <p:anim calcmode="lin" valueType="num">
                                      <p:cBhvr>
                                        <p:cTn id="26" dur="800" decel="100000" fill="hold"/>
                                        <p:tgtEl>
                                          <p:spTgt spid="3"/>
                                        </p:tgtEl>
                                        <p:attrNameLst>
                                          <p:attrName>ppt_x</p:attrName>
                                        </p:attrNameLst>
                                      </p:cBhvr>
                                      <p:tavLst>
                                        <p:tav tm="0">
                                          <p:val>
                                            <p:strVal val="#ppt_x+0.4"/>
                                          </p:val>
                                        </p:tav>
                                        <p:tav tm="100000">
                                          <p:val>
                                            <p:strVal val="#ppt_x-0.05"/>
                                          </p:val>
                                        </p:tav>
                                      </p:tavLst>
                                    </p:anim>
                                    <p:anim calcmode="lin" valueType="num">
                                      <p:cBhvr>
                                        <p:cTn id="27" dur="800" decel="100000" fill="hold"/>
                                        <p:tgtEl>
                                          <p:spTgt spid="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3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800" decel="100000"/>
                                        <p:tgtEl>
                                          <p:spTgt spid="5"/>
                                        </p:tgtEl>
                                      </p:cBhvr>
                                    </p:animEffect>
                                    <p:anim calcmode="lin" valueType="num">
                                      <p:cBhvr>
                                        <p:cTn id="34" dur="800" decel="100000" fill="hold"/>
                                        <p:tgtEl>
                                          <p:spTgt spid="5"/>
                                        </p:tgtEl>
                                        <p:attrNameLst>
                                          <p:attrName>style.rotation</p:attrName>
                                        </p:attrNameLst>
                                      </p:cBhvr>
                                      <p:tavLst>
                                        <p:tav tm="0">
                                          <p:val>
                                            <p:fltVal val="-90"/>
                                          </p:val>
                                        </p:tav>
                                        <p:tav tm="100000">
                                          <p:val>
                                            <p:fltVal val="0"/>
                                          </p:val>
                                        </p:tav>
                                      </p:tavLst>
                                    </p:anim>
                                    <p:anim calcmode="lin" valueType="num">
                                      <p:cBhvr>
                                        <p:cTn id="35" dur="800" decel="100000" fill="hold"/>
                                        <p:tgtEl>
                                          <p:spTgt spid="5"/>
                                        </p:tgtEl>
                                        <p:attrNameLst>
                                          <p:attrName>ppt_x</p:attrName>
                                        </p:attrNameLst>
                                      </p:cBhvr>
                                      <p:tavLst>
                                        <p:tav tm="0">
                                          <p:val>
                                            <p:strVal val="#ppt_x+0.4"/>
                                          </p:val>
                                        </p:tav>
                                        <p:tav tm="100000">
                                          <p:val>
                                            <p:strVal val="#ppt_x-0.05"/>
                                          </p:val>
                                        </p:tav>
                                      </p:tavLst>
                                    </p:anim>
                                    <p:anim calcmode="lin" valueType="num">
                                      <p:cBhvr>
                                        <p:cTn id="36" dur="800" decel="100000" fill="hold"/>
                                        <p:tgtEl>
                                          <p:spTgt spid="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9" fill="hold">
                            <p:stCondLst>
                              <p:cond delay="3000"/>
                            </p:stCondLst>
                            <p:childTnLst>
                              <p:par>
                                <p:cTn id="40" presetID="3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800" decel="100000"/>
                                        <p:tgtEl>
                                          <p:spTgt spid="7"/>
                                        </p:tgtEl>
                                      </p:cBhvr>
                                    </p:animEffect>
                                    <p:anim calcmode="lin" valueType="num">
                                      <p:cBhvr>
                                        <p:cTn id="43" dur="800" decel="100000" fill="hold"/>
                                        <p:tgtEl>
                                          <p:spTgt spid="7"/>
                                        </p:tgtEl>
                                        <p:attrNameLst>
                                          <p:attrName>style.rotation</p:attrName>
                                        </p:attrNameLst>
                                      </p:cBhvr>
                                      <p:tavLst>
                                        <p:tav tm="0">
                                          <p:val>
                                            <p:fltVal val="-90"/>
                                          </p:val>
                                        </p:tav>
                                        <p:tav tm="100000">
                                          <p:val>
                                            <p:fltVal val="0"/>
                                          </p:val>
                                        </p:tav>
                                      </p:tavLst>
                                    </p:anim>
                                    <p:anim calcmode="lin" valueType="num">
                                      <p:cBhvr>
                                        <p:cTn id="44" dur="800" decel="100000" fill="hold"/>
                                        <p:tgtEl>
                                          <p:spTgt spid="7"/>
                                        </p:tgtEl>
                                        <p:attrNameLst>
                                          <p:attrName>ppt_x</p:attrName>
                                        </p:attrNameLst>
                                      </p:cBhvr>
                                      <p:tavLst>
                                        <p:tav tm="0">
                                          <p:val>
                                            <p:strVal val="#ppt_x+0.4"/>
                                          </p:val>
                                        </p:tav>
                                        <p:tav tm="100000">
                                          <p:val>
                                            <p:strVal val="#ppt_x-0.05"/>
                                          </p:val>
                                        </p:tav>
                                      </p:tavLst>
                                    </p:anim>
                                    <p:anim calcmode="lin" valueType="num">
                                      <p:cBhvr>
                                        <p:cTn id="45" dur="800" decel="100000" fill="hold"/>
                                        <p:tgtEl>
                                          <p:spTgt spid="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文本框 60"/>
          <p:cNvSpPr txBox="1"/>
          <p:nvPr/>
        </p:nvSpPr>
        <p:spPr>
          <a:xfrm>
            <a:off x="1811020" y="1425575"/>
            <a:ext cx="9416415" cy="583565"/>
          </a:xfrm>
          <a:prstGeom prst="rect">
            <a:avLst/>
          </a:prstGeom>
          <a:noFill/>
        </p:spPr>
        <p:txBody>
          <a:bodyPr wrap="square" rtlCol="0">
            <a:spAutoFit/>
          </a:bodyPr>
          <a:p>
            <a:pPr algn="ct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rPr>
              <a:t>第八章 坚持自我完善 争做合格党员——争做先锋</a:t>
            </a:r>
            <a:endPar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nvGrpSpPr>
          <p:cNvPr id="11" name="组合 10"/>
          <p:cNvGrpSpPr/>
          <p:nvPr>
            <p:custDataLst>
              <p:tags r:id="rId1"/>
            </p:custDataLst>
          </p:nvPr>
        </p:nvGrpSpPr>
        <p:grpSpPr>
          <a:xfrm rot="0">
            <a:off x="2524760" y="2192655"/>
            <a:ext cx="8063865" cy="896620"/>
            <a:chOff x="2746562" y="3204369"/>
            <a:chExt cx="4328754" cy="510619"/>
          </a:xfrm>
        </p:grpSpPr>
        <p:sp>
          <p:nvSpPr>
            <p:cNvPr id="12" name="任意多边形 11"/>
            <p:cNvSpPr/>
            <p:nvPr>
              <p:custDataLst>
                <p:tags r:id="rId2"/>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13" name="任意多边形 12"/>
            <p:cNvSpPr/>
            <p:nvPr>
              <p:custDataLst>
                <p:tags r:id="rId3"/>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17" name="矩形 7"/>
            <p:cNvSpPr/>
            <p:nvPr>
              <p:custDataLst>
                <p:tags r:id="rId4"/>
              </p:custDataLst>
            </p:nvPr>
          </p:nvSpPr>
          <p:spPr>
            <a:xfrm>
              <a:off x="3142998" y="3204369"/>
              <a:ext cx="3932318" cy="43612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400" dirty="0">
                  <a:solidFill>
                    <a:schemeClr val="tx1">
                      <a:lumMod val="75000"/>
                      <a:lumOff val="25000"/>
                    </a:schemeClr>
                  </a:solidFill>
                  <a:sym typeface="Arial" panose="020B0604020202020204" pitchFamily="34" charset="0"/>
                </a:rPr>
                <a:t>    </a:t>
              </a:r>
              <a:r>
                <a:rPr lang="zh-CN" altLang="en-US"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第一节 入党的基本条件和党员的基本要求</a:t>
              </a:r>
              <a:endParaRPr lang="zh-CN" altLang="en-US"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endParaRPr>
            </a:p>
          </p:txBody>
        </p:sp>
      </p:grpSp>
      <p:grpSp>
        <p:nvGrpSpPr>
          <p:cNvPr id="3" name="组合 2"/>
          <p:cNvGrpSpPr/>
          <p:nvPr>
            <p:custDataLst>
              <p:tags r:id="rId5"/>
            </p:custDataLst>
          </p:nvPr>
        </p:nvGrpSpPr>
        <p:grpSpPr>
          <a:xfrm rot="0">
            <a:off x="2630170" y="3304540"/>
            <a:ext cx="6737350" cy="896620"/>
            <a:chOff x="2746562" y="3204369"/>
            <a:chExt cx="3616668" cy="510619"/>
          </a:xfrm>
        </p:grpSpPr>
        <p:sp>
          <p:nvSpPr>
            <p:cNvPr id="4" name="任意多边形 3"/>
            <p:cNvSpPr/>
            <p:nvPr>
              <p:custDataLst>
                <p:tags r:id="rId6"/>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5" name="任意多边形 4"/>
            <p:cNvSpPr/>
            <p:nvPr>
              <p:custDataLst>
                <p:tags r:id="rId7"/>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6" name="矩形 7"/>
            <p:cNvSpPr/>
            <p:nvPr>
              <p:custDataLst>
                <p:tags r:id="rId8"/>
              </p:custDataLst>
            </p:nvPr>
          </p:nvSpPr>
          <p:spPr>
            <a:xfrm>
              <a:off x="3142998" y="3204369"/>
              <a:ext cx="3220232" cy="43612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400" dirty="0">
                  <a:solidFill>
                    <a:schemeClr val="tx1">
                      <a:lumMod val="75000"/>
                      <a:lumOff val="25000"/>
                    </a:schemeClr>
                  </a:solidFill>
                  <a:sym typeface="Arial" panose="020B0604020202020204" pitchFamily="34" charset="0"/>
                </a:rPr>
                <a:t>   </a:t>
              </a:r>
              <a:r>
                <a:rPr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第二节 发展党员的基本程序</a:t>
              </a:r>
              <a:endParaRPr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endParaRPr>
            </a:p>
          </p:txBody>
        </p:sp>
      </p:grpSp>
      <p:grpSp>
        <p:nvGrpSpPr>
          <p:cNvPr id="7" name="组合 6"/>
          <p:cNvGrpSpPr/>
          <p:nvPr>
            <p:custDataLst>
              <p:tags r:id="rId9"/>
            </p:custDataLst>
          </p:nvPr>
        </p:nvGrpSpPr>
        <p:grpSpPr>
          <a:xfrm rot="0">
            <a:off x="2572385" y="4514215"/>
            <a:ext cx="8016875" cy="896620"/>
            <a:chOff x="2746562" y="3204369"/>
            <a:chExt cx="4303529" cy="510619"/>
          </a:xfrm>
        </p:grpSpPr>
        <p:sp>
          <p:nvSpPr>
            <p:cNvPr id="8" name="任意多边形 7"/>
            <p:cNvSpPr/>
            <p:nvPr>
              <p:custDataLst>
                <p:tags r:id="rId10"/>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9" name="任意多边形 8"/>
            <p:cNvSpPr/>
            <p:nvPr>
              <p:custDataLst>
                <p:tags r:id="rId11"/>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10" name="矩形 7"/>
            <p:cNvSpPr/>
            <p:nvPr>
              <p:custDataLst>
                <p:tags r:id="rId12"/>
              </p:custDataLst>
            </p:nvPr>
          </p:nvSpPr>
          <p:spPr>
            <a:xfrm>
              <a:off x="3142998" y="3204369"/>
              <a:ext cx="3907093" cy="43612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400" dirty="0">
                  <a:solidFill>
                    <a:schemeClr val="tx1">
                      <a:lumMod val="75000"/>
                      <a:lumOff val="25000"/>
                    </a:schemeClr>
                  </a:solidFill>
                  <a:sym typeface="Arial" panose="020B0604020202020204" pitchFamily="34" charset="0"/>
                </a:rPr>
                <a:t>    </a:t>
              </a:r>
              <a:r>
                <a:rPr lang="zh-CN" altLang="en-US"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第三节 端正入党动机 以实际行动争取早日入党</a:t>
              </a:r>
              <a:endParaRPr lang="zh-CN" altLang="en-US"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3985" y="9906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第一节 入党的基本条件和党员的基本要求</a:t>
            </a:r>
            <a:endParaRPr lang="zh-CN" altLang="en-US" sz="3200" b="1">
              <a:latin typeface="楷体" panose="02010609060101010101" charset="-122"/>
              <a:ea typeface="楷体" panose="02010609060101010101" charset="-122"/>
            </a:endParaRPr>
          </a:p>
        </p:txBody>
      </p:sp>
      <p:sp>
        <p:nvSpPr>
          <p:cNvPr id="219" name=" 219"/>
          <p:cNvSpPr/>
          <p:nvPr/>
        </p:nvSpPr>
        <p:spPr>
          <a:xfrm>
            <a:off x="576898" y="1497013"/>
            <a:ext cx="3887788"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一、申请入党的基本条件</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167" name=" 167"/>
          <p:cNvSpPr/>
          <p:nvPr/>
        </p:nvSpPr>
        <p:spPr>
          <a:xfrm>
            <a:off x="932180" y="2178050"/>
            <a:ext cx="10327640" cy="1660525"/>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1" fontAlgn="auto" hangingPunct="1">
              <a:spcBef>
                <a:spcPts val="0"/>
              </a:spcBef>
              <a:spcAft>
                <a:spcPts val="0"/>
              </a:spcAft>
              <a:defRPr/>
            </a:pPr>
            <a:r>
              <a:rPr lang="en-US" altLang="zh-CN" sz="2000" b="1" strike="noStrike" noProof="1">
                <a:solidFill>
                  <a:srgbClr val="FFFFFF"/>
                </a:solidFill>
                <a:latin typeface="宋体" panose="02010600030101010101" pitchFamily="2" charset="-122"/>
                <a:ea typeface="宋体" panose="02010600030101010101" pitchFamily="2" charset="-122"/>
              </a:rPr>
              <a:t>    </a:t>
            </a:r>
            <a:r>
              <a:rPr lang="zh-CN" altLang="en-US" sz="2300" b="1" strike="noStrike" noProof="1">
                <a:solidFill>
                  <a:srgbClr val="FFFFFF"/>
                </a:solidFill>
                <a:latin typeface="楷体" panose="02010609060101010101" charset="-122"/>
                <a:ea typeface="楷体" panose="02010609060101010101" charset="-122"/>
              </a:rPr>
              <a:t>党章第一条规定：“年满十八岁的中国工人、农民、军人、知识分子和其他社会阶层的先进分子，承认党的纲领和章程，愿意参加党的一个组织并在其中积极工作、执行党的决议和按期交纳党费的，可以申请加入中国共产党。”这条规定包括四个方面的条件：</a:t>
            </a:r>
            <a:endParaRPr lang="zh-CN" altLang="en-US" sz="2300" b="1" strike="noStrike" noProof="1">
              <a:solidFill>
                <a:srgbClr val="FFFFFF"/>
              </a:solidFill>
              <a:latin typeface="楷体" panose="02010609060101010101" charset="-122"/>
              <a:ea typeface="楷体" panose="02010609060101010101" charset="-122"/>
            </a:endParaRPr>
          </a:p>
        </p:txBody>
      </p:sp>
      <p:sp>
        <p:nvSpPr>
          <p:cNvPr id="244740" name="文本框 2"/>
          <p:cNvSpPr txBox="1"/>
          <p:nvPr/>
        </p:nvSpPr>
        <p:spPr>
          <a:xfrm>
            <a:off x="828040" y="4094480"/>
            <a:ext cx="2677160" cy="429895"/>
          </a:xfrm>
          <a:prstGeom prst="rect">
            <a:avLst/>
          </a:prstGeom>
          <a:noFill/>
          <a:ln w="9525">
            <a:noFill/>
          </a:ln>
        </p:spPr>
        <p:txBody>
          <a:bodyPr wrap="square" anchor="t">
            <a:spAutoFit/>
          </a:bodyPr>
          <a:p>
            <a:r>
              <a:rPr lang="zh-CN" altLang="en-US" sz="2200" b="1">
                <a:latin typeface="Arial" panose="020B0604020202020204" pitchFamily="34" charset="0"/>
                <a:ea typeface="宋体" panose="02010600030101010101" pitchFamily="2" charset="-122"/>
              </a:rPr>
              <a:t>（一）自然条件</a:t>
            </a:r>
            <a:endParaRPr lang="zh-CN" altLang="en-US" sz="2200" b="1">
              <a:latin typeface="Arial" panose="020B0604020202020204" pitchFamily="34" charset="0"/>
              <a:ea typeface="宋体" panose="02010600030101010101" pitchFamily="2" charset="-122"/>
            </a:endParaRPr>
          </a:p>
        </p:txBody>
      </p:sp>
      <p:sp>
        <p:nvSpPr>
          <p:cNvPr id="244741" name="文本框 5"/>
          <p:cNvSpPr txBox="1"/>
          <p:nvPr/>
        </p:nvSpPr>
        <p:spPr>
          <a:xfrm>
            <a:off x="1170305" y="4748530"/>
            <a:ext cx="10089515" cy="798830"/>
          </a:xfrm>
          <a:prstGeom prst="rect">
            <a:avLst/>
          </a:prstGeom>
          <a:noFill/>
          <a:ln w="9525">
            <a:noFill/>
          </a:ln>
        </p:spPr>
        <p:txBody>
          <a:bodyPr wrap="square" anchor="t">
            <a:spAutoFit/>
          </a:bodyPr>
          <a:p>
            <a:r>
              <a:rPr lang="zh-CN" altLang="en-US" sz="2300" b="1">
                <a:latin typeface="仿宋" panose="02010609060101010101" charset="-122"/>
                <a:ea typeface="仿宋" panose="02010609060101010101" charset="-122"/>
              </a:rPr>
              <a:t>1.年龄条件。</a:t>
            </a:r>
            <a:r>
              <a:rPr lang="zh-CN" altLang="en-US" sz="2300">
                <a:latin typeface="仿宋" panose="02010609060101010101" charset="-122"/>
                <a:ea typeface="仿宋" panose="02010609060101010101" charset="-122"/>
              </a:rPr>
              <a:t>“年满十八岁”是申请入党的起始年龄，不满十八岁的人不能入党。</a:t>
            </a:r>
            <a:endParaRPr lang="zh-CN" altLang="en-US" sz="2300">
              <a:latin typeface="仿宋" panose="02010609060101010101" charset="-122"/>
              <a:ea typeface="仿宋" panose="02010609060101010101" charset="-122"/>
            </a:endParaRPr>
          </a:p>
        </p:txBody>
      </p:sp>
      <p:sp>
        <p:nvSpPr>
          <p:cNvPr id="244742" name="文本框 6"/>
          <p:cNvSpPr txBox="1"/>
          <p:nvPr/>
        </p:nvSpPr>
        <p:spPr>
          <a:xfrm>
            <a:off x="1170305" y="5700395"/>
            <a:ext cx="10048875" cy="798830"/>
          </a:xfrm>
          <a:prstGeom prst="rect">
            <a:avLst/>
          </a:prstGeom>
          <a:noFill/>
          <a:ln w="9525">
            <a:noFill/>
          </a:ln>
        </p:spPr>
        <p:txBody>
          <a:bodyPr wrap="square" anchor="t">
            <a:spAutoFit/>
          </a:bodyPr>
          <a:p>
            <a:r>
              <a:rPr lang="zh-CN" altLang="en-US" sz="2300" b="1">
                <a:latin typeface="仿宋" panose="02010609060101010101" charset="-122"/>
                <a:ea typeface="仿宋" panose="02010609060101010101" charset="-122"/>
              </a:rPr>
              <a:t>2.国籍条件。</a:t>
            </a:r>
            <a:r>
              <a:rPr lang="zh-CN" altLang="en-US" sz="2300">
                <a:latin typeface="仿宋" panose="02010609060101010101" charset="-122"/>
                <a:ea typeface="仿宋" panose="02010609060101010101" charset="-122"/>
              </a:rPr>
              <a:t>具有中国国籍的公民方可申请入党，外国国籍或无国籍的人不能参加中国共产党。</a:t>
            </a:r>
            <a:endParaRPr lang="zh-CN" altLang="en-US" sz="2300">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770" decel="100000"/>
                                        <p:tgtEl>
                                          <p:spTgt spid="219"/>
                                        </p:tgtEl>
                                      </p:cBhvr>
                                    </p:animEffect>
                                    <p:animScale>
                                      <p:cBhvr>
                                        <p:cTn id="8" dur="770" decel="100000"/>
                                        <p:tgtEl>
                                          <p:spTgt spid="219"/>
                                        </p:tgtEl>
                                      </p:cBhvr>
                                      <p:from x="10000" y="10000"/>
                                      <p:to x="200000" y="450000"/>
                                    </p:animScale>
                                    <p:animScale>
                                      <p:cBhvr>
                                        <p:cTn id="9" dur="1230" accel="100000" fill="hold">
                                          <p:stCondLst>
                                            <p:cond delay="770"/>
                                          </p:stCondLst>
                                        </p:cTn>
                                        <p:tgtEl>
                                          <p:spTgt spid="219"/>
                                        </p:tgtEl>
                                      </p:cBhvr>
                                      <p:from x="200000" y="450000"/>
                                      <p:to x="100000" y="100000"/>
                                    </p:animScale>
                                    <p:set>
                                      <p:cBhvr>
                                        <p:cTn id="10" dur="770" fill="hold"/>
                                        <p:tgtEl>
                                          <p:spTgt spid="219"/>
                                        </p:tgtEl>
                                        <p:attrNameLst>
                                          <p:attrName>ppt_x</p:attrName>
                                        </p:attrNameLst>
                                      </p:cBhvr>
                                      <p:to>
                                        <p:strVal val="(0.5)"/>
                                      </p:to>
                                    </p:set>
                                    <p:anim from="(0.5)" to="(#ppt_x)" calcmode="lin" valueType="num">
                                      <p:cBhvr>
                                        <p:cTn id="11" dur="1230" accel="100000" fill="hold">
                                          <p:stCondLst>
                                            <p:cond delay="770"/>
                                          </p:stCondLst>
                                        </p:cTn>
                                        <p:tgtEl>
                                          <p:spTgt spid="219"/>
                                        </p:tgtEl>
                                        <p:attrNameLst>
                                          <p:attrName>ppt_x</p:attrName>
                                        </p:attrNameLst>
                                      </p:cBhvr>
                                    </p:anim>
                                    <p:set>
                                      <p:cBhvr>
                                        <p:cTn id="12" dur="770" fill="hold"/>
                                        <p:tgtEl>
                                          <p:spTgt spid="219"/>
                                        </p:tgtEl>
                                        <p:attrNameLst>
                                          <p:attrName>ppt_y</p:attrName>
                                        </p:attrNameLst>
                                      </p:cBhvr>
                                      <p:to>
                                        <p:strVal val="(#ppt_y+0.4)"/>
                                      </p:to>
                                    </p:set>
                                    <p:anim from="(#ppt_y+0.4)" to="(#ppt_y)" calcmode="lin" valueType="num">
                                      <p:cBhvr>
                                        <p:cTn id="13" dur="1230" accel="100000" fill="hold">
                                          <p:stCondLst>
                                            <p:cond delay="770"/>
                                          </p:stCondLst>
                                        </p:cTn>
                                        <p:tgtEl>
                                          <p:spTgt spid="219"/>
                                        </p:tgtEl>
                                        <p:attrNameLst>
                                          <p:attrName>ppt_y</p:attrName>
                                        </p:attrNameLst>
                                      </p:cBhvr>
                                    </p:anim>
                                  </p:childTnLst>
                                </p:cTn>
                              </p:par>
                            </p:childTnLst>
                          </p:cTn>
                        </p:par>
                        <p:par>
                          <p:cTn id="14" fill="hold">
                            <p:stCondLst>
                              <p:cond delay="2000"/>
                            </p:stCondLst>
                            <p:childTnLst>
                              <p:par>
                                <p:cTn id="15" presetID="8" presetClass="entr" presetSubtype="16" fill="hold" grpId="0" nodeType="after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diamond(in)">
                                      <p:cBhvr>
                                        <p:cTn id="17" dur="1000"/>
                                        <p:tgtEl>
                                          <p:spTgt spid="167"/>
                                        </p:tgtEl>
                                      </p:cBhvr>
                                    </p:animEffect>
                                  </p:childTnLst>
                                </p:cTn>
                              </p:par>
                            </p:childTnLst>
                          </p:cTn>
                        </p:par>
                        <p:par>
                          <p:cTn id="18" fill="hold">
                            <p:stCondLst>
                              <p:cond delay="3000"/>
                            </p:stCondLst>
                            <p:childTnLst>
                              <p:par>
                                <p:cTn id="19" presetID="2" presetClass="entr" presetSubtype="8" fill="hold" grpId="0" nodeType="afterEffect">
                                  <p:stCondLst>
                                    <p:cond delay="0"/>
                                  </p:stCondLst>
                                  <p:childTnLst>
                                    <p:set>
                                      <p:cBhvr>
                                        <p:cTn id="20" dur="1" fill="hold">
                                          <p:stCondLst>
                                            <p:cond delay="0"/>
                                          </p:stCondLst>
                                        </p:cTn>
                                        <p:tgtEl>
                                          <p:spTgt spid="244740"/>
                                        </p:tgtEl>
                                        <p:attrNameLst>
                                          <p:attrName>style.visibility</p:attrName>
                                        </p:attrNameLst>
                                      </p:cBhvr>
                                      <p:to>
                                        <p:strVal val="visible"/>
                                      </p:to>
                                    </p:set>
                                    <p:anim calcmode="lin" valueType="num">
                                      <p:cBhvr additive="base">
                                        <p:cTn id="21" dur="500" fill="hold"/>
                                        <p:tgtEl>
                                          <p:spTgt spid="244740"/>
                                        </p:tgtEl>
                                        <p:attrNameLst>
                                          <p:attrName>ppt_x</p:attrName>
                                        </p:attrNameLst>
                                      </p:cBhvr>
                                      <p:tavLst>
                                        <p:tav tm="0">
                                          <p:val>
                                            <p:strVal val="0-#ppt_w/2"/>
                                          </p:val>
                                        </p:tav>
                                        <p:tav tm="100000">
                                          <p:val>
                                            <p:strVal val="#ppt_x"/>
                                          </p:val>
                                        </p:tav>
                                      </p:tavLst>
                                    </p:anim>
                                    <p:anim calcmode="lin" valueType="num">
                                      <p:cBhvr additive="base">
                                        <p:cTn id="22" dur="500" fill="hold"/>
                                        <p:tgtEl>
                                          <p:spTgt spid="244740"/>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244741"/>
                                        </p:tgtEl>
                                        <p:attrNameLst>
                                          <p:attrName>style.visibility</p:attrName>
                                        </p:attrNameLst>
                                      </p:cBhvr>
                                      <p:to>
                                        <p:strVal val="visible"/>
                                      </p:to>
                                    </p:set>
                                    <p:anim calcmode="lin" valueType="num">
                                      <p:cBhvr additive="base">
                                        <p:cTn id="26" dur="500" fill="hold"/>
                                        <p:tgtEl>
                                          <p:spTgt spid="244741"/>
                                        </p:tgtEl>
                                        <p:attrNameLst>
                                          <p:attrName>ppt_x</p:attrName>
                                        </p:attrNameLst>
                                      </p:cBhvr>
                                      <p:tavLst>
                                        <p:tav tm="0">
                                          <p:val>
                                            <p:strVal val="#ppt_x"/>
                                          </p:val>
                                        </p:tav>
                                        <p:tav tm="100000">
                                          <p:val>
                                            <p:strVal val="#ppt_x"/>
                                          </p:val>
                                        </p:tav>
                                      </p:tavLst>
                                    </p:anim>
                                    <p:anim calcmode="lin" valueType="num">
                                      <p:cBhvr additive="base">
                                        <p:cTn id="27" dur="500" fill="hold"/>
                                        <p:tgtEl>
                                          <p:spTgt spid="244741"/>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244742"/>
                                        </p:tgtEl>
                                        <p:attrNameLst>
                                          <p:attrName>style.visibility</p:attrName>
                                        </p:attrNameLst>
                                      </p:cBhvr>
                                      <p:to>
                                        <p:strVal val="visible"/>
                                      </p:to>
                                    </p:set>
                                    <p:anim calcmode="lin" valueType="num">
                                      <p:cBhvr additive="base">
                                        <p:cTn id="31" dur="500" fill="hold"/>
                                        <p:tgtEl>
                                          <p:spTgt spid="244742"/>
                                        </p:tgtEl>
                                        <p:attrNameLst>
                                          <p:attrName>ppt_x</p:attrName>
                                        </p:attrNameLst>
                                      </p:cBhvr>
                                      <p:tavLst>
                                        <p:tav tm="0">
                                          <p:val>
                                            <p:strVal val="#ppt_x"/>
                                          </p:val>
                                        </p:tav>
                                        <p:tav tm="100000">
                                          <p:val>
                                            <p:strVal val="#ppt_x"/>
                                          </p:val>
                                        </p:tav>
                                      </p:tavLst>
                                    </p:anim>
                                    <p:anim calcmode="lin" valueType="num">
                                      <p:cBhvr additive="base">
                                        <p:cTn id="32" dur="500" fill="hold"/>
                                        <p:tgtEl>
                                          <p:spTgt spid="2447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167" grpId="0" bldLvl="0" animBg="1"/>
      <p:bldP spid="244740" grpId="0"/>
      <p:bldP spid="244741" grpId="0"/>
      <p:bldP spid="2447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3985" y="9906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入党的基本条件和党员的基本要求</a:t>
            </a:r>
            <a:endParaRPr lang="zh-CN" altLang="en-US" sz="3200" b="1">
              <a:latin typeface="楷体" panose="02010609060101010101" charset="-122"/>
              <a:ea typeface="楷体" panose="02010609060101010101" charset="-122"/>
            </a:endParaRPr>
          </a:p>
        </p:txBody>
      </p:sp>
      <p:sp>
        <p:nvSpPr>
          <p:cNvPr id="245763" name="文本框 4"/>
          <p:cNvSpPr txBox="1"/>
          <p:nvPr/>
        </p:nvSpPr>
        <p:spPr>
          <a:xfrm>
            <a:off x="1233170" y="3371215"/>
            <a:ext cx="4746625" cy="3062605"/>
          </a:xfrm>
          <a:prstGeom prst="rect">
            <a:avLst/>
          </a:prstGeom>
          <a:noFill/>
          <a:ln w="9525">
            <a:noFill/>
          </a:ln>
        </p:spPr>
        <p:txBody>
          <a:bodyPr wrap="square" anchor="t">
            <a:spAutoFit/>
          </a:bodyPr>
          <a:p>
            <a:pPr indent="508000" algn="just" fontAlgn="auto">
              <a:lnSpc>
                <a:spcPct val="120000"/>
              </a:lnSpc>
              <a:extLst>
                <a:ext uri="{35155182-B16C-46BC-9424-99874614C6A1}">
                  <wpsdc:indentchars xmlns:wpsdc="http://www.wps.cn/officeDocument/2017/drawingmlCustomData" val="200" checksum="282533468"/>
                </a:ext>
              </a:extLst>
            </a:pPr>
            <a:r>
              <a:rPr lang="en-US" altLang="zh-CN" sz="2000">
                <a:latin typeface="Arial" panose="020B0604020202020204" pitchFamily="34" charset="0"/>
                <a:ea typeface="宋体" panose="02010600030101010101" pitchFamily="2" charset="-122"/>
              </a:rPr>
              <a:t>      </a:t>
            </a:r>
            <a:r>
              <a:rPr lang="zh-CN" altLang="zh-CN" sz="2300">
                <a:latin typeface="仿宋" panose="02010609060101010101" charset="-122"/>
                <a:ea typeface="仿宋" panose="02010609060101010101" charset="-122"/>
              </a:rPr>
              <a:t>党章把“承认党的纲领和章程”作为申请入党的条件，是因为中国共产党不是单个党员的简单组合，而是根据党的纲领和章程，按照党的民主集中制原则组织起来的统一整体，是思想上、政治上高度一致的革命者的政治组织。</a:t>
            </a:r>
            <a:endParaRPr lang="zh-CN" altLang="zh-CN" sz="2300">
              <a:latin typeface="仿宋" panose="02010609060101010101" charset="-122"/>
              <a:ea typeface="仿宋" panose="02010609060101010101" charset="-122"/>
            </a:endParaRPr>
          </a:p>
        </p:txBody>
      </p:sp>
      <p:pic>
        <p:nvPicPr>
          <p:cNvPr id="245764" name="图片 5" descr="中国共产党章程"/>
          <p:cNvPicPr>
            <a:picLocks noChangeAspect="1"/>
          </p:cNvPicPr>
          <p:nvPr/>
        </p:nvPicPr>
        <p:blipFill>
          <a:blip r:embed="rId1"/>
          <a:stretch>
            <a:fillRect/>
          </a:stretch>
        </p:blipFill>
        <p:spPr>
          <a:xfrm>
            <a:off x="6446520" y="3371215"/>
            <a:ext cx="4341495" cy="2900045"/>
          </a:xfrm>
          <a:prstGeom prst="rect">
            <a:avLst/>
          </a:prstGeom>
          <a:noFill/>
          <a:ln w="9525">
            <a:noFill/>
          </a:ln>
        </p:spPr>
      </p:pic>
      <p:sp>
        <p:nvSpPr>
          <p:cNvPr id="3" name="文本框 2"/>
          <p:cNvSpPr txBox="1"/>
          <p:nvPr/>
        </p:nvSpPr>
        <p:spPr>
          <a:xfrm>
            <a:off x="1233170" y="1798955"/>
            <a:ext cx="9555480" cy="798830"/>
          </a:xfrm>
          <a:prstGeom prst="rect">
            <a:avLst/>
          </a:prstGeom>
          <a:noFill/>
          <a:ln w="9525">
            <a:noFill/>
          </a:ln>
        </p:spPr>
        <p:txBody>
          <a:bodyPr wrap="square" anchor="t">
            <a:spAutoFit/>
          </a:bodyPr>
          <a:p>
            <a:pPr algn="just"/>
            <a:r>
              <a:rPr lang="en-US" altLang="zh-CN" sz="2000">
                <a:latin typeface="Arial" panose="020B0604020202020204" pitchFamily="34" charset="0"/>
                <a:ea typeface="宋体" panose="02010600030101010101" pitchFamily="2" charset="-122"/>
              </a:rPr>
              <a:t>       </a:t>
            </a:r>
            <a:r>
              <a:rPr lang="zh-CN" altLang="en-US" sz="2300">
                <a:latin typeface="仿宋" panose="02010609060101010101" charset="-122"/>
                <a:ea typeface="仿宋" panose="02010609060101010101" charset="-122"/>
              </a:rPr>
              <a:t>申请加入中国共产党，必须是工人、农民、军人、知识分子和其他社会阶层的先进分子。</a:t>
            </a:r>
            <a:endParaRPr lang="zh-CN" altLang="en-US" sz="2300">
              <a:latin typeface="仿宋" panose="02010609060101010101" charset="-122"/>
              <a:ea typeface="仿宋" panose="02010609060101010101" charset="-122"/>
            </a:endParaRPr>
          </a:p>
        </p:txBody>
      </p:sp>
      <p:sp>
        <p:nvSpPr>
          <p:cNvPr id="4" name="文本框 6"/>
          <p:cNvSpPr txBox="1"/>
          <p:nvPr/>
        </p:nvSpPr>
        <p:spPr>
          <a:xfrm>
            <a:off x="839470" y="1224280"/>
            <a:ext cx="2811145" cy="460375"/>
          </a:xfrm>
          <a:prstGeom prst="rect">
            <a:avLst/>
          </a:prstGeom>
          <a:noFill/>
          <a:ln w="9525">
            <a:noFill/>
          </a:ln>
        </p:spPr>
        <p:txBody>
          <a:bodyPr wrap="square" anchor="t">
            <a:spAutoFit/>
          </a:bodyPr>
          <a:p>
            <a:r>
              <a:rPr lang="zh-CN" altLang="en-US" sz="2400" b="1">
                <a:latin typeface="Arial" panose="020B0604020202020204" pitchFamily="34" charset="0"/>
                <a:ea typeface="宋体" panose="02010600030101010101" pitchFamily="2" charset="-122"/>
              </a:rPr>
              <a:t>（二）身份条件</a:t>
            </a:r>
            <a:endParaRPr lang="zh-CN" altLang="en-US" sz="2400" b="1">
              <a:latin typeface="Arial" panose="020B0604020202020204" pitchFamily="34" charset="0"/>
              <a:ea typeface="宋体" panose="02010600030101010101" pitchFamily="2" charset="-122"/>
            </a:endParaRPr>
          </a:p>
        </p:txBody>
      </p:sp>
      <p:sp>
        <p:nvSpPr>
          <p:cNvPr id="6" name="文本框 7"/>
          <p:cNvSpPr txBox="1"/>
          <p:nvPr/>
        </p:nvSpPr>
        <p:spPr>
          <a:xfrm>
            <a:off x="839470" y="2840355"/>
            <a:ext cx="2692400" cy="460375"/>
          </a:xfrm>
          <a:prstGeom prst="rect">
            <a:avLst/>
          </a:prstGeom>
          <a:noFill/>
          <a:ln w="9525">
            <a:noFill/>
          </a:ln>
        </p:spPr>
        <p:txBody>
          <a:bodyPr wrap="square" anchor="t">
            <a:spAutoFit/>
          </a:bodyPr>
          <a:p>
            <a:r>
              <a:rPr lang="zh-CN" altLang="en-US" sz="2400" b="1">
                <a:latin typeface="Arial" panose="020B0604020202020204" pitchFamily="34" charset="0"/>
                <a:ea typeface="宋体" panose="02010600030101010101" pitchFamily="2" charset="-122"/>
              </a:rPr>
              <a:t>（三）思想条件</a:t>
            </a:r>
            <a:endParaRPr lang="zh-CN" altLang="en-US" sz="240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45763"/>
                                        </p:tgtEl>
                                        <p:attrNameLst>
                                          <p:attrName>style.visibility</p:attrName>
                                        </p:attrNameLst>
                                      </p:cBhvr>
                                      <p:to>
                                        <p:strVal val="visible"/>
                                      </p:to>
                                    </p:set>
                                    <p:anim calcmode="lin" valueType="num">
                                      <p:cBhvr additive="base">
                                        <p:cTn id="22" dur="500" fill="hold"/>
                                        <p:tgtEl>
                                          <p:spTgt spid="245763"/>
                                        </p:tgtEl>
                                        <p:attrNameLst>
                                          <p:attrName>ppt_x</p:attrName>
                                        </p:attrNameLst>
                                      </p:cBhvr>
                                      <p:tavLst>
                                        <p:tav tm="0">
                                          <p:val>
                                            <p:strVal val="#ppt_x"/>
                                          </p:val>
                                        </p:tav>
                                        <p:tav tm="100000">
                                          <p:val>
                                            <p:strVal val="#ppt_x"/>
                                          </p:val>
                                        </p:tav>
                                      </p:tavLst>
                                    </p:anim>
                                    <p:anim calcmode="lin" valueType="num">
                                      <p:cBhvr additive="base">
                                        <p:cTn id="23" dur="500" fill="hold"/>
                                        <p:tgtEl>
                                          <p:spTgt spid="24576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35" presetClass="entr" presetSubtype="0" fill="hold" nodeType="afterEffect">
                                  <p:stCondLst>
                                    <p:cond delay="0"/>
                                  </p:stCondLst>
                                  <p:childTnLst>
                                    <p:set>
                                      <p:cBhvr>
                                        <p:cTn id="26" dur="1" fill="hold">
                                          <p:stCondLst>
                                            <p:cond delay="0"/>
                                          </p:stCondLst>
                                        </p:cTn>
                                        <p:tgtEl>
                                          <p:spTgt spid="245764"/>
                                        </p:tgtEl>
                                        <p:attrNameLst>
                                          <p:attrName>style.visibility</p:attrName>
                                        </p:attrNameLst>
                                      </p:cBhvr>
                                      <p:to>
                                        <p:strVal val="visible"/>
                                      </p:to>
                                    </p:set>
                                    <p:animEffect transition="in" filter="fade">
                                      <p:cBhvr>
                                        <p:cTn id="27" dur="1000"/>
                                        <p:tgtEl>
                                          <p:spTgt spid="245764"/>
                                        </p:tgtEl>
                                      </p:cBhvr>
                                    </p:animEffect>
                                    <p:anim calcmode="lin" valueType="num">
                                      <p:cBhvr>
                                        <p:cTn id="28" dur="1000" fill="hold"/>
                                        <p:tgtEl>
                                          <p:spTgt spid="245764"/>
                                        </p:tgtEl>
                                        <p:attrNameLst>
                                          <p:attrName>style.rotation</p:attrName>
                                        </p:attrNameLst>
                                      </p:cBhvr>
                                      <p:tavLst>
                                        <p:tav tm="0">
                                          <p:val>
                                            <p:fltVal val="720"/>
                                          </p:val>
                                        </p:tav>
                                        <p:tav tm="100000">
                                          <p:val>
                                            <p:fltVal val="0"/>
                                          </p:val>
                                        </p:tav>
                                      </p:tavLst>
                                    </p:anim>
                                    <p:anim calcmode="lin" valueType="num">
                                      <p:cBhvr>
                                        <p:cTn id="29" dur="1000" fill="hold"/>
                                        <p:tgtEl>
                                          <p:spTgt spid="245764"/>
                                        </p:tgtEl>
                                        <p:attrNameLst>
                                          <p:attrName>ppt_h</p:attrName>
                                        </p:attrNameLst>
                                      </p:cBhvr>
                                      <p:tavLst>
                                        <p:tav tm="0">
                                          <p:val>
                                            <p:fltVal val="0"/>
                                          </p:val>
                                        </p:tav>
                                        <p:tav tm="100000">
                                          <p:val>
                                            <p:strVal val="#ppt_h"/>
                                          </p:val>
                                        </p:tav>
                                      </p:tavLst>
                                    </p:anim>
                                    <p:anim calcmode="lin" valueType="num">
                                      <p:cBhvr>
                                        <p:cTn id="30" dur="1000" fill="hold"/>
                                        <p:tgtEl>
                                          <p:spTgt spid="24576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2457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文本框 6"/>
          <p:cNvSpPr txBox="1"/>
          <p:nvPr/>
        </p:nvSpPr>
        <p:spPr>
          <a:xfrm>
            <a:off x="778510" y="1271270"/>
            <a:ext cx="2707005" cy="460375"/>
          </a:xfrm>
          <a:prstGeom prst="rect">
            <a:avLst/>
          </a:prstGeom>
          <a:noFill/>
          <a:ln w="9525">
            <a:noFill/>
          </a:ln>
        </p:spPr>
        <p:txBody>
          <a:bodyPr wrap="square" anchor="t">
            <a:spAutoFit/>
          </a:bodyPr>
          <a:p>
            <a:r>
              <a:rPr lang="zh-CN" altLang="en-US" sz="2400" b="1">
                <a:latin typeface="Arial" panose="020B0604020202020204" pitchFamily="34" charset="0"/>
                <a:ea typeface="宋体" panose="02010600030101010101" pitchFamily="2" charset="-122"/>
              </a:rPr>
              <a:t>（四）行为条件</a:t>
            </a:r>
            <a:endParaRPr lang="zh-CN" altLang="en-US" sz="2400" b="1">
              <a:latin typeface="Arial" panose="020B0604020202020204" pitchFamily="34" charset="0"/>
              <a:ea typeface="宋体" panose="02010600030101010101" pitchFamily="2" charset="-122"/>
            </a:endParaRPr>
          </a:p>
        </p:txBody>
      </p:sp>
      <p:sp>
        <p:nvSpPr>
          <p:cNvPr id="246787" name="文本框 2"/>
          <p:cNvSpPr txBox="1"/>
          <p:nvPr/>
        </p:nvSpPr>
        <p:spPr>
          <a:xfrm>
            <a:off x="1122680" y="1826260"/>
            <a:ext cx="5800725" cy="429895"/>
          </a:xfrm>
          <a:prstGeom prst="rect">
            <a:avLst/>
          </a:prstGeom>
          <a:noFill/>
          <a:ln w="9525">
            <a:noFill/>
          </a:ln>
        </p:spPr>
        <p:txBody>
          <a:bodyPr wrap="square" anchor="t">
            <a:spAutoFit/>
          </a:bodyPr>
          <a:p>
            <a:r>
              <a:rPr lang="zh-CN" altLang="en-US" sz="2200" b="1">
                <a:latin typeface="Arial" panose="020B0604020202020204" pitchFamily="34" charset="0"/>
                <a:ea typeface="宋体" panose="02010600030101010101" pitchFamily="2" charset="-122"/>
              </a:rPr>
              <a:t>1.愿意参加党的一个组织并在其中积极工作</a:t>
            </a:r>
            <a:endParaRPr lang="zh-CN" altLang="en-US" sz="2200" b="1">
              <a:latin typeface="Arial" panose="020B0604020202020204" pitchFamily="34" charset="0"/>
              <a:ea typeface="宋体" panose="02010600030101010101" pitchFamily="2" charset="-122"/>
            </a:endParaRPr>
          </a:p>
        </p:txBody>
      </p:sp>
      <p:sp>
        <p:nvSpPr>
          <p:cNvPr id="246788" name="文本框 3"/>
          <p:cNvSpPr txBox="1"/>
          <p:nvPr/>
        </p:nvSpPr>
        <p:spPr>
          <a:xfrm>
            <a:off x="1248410" y="2340610"/>
            <a:ext cx="9708515" cy="1153160"/>
          </a:xfrm>
          <a:prstGeom prst="rect">
            <a:avLst/>
          </a:prstGeom>
          <a:noFill/>
          <a:ln w="9525">
            <a:noFill/>
          </a:ln>
        </p:spPr>
        <p:txBody>
          <a:bodyPr wrap="square" anchor="t">
            <a:spAutoFit/>
          </a:bodyPr>
          <a:p>
            <a:pPr algn="just"/>
            <a:r>
              <a:rPr lang="en-US" altLang="zh-CN" sz="2000">
                <a:latin typeface="Arial" panose="020B0604020202020204" pitchFamily="34" charset="0"/>
                <a:ea typeface="宋体" panose="02010600030101010101" pitchFamily="2" charset="-122"/>
              </a:rPr>
              <a:t>        </a:t>
            </a:r>
            <a:r>
              <a:rPr lang="zh-CN" altLang="en-US" sz="2300">
                <a:latin typeface="仿宋" panose="02010609060101010101" charset="-122"/>
                <a:ea typeface="仿宋" panose="02010609060101010101" charset="-122"/>
              </a:rPr>
              <a:t>参加党的一个组织，是指共产党员必须编入党的一个支部、小组或特定组织，并在其中过组织生活，接受党组织的领导和监督，不存在脱离组织的特殊党员。</a:t>
            </a:r>
            <a:endParaRPr lang="zh-CN" altLang="en-US" sz="2300">
              <a:latin typeface="仿宋" panose="02010609060101010101" charset="-122"/>
              <a:ea typeface="仿宋" panose="02010609060101010101" charset="-122"/>
            </a:endParaRPr>
          </a:p>
        </p:txBody>
      </p:sp>
      <p:sp>
        <p:nvSpPr>
          <p:cNvPr id="246789" name="文本框 8"/>
          <p:cNvSpPr txBox="1"/>
          <p:nvPr/>
        </p:nvSpPr>
        <p:spPr>
          <a:xfrm>
            <a:off x="1248410" y="3714115"/>
            <a:ext cx="4358640" cy="2667000"/>
          </a:xfrm>
          <a:prstGeom prst="rect">
            <a:avLst/>
          </a:prstGeom>
          <a:noFill/>
          <a:ln w="9525">
            <a:noFill/>
          </a:ln>
        </p:spPr>
        <p:txBody>
          <a:bodyPr wrap="square" anchor="t">
            <a:spAutoFit/>
          </a:bodyPr>
          <a:p>
            <a:pPr algn="just">
              <a:lnSpc>
                <a:spcPct val="130000"/>
              </a:lnSpc>
            </a:pPr>
            <a:r>
              <a:rPr lang="zh-CN" altLang="en-US">
                <a:latin typeface="Arial" panose="020B0604020202020204" pitchFamily="34" charset="0"/>
                <a:ea typeface="宋体" panose="02010600030101010101" pitchFamily="2" charset="-122"/>
                <a:sym typeface="宋体" panose="02010600030101010101" pitchFamily="2" charset="-122"/>
              </a:rPr>
              <a:t>   </a:t>
            </a:r>
            <a:r>
              <a:rPr lang="zh-CN" altLang="en-US" sz="2000">
                <a:latin typeface="Arial" panose="020B0604020202020204" pitchFamily="34" charset="0"/>
                <a:ea typeface="宋体" panose="02010600030101010101" pitchFamily="2" charset="-122"/>
                <a:sym typeface="宋体" panose="02010600030101010101" pitchFamily="2" charset="-122"/>
              </a:rPr>
              <a:t>     </a:t>
            </a:r>
            <a:r>
              <a:rPr lang="zh-CN" altLang="en-US" sz="2300">
                <a:latin typeface="仿宋" panose="02010609060101010101" charset="-122"/>
                <a:ea typeface="仿宋" panose="02010609060101010101" charset="-122"/>
                <a:sym typeface="宋体" panose="02010600030101010101" pitchFamily="2" charset="-122"/>
              </a:rPr>
              <a:t>积极为党工作，是指党员有义务担负党组织分配的工作，并且尽心尽力地把它做好。党组织分配的工作，主要包括党的群众工作和思想政治工作。</a:t>
            </a:r>
            <a:endParaRPr lang="zh-CN" altLang="en-US" sz="2300">
              <a:latin typeface="仿宋" panose="02010609060101010101" charset="-122"/>
              <a:ea typeface="仿宋" panose="02010609060101010101" charset="-122"/>
              <a:sym typeface="宋体" panose="02010600030101010101" pitchFamily="2" charset="-122"/>
            </a:endParaRPr>
          </a:p>
          <a:p>
            <a:endParaRPr lang="zh-CN" altLang="en-US">
              <a:latin typeface="Arial" panose="020B0604020202020204" pitchFamily="34" charset="0"/>
              <a:ea typeface="宋体" panose="02010600030101010101" pitchFamily="2" charset="-122"/>
            </a:endParaRPr>
          </a:p>
        </p:txBody>
      </p:sp>
      <p:pic>
        <p:nvPicPr>
          <p:cNvPr id="246790" name="图片 9" descr="基层组织生活"/>
          <p:cNvPicPr>
            <a:picLocks noChangeAspect="1"/>
          </p:cNvPicPr>
          <p:nvPr/>
        </p:nvPicPr>
        <p:blipFill>
          <a:blip r:embed="rId1"/>
          <a:stretch>
            <a:fillRect/>
          </a:stretch>
        </p:blipFill>
        <p:spPr>
          <a:xfrm>
            <a:off x="6339840" y="3493770"/>
            <a:ext cx="4211955" cy="2809240"/>
          </a:xfrm>
          <a:prstGeom prst="rect">
            <a:avLst/>
          </a:prstGeom>
          <a:noFill/>
          <a:ln w="9525">
            <a:noFill/>
          </a:ln>
        </p:spPr>
      </p:pic>
      <p:sp>
        <p:nvSpPr>
          <p:cNvPr id="3" name="文本框 2"/>
          <p:cNvSpPr txBox="1"/>
          <p:nvPr/>
        </p:nvSpPr>
        <p:spPr>
          <a:xfrm>
            <a:off x="1403985" y="9906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入党的基本条件和党员的基本要求</a:t>
            </a:r>
            <a:endParaRPr lang="zh-CN" altLang="en-US" sz="3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wipe(down)">
                                      <p:cBhvr>
                                        <p:cTn id="7" dur="290">
                                          <p:stCondLst>
                                            <p:cond delay="0"/>
                                          </p:stCondLst>
                                        </p:cTn>
                                        <p:tgtEl>
                                          <p:spTgt spid="246786"/>
                                        </p:tgtEl>
                                      </p:cBhvr>
                                    </p:animEffect>
                                    <p:anim calcmode="lin" valueType="num">
                                      <p:cBhvr>
                                        <p:cTn id="8" dur="911" tmFilter="0,0; 0.14,0.36; 0.43,0.73; 0.71,0.91; 1.0,1.0">
                                          <p:stCondLst>
                                            <p:cond delay="0"/>
                                          </p:stCondLst>
                                        </p:cTn>
                                        <p:tgtEl>
                                          <p:spTgt spid="24678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4678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4678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4678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46786"/>
                                        </p:tgtEl>
                                        <p:attrNameLst>
                                          <p:attrName>ppt_y</p:attrName>
                                        </p:attrNameLst>
                                      </p:cBhvr>
                                      <p:tavLst>
                                        <p:tav tm="0" fmla="#ppt_y-sin(pi*$)/81">
                                          <p:val>
                                            <p:fltVal val="0"/>
                                          </p:val>
                                        </p:tav>
                                        <p:tav tm="100000">
                                          <p:val>
                                            <p:fltVal val="1"/>
                                          </p:val>
                                        </p:tav>
                                      </p:tavLst>
                                    </p:anim>
                                    <p:animScale>
                                      <p:cBhvr>
                                        <p:cTn id="13" dur="13">
                                          <p:stCondLst>
                                            <p:cond delay="325"/>
                                          </p:stCondLst>
                                        </p:cTn>
                                        <p:tgtEl>
                                          <p:spTgt spid="246786"/>
                                        </p:tgtEl>
                                      </p:cBhvr>
                                      <p:to x="100000" y="60000"/>
                                    </p:animScale>
                                    <p:animScale>
                                      <p:cBhvr>
                                        <p:cTn id="14" dur="83" decel="50000">
                                          <p:stCondLst>
                                            <p:cond delay="338"/>
                                          </p:stCondLst>
                                        </p:cTn>
                                        <p:tgtEl>
                                          <p:spTgt spid="246786"/>
                                        </p:tgtEl>
                                      </p:cBhvr>
                                      <p:to x="100000" y="100000"/>
                                    </p:animScale>
                                    <p:animScale>
                                      <p:cBhvr>
                                        <p:cTn id="15" dur="13">
                                          <p:stCondLst>
                                            <p:cond delay="656"/>
                                          </p:stCondLst>
                                        </p:cTn>
                                        <p:tgtEl>
                                          <p:spTgt spid="246786"/>
                                        </p:tgtEl>
                                      </p:cBhvr>
                                      <p:to x="100000" y="80000"/>
                                    </p:animScale>
                                    <p:animScale>
                                      <p:cBhvr>
                                        <p:cTn id="16" dur="83" decel="50000">
                                          <p:stCondLst>
                                            <p:cond delay="669"/>
                                          </p:stCondLst>
                                        </p:cTn>
                                        <p:tgtEl>
                                          <p:spTgt spid="246786"/>
                                        </p:tgtEl>
                                      </p:cBhvr>
                                      <p:to x="100000" y="100000"/>
                                    </p:animScale>
                                    <p:animScale>
                                      <p:cBhvr>
                                        <p:cTn id="17" dur="13">
                                          <p:stCondLst>
                                            <p:cond delay="821"/>
                                          </p:stCondLst>
                                        </p:cTn>
                                        <p:tgtEl>
                                          <p:spTgt spid="246786"/>
                                        </p:tgtEl>
                                      </p:cBhvr>
                                      <p:to x="100000" y="90000"/>
                                    </p:animScale>
                                    <p:animScale>
                                      <p:cBhvr>
                                        <p:cTn id="18" dur="83" decel="50000">
                                          <p:stCondLst>
                                            <p:cond delay="834"/>
                                          </p:stCondLst>
                                        </p:cTn>
                                        <p:tgtEl>
                                          <p:spTgt spid="246786"/>
                                        </p:tgtEl>
                                      </p:cBhvr>
                                      <p:to x="100000" y="100000"/>
                                    </p:animScale>
                                    <p:animScale>
                                      <p:cBhvr>
                                        <p:cTn id="19" dur="13">
                                          <p:stCondLst>
                                            <p:cond delay="904"/>
                                          </p:stCondLst>
                                        </p:cTn>
                                        <p:tgtEl>
                                          <p:spTgt spid="246786"/>
                                        </p:tgtEl>
                                      </p:cBhvr>
                                      <p:to x="100000" y="95000"/>
                                    </p:animScale>
                                    <p:animScale>
                                      <p:cBhvr>
                                        <p:cTn id="20" dur="83" decel="50000">
                                          <p:stCondLst>
                                            <p:cond delay="917"/>
                                          </p:stCondLst>
                                        </p:cTn>
                                        <p:tgtEl>
                                          <p:spTgt spid="246786"/>
                                        </p:tgtEl>
                                      </p:cBhvr>
                                      <p:to x="100000" y="100000"/>
                                    </p:animScale>
                                  </p:childTnLst>
                                </p:cTn>
                              </p:par>
                            </p:childTnLst>
                          </p:cTn>
                        </p:par>
                        <p:par>
                          <p:cTn id="21" fill="hold">
                            <p:stCondLst>
                              <p:cond delay="1000"/>
                            </p:stCondLst>
                            <p:childTnLst>
                              <p:par>
                                <p:cTn id="22" presetID="34" presetClass="entr" presetSubtype="0" fill="hold" grpId="0" nodeType="afterEffect">
                                  <p:stCondLst>
                                    <p:cond delay="0"/>
                                  </p:stCondLst>
                                  <p:childTnLst>
                                    <p:set>
                                      <p:cBhvr>
                                        <p:cTn id="23" dur="1" fill="hold">
                                          <p:stCondLst>
                                            <p:cond delay="0"/>
                                          </p:stCondLst>
                                        </p:cTn>
                                        <p:tgtEl>
                                          <p:spTgt spid="246787"/>
                                        </p:tgtEl>
                                        <p:attrNameLst>
                                          <p:attrName>style.visibility</p:attrName>
                                        </p:attrNameLst>
                                      </p:cBhvr>
                                      <p:to>
                                        <p:strVal val="visible"/>
                                      </p:to>
                                    </p:set>
                                    <p:anim from="(-#ppt_w/2)" to="(#ppt_x)" calcmode="lin" valueType="num">
                                      <p:cBhvr>
                                        <p:cTn id="24" dur="600" fill="hold">
                                          <p:stCondLst>
                                            <p:cond delay="0"/>
                                          </p:stCondLst>
                                        </p:cTn>
                                        <p:tgtEl>
                                          <p:spTgt spid="246787"/>
                                        </p:tgtEl>
                                        <p:attrNameLst>
                                          <p:attrName>ppt_x</p:attrName>
                                        </p:attrNameLst>
                                      </p:cBhvr>
                                    </p:anim>
                                    <p:anim from="0" to="-1.0" calcmode="lin" valueType="num">
                                      <p:cBhvr>
                                        <p:cTn id="25" dur="200" decel="50000" autoRev="1" fill="hold">
                                          <p:stCondLst>
                                            <p:cond delay="600"/>
                                          </p:stCondLst>
                                        </p:cTn>
                                        <p:tgtEl>
                                          <p:spTgt spid="246787"/>
                                        </p:tgtEl>
                                        <p:attrNameLst>
                                          <p:attrName>xshear</p:attrName>
                                        </p:attrNameLst>
                                      </p:cBhvr>
                                    </p:anim>
                                    <p:animScale>
                                      <p:cBhvr>
                                        <p:cTn id="26" dur="200" decel="100000" autoRev="1" fill="hold">
                                          <p:stCondLst>
                                            <p:cond delay="600"/>
                                          </p:stCondLst>
                                        </p:cTn>
                                        <p:tgtEl>
                                          <p:spTgt spid="246787"/>
                                        </p:tgtEl>
                                      </p:cBhvr>
                                      <p:from x="100000" y="100000"/>
                                      <p:to x="80000" y="100000"/>
                                    </p:animScale>
                                    <p:anim by="(#ppt_h/3+#ppt_w*0.1)" calcmode="lin" valueType="num">
                                      <p:cBhvr additive="sum">
                                        <p:cTn id="27" dur="200" decel="100000" autoRev="1" fill="hold">
                                          <p:stCondLst>
                                            <p:cond delay="600"/>
                                          </p:stCondLst>
                                        </p:cTn>
                                        <p:tgtEl>
                                          <p:spTgt spid="246787"/>
                                        </p:tgtEl>
                                        <p:attrNameLst>
                                          <p:attrName>ppt_x</p:attrName>
                                        </p:attrNameLst>
                                      </p:cBhvr>
                                    </p:anim>
                                  </p:childTnLst>
                                </p:cTn>
                              </p:par>
                            </p:childTnLst>
                          </p:cTn>
                        </p:par>
                        <p:par>
                          <p:cTn id="28" fill="hold">
                            <p:stCondLst>
                              <p:cond delay="2000"/>
                            </p:stCondLst>
                            <p:childTnLst>
                              <p:par>
                                <p:cTn id="29" presetID="30" presetClass="entr" presetSubtype="0" fill="hold" grpId="0" nodeType="afterEffect">
                                  <p:stCondLst>
                                    <p:cond delay="0"/>
                                  </p:stCondLst>
                                  <p:childTnLst>
                                    <p:set>
                                      <p:cBhvr>
                                        <p:cTn id="30" dur="1" fill="hold">
                                          <p:stCondLst>
                                            <p:cond delay="0"/>
                                          </p:stCondLst>
                                        </p:cTn>
                                        <p:tgtEl>
                                          <p:spTgt spid="246788"/>
                                        </p:tgtEl>
                                        <p:attrNameLst>
                                          <p:attrName>style.visibility</p:attrName>
                                        </p:attrNameLst>
                                      </p:cBhvr>
                                      <p:to>
                                        <p:strVal val="visible"/>
                                      </p:to>
                                    </p:set>
                                    <p:animEffect transition="in" filter="fade">
                                      <p:cBhvr>
                                        <p:cTn id="31" dur="800" decel="100000"/>
                                        <p:tgtEl>
                                          <p:spTgt spid="246788"/>
                                        </p:tgtEl>
                                      </p:cBhvr>
                                    </p:animEffect>
                                    <p:anim calcmode="lin" valueType="num">
                                      <p:cBhvr>
                                        <p:cTn id="32" dur="800" decel="100000" fill="hold"/>
                                        <p:tgtEl>
                                          <p:spTgt spid="246788"/>
                                        </p:tgtEl>
                                        <p:attrNameLst>
                                          <p:attrName>style.rotation</p:attrName>
                                        </p:attrNameLst>
                                      </p:cBhvr>
                                      <p:tavLst>
                                        <p:tav tm="0">
                                          <p:val>
                                            <p:fltVal val="-90"/>
                                          </p:val>
                                        </p:tav>
                                        <p:tav tm="100000">
                                          <p:val>
                                            <p:fltVal val="0"/>
                                          </p:val>
                                        </p:tav>
                                      </p:tavLst>
                                    </p:anim>
                                    <p:anim calcmode="lin" valueType="num">
                                      <p:cBhvr>
                                        <p:cTn id="33" dur="800" decel="100000" fill="hold"/>
                                        <p:tgtEl>
                                          <p:spTgt spid="246788"/>
                                        </p:tgtEl>
                                        <p:attrNameLst>
                                          <p:attrName>ppt_x</p:attrName>
                                        </p:attrNameLst>
                                      </p:cBhvr>
                                      <p:tavLst>
                                        <p:tav tm="0">
                                          <p:val>
                                            <p:strVal val="#ppt_x+0.4"/>
                                          </p:val>
                                        </p:tav>
                                        <p:tav tm="100000">
                                          <p:val>
                                            <p:strVal val="#ppt_x-0.05"/>
                                          </p:val>
                                        </p:tav>
                                      </p:tavLst>
                                    </p:anim>
                                    <p:anim calcmode="lin" valueType="num">
                                      <p:cBhvr>
                                        <p:cTn id="34" dur="800" decel="100000" fill="hold"/>
                                        <p:tgtEl>
                                          <p:spTgt spid="246788"/>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46788"/>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46788"/>
                                        </p:tgtEl>
                                        <p:attrNameLst>
                                          <p:attrName>ppt_y</p:attrName>
                                        </p:attrNameLst>
                                      </p:cBhvr>
                                      <p:tavLst>
                                        <p:tav tm="0">
                                          <p:val>
                                            <p:strVal val="#ppt_y+0.1"/>
                                          </p:val>
                                        </p:tav>
                                        <p:tav tm="100000">
                                          <p:val>
                                            <p:strVal val="#ppt_y"/>
                                          </p:val>
                                        </p:tav>
                                      </p:tavLst>
                                    </p:anim>
                                  </p:childTnLst>
                                </p:cTn>
                              </p:par>
                            </p:childTnLst>
                          </p:cTn>
                        </p:par>
                        <p:par>
                          <p:cTn id="37" fill="hold">
                            <p:stCondLst>
                              <p:cond delay="3000"/>
                            </p:stCondLst>
                            <p:childTnLst>
                              <p:par>
                                <p:cTn id="38" presetID="30" presetClass="entr" presetSubtype="0" fill="hold" grpId="0" nodeType="afterEffect">
                                  <p:stCondLst>
                                    <p:cond delay="0"/>
                                  </p:stCondLst>
                                  <p:childTnLst>
                                    <p:set>
                                      <p:cBhvr>
                                        <p:cTn id="39" dur="1" fill="hold">
                                          <p:stCondLst>
                                            <p:cond delay="0"/>
                                          </p:stCondLst>
                                        </p:cTn>
                                        <p:tgtEl>
                                          <p:spTgt spid="246789"/>
                                        </p:tgtEl>
                                        <p:attrNameLst>
                                          <p:attrName>style.visibility</p:attrName>
                                        </p:attrNameLst>
                                      </p:cBhvr>
                                      <p:to>
                                        <p:strVal val="visible"/>
                                      </p:to>
                                    </p:set>
                                    <p:animEffect transition="in" filter="fade">
                                      <p:cBhvr>
                                        <p:cTn id="40" dur="800" decel="100000"/>
                                        <p:tgtEl>
                                          <p:spTgt spid="246789"/>
                                        </p:tgtEl>
                                      </p:cBhvr>
                                    </p:animEffect>
                                    <p:anim calcmode="lin" valueType="num">
                                      <p:cBhvr>
                                        <p:cTn id="41" dur="800" decel="100000" fill="hold"/>
                                        <p:tgtEl>
                                          <p:spTgt spid="246789"/>
                                        </p:tgtEl>
                                        <p:attrNameLst>
                                          <p:attrName>style.rotation</p:attrName>
                                        </p:attrNameLst>
                                      </p:cBhvr>
                                      <p:tavLst>
                                        <p:tav tm="0">
                                          <p:val>
                                            <p:fltVal val="-90"/>
                                          </p:val>
                                        </p:tav>
                                        <p:tav tm="100000">
                                          <p:val>
                                            <p:fltVal val="0"/>
                                          </p:val>
                                        </p:tav>
                                      </p:tavLst>
                                    </p:anim>
                                    <p:anim calcmode="lin" valueType="num">
                                      <p:cBhvr>
                                        <p:cTn id="42" dur="800" decel="100000" fill="hold"/>
                                        <p:tgtEl>
                                          <p:spTgt spid="246789"/>
                                        </p:tgtEl>
                                        <p:attrNameLst>
                                          <p:attrName>ppt_x</p:attrName>
                                        </p:attrNameLst>
                                      </p:cBhvr>
                                      <p:tavLst>
                                        <p:tav tm="0">
                                          <p:val>
                                            <p:strVal val="#ppt_x+0.4"/>
                                          </p:val>
                                        </p:tav>
                                        <p:tav tm="100000">
                                          <p:val>
                                            <p:strVal val="#ppt_x-0.05"/>
                                          </p:val>
                                        </p:tav>
                                      </p:tavLst>
                                    </p:anim>
                                    <p:anim calcmode="lin" valueType="num">
                                      <p:cBhvr>
                                        <p:cTn id="43" dur="800" decel="100000" fill="hold"/>
                                        <p:tgtEl>
                                          <p:spTgt spid="246789"/>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46789"/>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46789"/>
                                        </p:tgtEl>
                                        <p:attrNameLst>
                                          <p:attrName>ppt_y</p:attrName>
                                        </p:attrNameLst>
                                      </p:cBhvr>
                                      <p:tavLst>
                                        <p:tav tm="0">
                                          <p:val>
                                            <p:strVal val="#ppt_y+0.1"/>
                                          </p:val>
                                        </p:tav>
                                        <p:tav tm="100000">
                                          <p:val>
                                            <p:strVal val="#ppt_y"/>
                                          </p:val>
                                        </p:tav>
                                      </p:tavLst>
                                    </p:anim>
                                  </p:childTnLst>
                                </p:cTn>
                              </p:par>
                            </p:childTnLst>
                          </p:cTn>
                        </p:par>
                        <p:par>
                          <p:cTn id="46" fill="hold">
                            <p:stCondLst>
                              <p:cond delay="4000"/>
                            </p:stCondLst>
                            <p:childTnLst>
                              <p:par>
                                <p:cTn id="47" presetID="47" presetClass="entr" presetSubtype="0" fill="hold" nodeType="afterEffect">
                                  <p:stCondLst>
                                    <p:cond delay="0"/>
                                  </p:stCondLst>
                                  <p:childTnLst>
                                    <p:set>
                                      <p:cBhvr>
                                        <p:cTn id="48" dur="1" fill="hold">
                                          <p:stCondLst>
                                            <p:cond delay="0"/>
                                          </p:stCondLst>
                                        </p:cTn>
                                        <p:tgtEl>
                                          <p:spTgt spid="246790"/>
                                        </p:tgtEl>
                                        <p:attrNameLst>
                                          <p:attrName>style.visibility</p:attrName>
                                        </p:attrNameLst>
                                      </p:cBhvr>
                                      <p:to>
                                        <p:strVal val="visible"/>
                                      </p:to>
                                    </p:set>
                                    <p:animEffect transition="in" filter="fade">
                                      <p:cBhvr>
                                        <p:cTn id="49" dur="1000"/>
                                        <p:tgtEl>
                                          <p:spTgt spid="246790"/>
                                        </p:tgtEl>
                                      </p:cBhvr>
                                    </p:animEffect>
                                    <p:anim calcmode="lin" valueType="num">
                                      <p:cBhvr>
                                        <p:cTn id="50" dur="1000" fill="hold"/>
                                        <p:tgtEl>
                                          <p:spTgt spid="246790"/>
                                        </p:tgtEl>
                                        <p:attrNameLst>
                                          <p:attrName>ppt_x</p:attrName>
                                        </p:attrNameLst>
                                      </p:cBhvr>
                                      <p:tavLst>
                                        <p:tav tm="0">
                                          <p:val>
                                            <p:strVal val="#ppt_x"/>
                                          </p:val>
                                        </p:tav>
                                        <p:tav tm="100000">
                                          <p:val>
                                            <p:strVal val="#ppt_x"/>
                                          </p:val>
                                        </p:tav>
                                      </p:tavLst>
                                    </p:anim>
                                    <p:anim calcmode="lin" valueType="num">
                                      <p:cBhvr>
                                        <p:cTn id="51" dur="1000" fill="hold"/>
                                        <p:tgtEl>
                                          <p:spTgt spid="2467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P spid="246787" grpId="0"/>
      <p:bldP spid="246788" grpId="0"/>
      <p:bldP spid="2467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文本框 2"/>
          <p:cNvSpPr txBox="1"/>
          <p:nvPr/>
        </p:nvSpPr>
        <p:spPr>
          <a:xfrm>
            <a:off x="1069975" y="1406525"/>
            <a:ext cx="2597150" cy="429895"/>
          </a:xfrm>
          <a:prstGeom prst="rect">
            <a:avLst/>
          </a:prstGeom>
          <a:noFill/>
          <a:ln w="9525">
            <a:noFill/>
          </a:ln>
        </p:spPr>
        <p:txBody>
          <a:bodyPr wrap="square" anchor="t">
            <a:spAutoFit/>
          </a:bodyPr>
          <a:p>
            <a:r>
              <a:rPr lang="zh-CN" altLang="en-US" sz="2200" b="1">
                <a:latin typeface="Arial" panose="020B0604020202020204" pitchFamily="34" charset="0"/>
                <a:ea typeface="宋体" panose="02010600030101010101" pitchFamily="2" charset="-122"/>
              </a:rPr>
              <a:t>2.执行党的决议</a:t>
            </a:r>
            <a:endParaRPr lang="zh-CN" altLang="en-US" sz="2200" b="1">
              <a:latin typeface="Arial" panose="020B0604020202020204" pitchFamily="34" charset="0"/>
              <a:ea typeface="宋体" panose="02010600030101010101" pitchFamily="2" charset="-122"/>
            </a:endParaRPr>
          </a:p>
        </p:txBody>
      </p:sp>
      <p:sp>
        <p:nvSpPr>
          <p:cNvPr id="247811" name="文本框 3"/>
          <p:cNvSpPr txBox="1"/>
          <p:nvPr/>
        </p:nvSpPr>
        <p:spPr>
          <a:xfrm>
            <a:off x="1525905" y="2155190"/>
            <a:ext cx="9262110" cy="3486785"/>
          </a:xfrm>
          <a:prstGeom prst="rect">
            <a:avLst/>
          </a:prstGeom>
          <a:noFill/>
          <a:ln w="9525">
            <a:noFill/>
          </a:ln>
        </p:spPr>
        <p:txBody>
          <a:bodyPr wrap="square" anchor="t">
            <a:spAutoFit/>
          </a:bodyPr>
          <a:p>
            <a:pPr algn="just" fontAlgn="auto">
              <a:lnSpc>
                <a:spcPct val="120000"/>
              </a:lnSpc>
            </a:pPr>
            <a:r>
              <a:rPr lang="en-US" altLang="zh-CN" sz="2000">
                <a:latin typeface="Arial" panose="020B0604020202020204" pitchFamily="34" charset="0"/>
                <a:ea typeface="宋体" panose="02010600030101010101" pitchFamily="2" charset="-122"/>
              </a:rPr>
              <a:t>         </a:t>
            </a:r>
            <a:r>
              <a:rPr lang="zh-CN" altLang="en-US" sz="2300">
                <a:latin typeface="仿宋" panose="02010609060101010101" charset="-122"/>
                <a:ea typeface="仿宋" panose="02010609060101010101" charset="-122"/>
              </a:rPr>
              <a:t>党的决议，是在一定历史时期为完成党的总目标、总任务，对党的某些工作或党内的某些事物，按照党的民主集中制原则，在某一个时期对某一项工作或某一件事情，经过党员大会、党员代表大会、党的代表会议或党的委员会集体讨论决定，全体党员必须贯彻执行的事项。党的决议是由党的中央组织（党的全国代表大会、党的全国代表会议、党的中央委员会）、党的地方组织（党的各级代表大会、党的各级地方委员会）和党的基层组织（党的基层代表大会、党员大会、党的基层委员会）作出的各种决定。</a:t>
            </a:r>
            <a:endParaRPr lang="zh-CN" altLang="en-US" sz="2300">
              <a:latin typeface="仿宋" panose="02010609060101010101" charset="-122"/>
              <a:ea typeface="仿宋" panose="02010609060101010101" charset="-122"/>
            </a:endParaRPr>
          </a:p>
        </p:txBody>
      </p:sp>
      <p:sp>
        <p:nvSpPr>
          <p:cNvPr id="6" name="减号 5"/>
          <p:cNvSpPr/>
          <p:nvPr/>
        </p:nvSpPr>
        <p:spPr>
          <a:xfrm>
            <a:off x="43815" y="5763260"/>
            <a:ext cx="12353290" cy="4559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 name="文本框 2"/>
          <p:cNvSpPr txBox="1"/>
          <p:nvPr/>
        </p:nvSpPr>
        <p:spPr>
          <a:xfrm>
            <a:off x="1403985" y="9906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入党的基本条件和党员的基本要求</a:t>
            </a:r>
            <a:endParaRPr lang="zh-CN" altLang="en-US" sz="3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wipe(down)">
                                      <p:cBhvr>
                                        <p:cTn id="7" dur="290">
                                          <p:stCondLst>
                                            <p:cond delay="0"/>
                                          </p:stCondLst>
                                        </p:cTn>
                                        <p:tgtEl>
                                          <p:spTgt spid="247810"/>
                                        </p:tgtEl>
                                      </p:cBhvr>
                                    </p:animEffect>
                                    <p:anim calcmode="lin" valueType="num">
                                      <p:cBhvr>
                                        <p:cTn id="8" dur="911" tmFilter="0,0; 0.14,0.36; 0.43,0.73; 0.71,0.91; 1.0,1.0">
                                          <p:stCondLst>
                                            <p:cond delay="0"/>
                                          </p:stCondLst>
                                        </p:cTn>
                                        <p:tgtEl>
                                          <p:spTgt spid="24781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4781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4781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4781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47810"/>
                                        </p:tgtEl>
                                        <p:attrNameLst>
                                          <p:attrName>ppt_y</p:attrName>
                                        </p:attrNameLst>
                                      </p:cBhvr>
                                      <p:tavLst>
                                        <p:tav tm="0" fmla="#ppt_y-sin(pi*$)/81">
                                          <p:val>
                                            <p:fltVal val="0"/>
                                          </p:val>
                                        </p:tav>
                                        <p:tav tm="100000">
                                          <p:val>
                                            <p:fltVal val="1"/>
                                          </p:val>
                                        </p:tav>
                                      </p:tavLst>
                                    </p:anim>
                                    <p:animScale>
                                      <p:cBhvr>
                                        <p:cTn id="13" dur="13">
                                          <p:stCondLst>
                                            <p:cond delay="325"/>
                                          </p:stCondLst>
                                        </p:cTn>
                                        <p:tgtEl>
                                          <p:spTgt spid="247810"/>
                                        </p:tgtEl>
                                      </p:cBhvr>
                                      <p:to x="100000" y="60000"/>
                                    </p:animScale>
                                    <p:animScale>
                                      <p:cBhvr>
                                        <p:cTn id="14" dur="83" decel="50000">
                                          <p:stCondLst>
                                            <p:cond delay="338"/>
                                          </p:stCondLst>
                                        </p:cTn>
                                        <p:tgtEl>
                                          <p:spTgt spid="247810"/>
                                        </p:tgtEl>
                                      </p:cBhvr>
                                      <p:to x="100000" y="100000"/>
                                    </p:animScale>
                                    <p:animScale>
                                      <p:cBhvr>
                                        <p:cTn id="15" dur="13">
                                          <p:stCondLst>
                                            <p:cond delay="656"/>
                                          </p:stCondLst>
                                        </p:cTn>
                                        <p:tgtEl>
                                          <p:spTgt spid="247810"/>
                                        </p:tgtEl>
                                      </p:cBhvr>
                                      <p:to x="100000" y="80000"/>
                                    </p:animScale>
                                    <p:animScale>
                                      <p:cBhvr>
                                        <p:cTn id="16" dur="83" decel="50000">
                                          <p:stCondLst>
                                            <p:cond delay="669"/>
                                          </p:stCondLst>
                                        </p:cTn>
                                        <p:tgtEl>
                                          <p:spTgt spid="247810"/>
                                        </p:tgtEl>
                                      </p:cBhvr>
                                      <p:to x="100000" y="100000"/>
                                    </p:animScale>
                                    <p:animScale>
                                      <p:cBhvr>
                                        <p:cTn id="17" dur="13">
                                          <p:stCondLst>
                                            <p:cond delay="821"/>
                                          </p:stCondLst>
                                        </p:cTn>
                                        <p:tgtEl>
                                          <p:spTgt spid="247810"/>
                                        </p:tgtEl>
                                      </p:cBhvr>
                                      <p:to x="100000" y="90000"/>
                                    </p:animScale>
                                    <p:animScale>
                                      <p:cBhvr>
                                        <p:cTn id="18" dur="83" decel="50000">
                                          <p:stCondLst>
                                            <p:cond delay="834"/>
                                          </p:stCondLst>
                                        </p:cTn>
                                        <p:tgtEl>
                                          <p:spTgt spid="247810"/>
                                        </p:tgtEl>
                                      </p:cBhvr>
                                      <p:to x="100000" y="100000"/>
                                    </p:animScale>
                                    <p:animScale>
                                      <p:cBhvr>
                                        <p:cTn id="19" dur="13">
                                          <p:stCondLst>
                                            <p:cond delay="904"/>
                                          </p:stCondLst>
                                        </p:cTn>
                                        <p:tgtEl>
                                          <p:spTgt spid="247810"/>
                                        </p:tgtEl>
                                      </p:cBhvr>
                                      <p:to x="100000" y="95000"/>
                                    </p:animScale>
                                    <p:animScale>
                                      <p:cBhvr>
                                        <p:cTn id="20" dur="83" decel="50000">
                                          <p:stCondLst>
                                            <p:cond delay="917"/>
                                          </p:stCondLst>
                                        </p:cTn>
                                        <p:tgtEl>
                                          <p:spTgt spid="247810"/>
                                        </p:tgtEl>
                                      </p:cBhvr>
                                      <p:to x="100000" y="100000"/>
                                    </p:animScale>
                                  </p:childTnLst>
                                </p:cTn>
                              </p:par>
                            </p:childTnLst>
                          </p:cTn>
                        </p:par>
                        <p:par>
                          <p:cTn id="21" fill="hold">
                            <p:stCondLst>
                              <p:cond delay="1000"/>
                            </p:stCondLst>
                            <p:childTnLst>
                              <p:par>
                                <p:cTn id="22" presetID="2" presetClass="entr" presetSubtype="1" fill="hold" grpId="0" nodeType="afterEffect">
                                  <p:stCondLst>
                                    <p:cond delay="0"/>
                                  </p:stCondLst>
                                  <p:childTnLst>
                                    <p:set>
                                      <p:cBhvr>
                                        <p:cTn id="23" dur="1" fill="hold">
                                          <p:stCondLst>
                                            <p:cond delay="0"/>
                                          </p:stCondLst>
                                        </p:cTn>
                                        <p:tgtEl>
                                          <p:spTgt spid="247811"/>
                                        </p:tgtEl>
                                        <p:attrNameLst>
                                          <p:attrName>style.visibility</p:attrName>
                                        </p:attrNameLst>
                                      </p:cBhvr>
                                      <p:to>
                                        <p:strVal val="visible"/>
                                      </p:to>
                                    </p:set>
                                    <p:anim calcmode="lin" valueType="num">
                                      <p:cBhvr additive="base">
                                        <p:cTn id="24" dur="500" fill="hold"/>
                                        <p:tgtEl>
                                          <p:spTgt spid="247811"/>
                                        </p:tgtEl>
                                        <p:attrNameLst>
                                          <p:attrName>ppt_x</p:attrName>
                                        </p:attrNameLst>
                                      </p:cBhvr>
                                      <p:tavLst>
                                        <p:tav tm="0">
                                          <p:val>
                                            <p:strVal val="#ppt_x"/>
                                          </p:val>
                                        </p:tav>
                                        <p:tav tm="100000">
                                          <p:val>
                                            <p:strVal val="#ppt_x"/>
                                          </p:val>
                                        </p:tav>
                                      </p:tavLst>
                                    </p:anim>
                                    <p:anim calcmode="lin" valueType="num">
                                      <p:cBhvr additive="base">
                                        <p:cTn id="25" dur="500" fill="hold"/>
                                        <p:tgtEl>
                                          <p:spTgt spid="247811"/>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34"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from="(-#ppt_w/2)" to="(#ppt_x)" calcmode="lin" valueType="num">
                                      <p:cBhvr>
                                        <p:cTn id="29" dur="600" fill="hold">
                                          <p:stCondLst>
                                            <p:cond delay="0"/>
                                          </p:stCondLst>
                                        </p:cTn>
                                        <p:tgtEl>
                                          <p:spTgt spid="6"/>
                                        </p:tgtEl>
                                        <p:attrNameLst>
                                          <p:attrName>ppt_x</p:attrName>
                                        </p:attrNameLst>
                                      </p:cBhvr>
                                    </p:anim>
                                    <p:anim from="0" to="-1.0" calcmode="lin" valueType="num">
                                      <p:cBhvr>
                                        <p:cTn id="30" dur="200" decel="50000" autoRev="1" fill="hold">
                                          <p:stCondLst>
                                            <p:cond delay="600"/>
                                          </p:stCondLst>
                                        </p:cTn>
                                        <p:tgtEl>
                                          <p:spTgt spid="6"/>
                                        </p:tgtEl>
                                        <p:attrNameLst>
                                          <p:attrName>xshear</p:attrName>
                                        </p:attrNameLst>
                                      </p:cBhvr>
                                    </p:anim>
                                    <p:animScale>
                                      <p:cBhvr>
                                        <p:cTn id="31" dur="200" decel="100000" autoRev="1" fill="hold">
                                          <p:stCondLst>
                                            <p:cond delay="600"/>
                                          </p:stCondLst>
                                        </p:cTn>
                                        <p:tgtEl>
                                          <p:spTgt spid="6"/>
                                        </p:tgtEl>
                                      </p:cBhvr>
                                      <p:from x="100000" y="100000"/>
                                      <p:to x="80000" y="100000"/>
                                    </p:animScale>
                                    <p:anim by="(#ppt_h/3+#ppt_w*0.1)" calcmode="lin" valueType="num">
                                      <p:cBhvr additive="sum">
                                        <p:cTn id="32"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P spid="247811" grpId="0"/>
      <p:bldP spid="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2"/>
          <p:cNvSpPr txBox="1"/>
          <p:nvPr/>
        </p:nvSpPr>
        <p:spPr>
          <a:xfrm>
            <a:off x="935990" y="1332230"/>
            <a:ext cx="2582545" cy="429895"/>
          </a:xfrm>
          <a:prstGeom prst="rect">
            <a:avLst/>
          </a:prstGeom>
          <a:noFill/>
          <a:ln w="9525">
            <a:noFill/>
          </a:ln>
        </p:spPr>
        <p:txBody>
          <a:bodyPr wrap="square" anchor="t">
            <a:spAutoFit/>
          </a:bodyPr>
          <a:p>
            <a:r>
              <a:rPr lang="zh-CN" altLang="en-US" sz="2200" b="1">
                <a:latin typeface="Arial" panose="020B0604020202020204" pitchFamily="34" charset="0"/>
                <a:ea typeface="宋体" panose="02010600030101010101" pitchFamily="2" charset="-122"/>
              </a:rPr>
              <a:t>3.按期交纳党费</a:t>
            </a:r>
            <a:endParaRPr lang="zh-CN" altLang="en-US" sz="2200" b="1">
              <a:latin typeface="Arial" panose="020B0604020202020204" pitchFamily="34" charset="0"/>
              <a:ea typeface="宋体" panose="02010600030101010101" pitchFamily="2" charset="-122"/>
            </a:endParaRPr>
          </a:p>
        </p:txBody>
      </p:sp>
      <p:sp>
        <p:nvSpPr>
          <p:cNvPr id="6" name="文本框 3"/>
          <p:cNvSpPr txBox="1"/>
          <p:nvPr/>
        </p:nvSpPr>
        <p:spPr>
          <a:xfrm>
            <a:off x="1381760" y="1808480"/>
            <a:ext cx="9697720" cy="1470660"/>
          </a:xfrm>
          <a:prstGeom prst="rect">
            <a:avLst/>
          </a:prstGeom>
          <a:noFill/>
          <a:ln w="9525">
            <a:noFill/>
          </a:ln>
        </p:spPr>
        <p:txBody>
          <a:bodyPr wrap="square" anchor="t">
            <a:spAutoFit/>
          </a:bodyPr>
          <a:p>
            <a:pPr algn="just">
              <a:lnSpc>
                <a:spcPct val="130000"/>
              </a:lnSpc>
            </a:pPr>
            <a:r>
              <a:rPr lang="en-US" altLang="zh-CN" sz="2000">
                <a:latin typeface="宋体" panose="02010600030101010101" pitchFamily="2" charset="-122"/>
                <a:ea typeface="宋体" panose="02010600030101010101" pitchFamily="2" charset="-122"/>
              </a:rPr>
              <a:t>     </a:t>
            </a:r>
            <a:r>
              <a:rPr lang="zh-CN" altLang="en-US" sz="2300">
                <a:latin typeface="仿宋" panose="02010609060101010101" charset="-122"/>
                <a:ea typeface="仿宋" panose="02010609060101010101" charset="-122"/>
              </a:rPr>
              <a:t>党员按期交纳党费，不仅是党员从经济上帮助党，更重要的是党员关心党的事业的表现，也是检验党员是否具有组织观念的一个标志。因此，党章把“按期交纳党费”作为申请加入中国共产党的必要条件之一。</a:t>
            </a:r>
            <a:endParaRPr lang="zh-CN" altLang="en-US" sz="2300">
              <a:latin typeface="仿宋" panose="02010609060101010101" charset="-122"/>
              <a:ea typeface="仿宋" panose="02010609060101010101" charset="-122"/>
            </a:endParaRPr>
          </a:p>
        </p:txBody>
      </p:sp>
      <p:sp>
        <p:nvSpPr>
          <p:cNvPr id="7" name="文本框 5"/>
          <p:cNvSpPr txBox="1"/>
          <p:nvPr/>
        </p:nvSpPr>
        <p:spPr>
          <a:xfrm>
            <a:off x="5321300" y="3808730"/>
            <a:ext cx="5504180" cy="2489200"/>
          </a:xfrm>
          <a:prstGeom prst="rect">
            <a:avLst/>
          </a:prstGeom>
          <a:noFill/>
          <a:ln w="9525">
            <a:noFill/>
          </a:ln>
        </p:spPr>
        <p:txBody>
          <a:bodyPr wrap="square" anchor="t">
            <a:spAutoFit/>
          </a:bodyPr>
          <a:p>
            <a:pPr algn="just">
              <a:lnSpc>
                <a:spcPct val="130000"/>
              </a:lnSpc>
            </a:pPr>
            <a:r>
              <a:rPr lang="en-US" altLang="zh-CN">
                <a:latin typeface="Arial" panose="020B0604020202020204" pitchFamily="34" charset="0"/>
                <a:ea typeface="宋体" panose="02010600030101010101" pitchFamily="2" charset="-122"/>
              </a:rPr>
              <a:t>          </a:t>
            </a:r>
            <a:r>
              <a:rPr lang="zh-CN" altLang="en-US" sz="2400" b="1">
                <a:latin typeface="楷体" panose="02010609060101010101" charset="-122"/>
                <a:ea typeface="楷体" panose="02010609060101010101" charset="-122"/>
              </a:rPr>
              <a:t>党章第九条就有规定，党员如果没有正当理由，连续六个月不交纳党费，就被认为是自行脱党，支部大会应当决定把这样的党员除名，并报上级组织批准。</a:t>
            </a:r>
            <a:endParaRPr lang="zh-CN" altLang="en-US" sz="2400" b="1">
              <a:latin typeface="楷体" panose="02010609060101010101" charset="-122"/>
              <a:ea typeface="楷体" panose="02010609060101010101" charset="-122"/>
            </a:endParaRPr>
          </a:p>
        </p:txBody>
      </p:sp>
      <p:pic>
        <p:nvPicPr>
          <p:cNvPr id="248837" name="图片 1" descr="中国共产党党员党费证"/>
          <p:cNvPicPr>
            <a:picLocks noChangeAspect="1"/>
          </p:cNvPicPr>
          <p:nvPr/>
        </p:nvPicPr>
        <p:blipFill>
          <a:blip r:embed="rId1"/>
          <a:stretch>
            <a:fillRect/>
          </a:stretch>
        </p:blipFill>
        <p:spPr>
          <a:xfrm>
            <a:off x="2167890" y="3691255"/>
            <a:ext cx="2178050" cy="2724150"/>
          </a:xfrm>
          <a:prstGeom prst="rect">
            <a:avLst/>
          </a:prstGeom>
          <a:noFill/>
          <a:ln w="9525">
            <a:noFill/>
          </a:ln>
        </p:spPr>
      </p:pic>
      <p:sp>
        <p:nvSpPr>
          <p:cNvPr id="8" name="文本框 7"/>
          <p:cNvSpPr txBox="1"/>
          <p:nvPr/>
        </p:nvSpPr>
        <p:spPr>
          <a:xfrm>
            <a:off x="1403985" y="9906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入党的基本条件和党员的基本要求</a:t>
            </a:r>
            <a:endParaRPr lang="zh-CN" altLang="en-US" sz="3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par>
                          <p:cTn id="21" fill="hold">
                            <p:stCondLst>
                              <p:cond delay="1000"/>
                            </p:stCondLst>
                            <p:childTnLst>
                              <p:par>
                                <p:cTn id="22" presetID="3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800" decel="100000"/>
                                        <p:tgtEl>
                                          <p:spTgt spid="6"/>
                                        </p:tgtEl>
                                      </p:cBhvr>
                                    </p:animEffect>
                                    <p:anim calcmode="lin" valueType="num">
                                      <p:cBhvr>
                                        <p:cTn id="25" dur="800" decel="100000" fill="hold"/>
                                        <p:tgtEl>
                                          <p:spTgt spid="6"/>
                                        </p:tgtEl>
                                        <p:attrNameLst>
                                          <p:attrName>style.rotation</p:attrName>
                                        </p:attrNameLst>
                                      </p:cBhvr>
                                      <p:tavLst>
                                        <p:tav tm="0">
                                          <p:val>
                                            <p:fltVal val="-90"/>
                                          </p:val>
                                        </p:tav>
                                        <p:tav tm="100000">
                                          <p:val>
                                            <p:fltVal val="0"/>
                                          </p:val>
                                        </p:tav>
                                      </p:tavLst>
                                    </p:anim>
                                    <p:anim calcmode="lin" valueType="num">
                                      <p:cBhvr>
                                        <p:cTn id="26" dur="800" decel="100000" fill="hold"/>
                                        <p:tgtEl>
                                          <p:spTgt spid="6"/>
                                        </p:tgtEl>
                                        <p:attrNameLst>
                                          <p:attrName>ppt_x</p:attrName>
                                        </p:attrNameLst>
                                      </p:cBhvr>
                                      <p:tavLst>
                                        <p:tav tm="0">
                                          <p:val>
                                            <p:strVal val="#ppt_x+0.4"/>
                                          </p:val>
                                        </p:tav>
                                        <p:tav tm="100000">
                                          <p:val>
                                            <p:strVal val="#ppt_x-0.05"/>
                                          </p:val>
                                        </p:tav>
                                      </p:tavLst>
                                    </p:anim>
                                    <p:anim calcmode="lin" valueType="num">
                                      <p:cBhvr>
                                        <p:cTn id="27" dur="800" decel="100000" fill="hold"/>
                                        <p:tgtEl>
                                          <p:spTgt spid="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3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800" decel="100000"/>
                                        <p:tgtEl>
                                          <p:spTgt spid="7"/>
                                        </p:tgtEl>
                                      </p:cBhvr>
                                    </p:animEffect>
                                    <p:anim calcmode="lin" valueType="num">
                                      <p:cBhvr>
                                        <p:cTn id="34" dur="800" decel="100000" fill="hold"/>
                                        <p:tgtEl>
                                          <p:spTgt spid="7"/>
                                        </p:tgtEl>
                                        <p:attrNameLst>
                                          <p:attrName>style.rotation</p:attrName>
                                        </p:attrNameLst>
                                      </p:cBhvr>
                                      <p:tavLst>
                                        <p:tav tm="0">
                                          <p:val>
                                            <p:fltVal val="-90"/>
                                          </p:val>
                                        </p:tav>
                                        <p:tav tm="100000">
                                          <p:val>
                                            <p:fltVal val="0"/>
                                          </p:val>
                                        </p:tav>
                                      </p:tavLst>
                                    </p:anim>
                                    <p:anim calcmode="lin" valueType="num">
                                      <p:cBhvr>
                                        <p:cTn id="35" dur="800" decel="100000" fill="hold"/>
                                        <p:tgtEl>
                                          <p:spTgt spid="7"/>
                                        </p:tgtEl>
                                        <p:attrNameLst>
                                          <p:attrName>ppt_x</p:attrName>
                                        </p:attrNameLst>
                                      </p:cBhvr>
                                      <p:tavLst>
                                        <p:tav tm="0">
                                          <p:val>
                                            <p:strVal val="#ppt_x+0.4"/>
                                          </p:val>
                                        </p:tav>
                                        <p:tav tm="100000">
                                          <p:val>
                                            <p:strVal val="#ppt_x-0.05"/>
                                          </p:val>
                                        </p:tav>
                                      </p:tavLst>
                                    </p:anim>
                                    <p:anim calcmode="lin" valueType="num">
                                      <p:cBhvr>
                                        <p:cTn id="36" dur="800" decel="100000" fill="hold"/>
                                        <p:tgtEl>
                                          <p:spTgt spid="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9" fill="hold">
                            <p:stCondLst>
                              <p:cond delay="3000"/>
                            </p:stCondLst>
                            <p:childTnLst>
                              <p:par>
                                <p:cTn id="40" presetID="34" presetClass="entr" presetSubtype="0" fill="hold" nodeType="afterEffect">
                                  <p:stCondLst>
                                    <p:cond delay="0"/>
                                  </p:stCondLst>
                                  <p:childTnLst>
                                    <p:set>
                                      <p:cBhvr>
                                        <p:cTn id="41" dur="1" fill="hold">
                                          <p:stCondLst>
                                            <p:cond delay="0"/>
                                          </p:stCondLst>
                                        </p:cTn>
                                        <p:tgtEl>
                                          <p:spTgt spid="248837"/>
                                        </p:tgtEl>
                                        <p:attrNameLst>
                                          <p:attrName>style.visibility</p:attrName>
                                        </p:attrNameLst>
                                      </p:cBhvr>
                                      <p:to>
                                        <p:strVal val="visible"/>
                                      </p:to>
                                    </p:set>
                                    <p:anim from="(-#ppt_w/2)" to="(#ppt_x)" calcmode="lin" valueType="num">
                                      <p:cBhvr>
                                        <p:cTn id="42" dur="600" fill="hold">
                                          <p:stCondLst>
                                            <p:cond delay="0"/>
                                          </p:stCondLst>
                                        </p:cTn>
                                        <p:tgtEl>
                                          <p:spTgt spid="248837"/>
                                        </p:tgtEl>
                                        <p:attrNameLst>
                                          <p:attrName>ppt_x</p:attrName>
                                        </p:attrNameLst>
                                      </p:cBhvr>
                                    </p:anim>
                                    <p:anim from="0" to="-1.0" calcmode="lin" valueType="num">
                                      <p:cBhvr>
                                        <p:cTn id="43" dur="200" decel="50000" autoRev="1" fill="hold">
                                          <p:stCondLst>
                                            <p:cond delay="600"/>
                                          </p:stCondLst>
                                        </p:cTn>
                                        <p:tgtEl>
                                          <p:spTgt spid="248837"/>
                                        </p:tgtEl>
                                        <p:attrNameLst>
                                          <p:attrName>xshear</p:attrName>
                                        </p:attrNameLst>
                                      </p:cBhvr>
                                    </p:anim>
                                    <p:animScale>
                                      <p:cBhvr>
                                        <p:cTn id="44" dur="200" decel="100000" autoRev="1" fill="hold">
                                          <p:stCondLst>
                                            <p:cond delay="600"/>
                                          </p:stCondLst>
                                        </p:cTn>
                                        <p:tgtEl>
                                          <p:spTgt spid="248837"/>
                                        </p:tgtEl>
                                      </p:cBhvr>
                                      <p:from x="100000" y="100000"/>
                                      <p:to x="80000" y="100000"/>
                                    </p:animScale>
                                    <p:anim by="(#ppt_h/3+#ppt_w*0.1)" calcmode="lin" valueType="num">
                                      <p:cBhvr additive="sum">
                                        <p:cTn id="45" dur="200" decel="100000" autoRev="1" fill="hold">
                                          <p:stCondLst>
                                            <p:cond delay="600"/>
                                          </p:stCondLst>
                                        </p:cTn>
                                        <p:tgtEl>
                                          <p:spTgt spid="24883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custDataLst>
              <p:tags r:id="rId1"/>
            </p:custDataLst>
          </p:nvPr>
        </p:nvGrpSpPr>
        <p:grpSpPr>
          <a:xfrm>
            <a:off x="3011521" y="2071076"/>
            <a:ext cx="7344410" cy="896792"/>
            <a:chOff x="2746562" y="3204369"/>
            <a:chExt cx="4181790" cy="510619"/>
          </a:xfrm>
        </p:grpSpPr>
        <p:sp>
          <p:nvSpPr>
            <p:cNvPr id="14" name="任意多边形 13"/>
            <p:cNvSpPr/>
            <p:nvPr>
              <p:custDataLst>
                <p:tags r:id="rId2"/>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15" name="任意多边形 14"/>
            <p:cNvSpPr/>
            <p:nvPr>
              <p:custDataLst>
                <p:tags r:id="rId3"/>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8" name="矩形 7"/>
            <p:cNvSpPr/>
            <p:nvPr>
              <p:custDataLst>
                <p:tags r:id="rId4"/>
              </p:custDataLst>
            </p:nvPr>
          </p:nvSpPr>
          <p:spPr>
            <a:xfrm>
              <a:off x="3137407" y="3204369"/>
              <a:ext cx="3790945" cy="43604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fontScale="70000"/>
            </a:bodyPr>
            <a:p>
              <a:pPr algn="l">
                <a:lnSpc>
                  <a:spcPct val="130000"/>
                </a:lnSpc>
              </a:pPr>
              <a:r>
                <a:rPr lang="en-US" altLang="zh-CN" sz="2400" dirty="0">
                  <a:solidFill>
                    <a:schemeClr val="tx1">
                      <a:lumMod val="75000"/>
                      <a:lumOff val="25000"/>
                    </a:schemeClr>
                  </a:solidFill>
                  <a:sym typeface="Arial" panose="020B0604020202020204" pitchFamily="34" charset="0"/>
                </a:rPr>
                <a:t>  </a:t>
              </a:r>
              <a:r>
                <a:rPr lang="zh-CN" altLang="en-US" sz="2400" b="1">
                  <a:latin typeface="楷体" panose="02010609060101010101" charset="-122"/>
                  <a:ea typeface="楷体" panose="02010609060101010101" charset="-122"/>
                  <a:sym typeface="+mn-ea"/>
                  <a:hlinkClick r:id="" action="ppaction://noaction"/>
                </a:rPr>
                <a:t>第七章鸟有双翼方能飞 车有两轮始得行——党员的义务和权利</a:t>
              </a:r>
              <a:endParaRPr lang="zh-CN" altLang="en-US" sz="32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endParaRPr>
            </a:p>
          </p:txBody>
        </p:sp>
      </p:grpSp>
      <p:sp>
        <p:nvSpPr>
          <p:cNvPr id="2" name="文本框 1"/>
          <p:cNvSpPr txBox="1"/>
          <p:nvPr/>
        </p:nvSpPr>
        <p:spPr>
          <a:xfrm>
            <a:off x="5194935" y="586105"/>
            <a:ext cx="1802765" cy="645160"/>
          </a:xfrm>
          <a:prstGeom prst="rect">
            <a:avLst/>
          </a:prstGeom>
          <a:noFill/>
        </p:spPr>
        <p:txBody>
          <a:bodyPr wrap="square" rtlCol="0">
            <a:spAutoFit/>
          </a:bodyPr>
          <a:p>
            <a:r>
              <a:rPr lang="zh-CN" altLang="en-US" sz="3600" b="1"/>
              <a:t>目   录</a:t>
            </a:r>
            <a:endParaRPr lang="zh-CN" altLang="en-US" sz="3600" b="1"/>
          </a:p>
        </p:txBody>
      </p:sp>
      <p:sp>
        <p:nvSpPr>
          <p:cNvPr id="3" name="任意多边形 2"/>
          <p:cNvSpPr/>
          <p:nvPr>
            <p:custDataLst>
              <p:tags r:id="rId5"/>
            </p:custDataLst>
          </p:nvPr>
        </p:nvSpPr>
        <p:spPr>
          <a:xfrm rot="19743805">
            <a:off x="3011521" y="3328487"/>
            <a:ext cx="225567" cy="730795"/>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4" name="任意多边形 3"/>
          <p:cNvSpPr/>
          <p:nvPr>
            <p:custDataLst>
              <p:tags r:id="rId6"/>
            </p:custDataLst>
          </p:nvPr>
        </p:nvSpPr>
        <p:spPr>
          <a:xfrm rot="19743805">
            <a:off x="3368013" y="3328487"/>
            <a:ext cx="225567" cy="730795"/>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6" name="任意多边形 5"/>
          <p:cNvSpPr/>
          <p:nvPr>
            <p:custDataLst>
              <p:tags r:id="rId7"/>
            </p:custDataLst>
          </p:nvPr>
        </p:nvSpPr>
        <p:spPr>
          <a:xfrm rot="19743805">
            <a:off x="3011521" y="4428942"/>
            <a:ext cx="225567" cy="730795"/>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7" name="任意多边形 6"/>
          <p:cNvSpPr/>
          <p:nvPr>
            <p:custDataLst>
              <p:tags r:id="rId8"/>
            </p:custDataLst>
          </p:nvPr>
        </p:nvSpPr>
        <p:spPr>
          <a:xfrm rot="19743805">
            <a:off x="3368013" y="4428942"/>
            <a:ext cx="225567" cy="730795"/>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12" name="矩形 7"/>
          <p:cNvSpPr/>
          <p:nvPr>
            <p:custDataLst>
              <p:tags r:id="rId9"/>
            </p:custDataLst>
          </p:nvPr>
        </p:nvSpPr>
        <p:spPr>
          <a:xfrm>
            <a:off x="3616626" y="3299166"/>
            <a:ext cx="5281279" cy="7659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fontScale="70000"/>
          </a:bodyPr>
          <a:p>
            <a:pPr algn="l">
              <a:lnSpc>
                <a:spcPct val="130000"/>
              </a:lnSpc>
            </a:pPr>
            <a:r>
              <a:rPr lang="en-US" altLang="zh-CN" sz="2400" dirty="0">
                <a:solidFill>
                  <a:schemeClr val="tx1">
                    <a:lumMod val="75000"/>
                    <a:lumOff val="25000"/>
                  </a:schemeClr>
                </a:solidFill>
                <a:sym typeface="Arial" panose="020B0604020202020204" pitchFamily="34" charset="0"/>
              </a:rPr>
              <a:t>  </a:t>
            </a:r>
            <a:r>
              <a:rPr lang="zh-CN" altLang="en-US" sz="2400" b="1">
                <a:latin typeface="楷体" panose="02010609060101010101" charset="-122"/>
                <a:ea typeface="楷体" panose="02010609060101010101" charset="-122"/>
                <a:sym typeface="+mn-ea"/>
                <a:hlinkClick r:id="" action="ppaction://noaction"/>
              </a:rPr>
              <a:t>第八章坚持自我完善 争做合格党员——争做先锋</a:t>
            </a:r>
            <a:endParaRPr lang="zh-CN" altLang="en-US" sz="32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endParaRPr>
          </a:p>
        </p:txBody>
      </p:sp>
      <p:sp>
        <p:nvSpPr>
          <p:cNvPr id="13" name="矩形 7"/>
          <p:cNvSpPr/>
          <p:nvPr>
            <p:custDataLst>
              <p:tags r:id="rId10"/>
            </p:custDataLst>
          </p:nvPr>
        </p:nvSpPr>
        <p:spPr>
          <a:xfrm>
            <a:off x="3616627" y="4422481"/>
            <a:ext cx="5281279" cy="76592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fontScale="80000"/>
          </a:bodyPr>
          <a:p>
            <a:pPr algn="l">
              <a:lnSpc>
                <a:spcPct val="130000"/>
              </a:lnSpc>
            </a:pPr>
            <a:r>
              <a:rPr lang="en-US" altLang="zh-CN" sz="2400" dirty="0">
                <a:solidFill>
                  <a:schemeClr val="tx1">
                    <a:lumMod val="75000"/>
                    <a:lumOff val="25000"/>
                  </a:schemeClr>
                </a:solidFill>
                <a:sym typeface="Arial" panose="020B0604020202020204" pitchFamily="34" charset="0"/>
              </a:rPr>
              <a:t> </a:t>
            </a:r>
            <a:r>
              <a:rPr lang="zh-CN" altLang="en-US" sz="2400" b="1">
                <a:latin typeface="楷体" panose="02010609060101010101" charset="-122"/>
                <a:ea typeface="楷体" panose="02010609060101010101" charset="-122"/>
                <a:sym typeface="+mn-ea"/>
                <a:hlinkClick r:id="" action="ppaction://noaction"/>
              </a:rPr>
              <a:t>第九章常用入党文书写作与范文——规范写作</a:t>
            </a:r>
            <a:endParaRPr lang="zh-CN" altLang="en-US" sz="32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9906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入党的基本条件和党员的基本要求</a:t>
            </a:r>
            <a:endParaRPr lang="zh-CN" altLang="en-US" sz="3200" b="1">
              <a:latin typeface="楷体" panose="02010609060101010101" charset="-122"/>
              <a:ea typeface="楷体" panose="02010609060101010101" charset="-122"/>
            </a:endParaRPr>
          </a:p>
        </p:txBody>
      </p:sp>
      <p:sp>
        <p:nvSpPr>
          <p:cNvPr id="249859" name="文本框 1"/>
          <p:cNvSpPr txBox="1"/>
          <p:nvPr/>
        </p:nvSpPr>
        <p:spPr>
          <a:xfrm>
            <a:off x="1048385" y="1876425"/>
            <a:ext cx="10094595" cy="1308735"/>
          </a:xfrm>
          <a:prstGeom prst="rect">
            <a:avLst/>
          </a:prstGeom>
          <a:noFill/>
          <a:ln w="9525">
            <a:noFill/>
          </a:ln>
        </p:spPr>
        <p:txBody>
          <a:bodyPr wrap="square" anchor="t">
            <a:spAutoFit/>
          </a:bodyPr>
          <a:p>
            <a:pPr algn="just" fontAlgn="auto">
              <a:lnSpc>
                <a:spcPct val="120000"/>
              </a:lnSpc>
            </a:pPr>
            <a:r>
              <a:rPr lang="zh-CN" altLang="en-US" sz="2200" b="1">
                <a:latin typeface="Arial" panose="020B0604020202020204" pitchFamily="34" charset="0"/>
                <a:ea typeface="宋体" panose="02010600030101010101" pitchFamily="2" charset="-122"/>
              </a:rPr>
              <a:t>1.要符合党章规定的基本条件</a:t>
            </a:r>
            <a:endParaRPr lang="zh-CN" altLang="en-US" sz="2200">
              <a:latin typeface="Arial" panose="020B0604020202020204" pitchFamily="34" charset="0"/>
              <a:ea typeface="宋体" panose="02010600030101010101" pitchFamily="2" charset="-122"/>
            </a:endParaRPr>
          </a:p>
          <a:p>
            <a:pPr algn="just" fontAlgn="auto">
              <a:lnSpc>
                <a:spcPct val="120000"/>
              </a:lnSpc>
            </a:pPr>
            <a:r>
              <a:rPr lang="zh-CN" altLang="en-US" sz="2200">
                <a:latin typeface="Arial" panose="020B0604020202020204" pitchFamily="34" charset="0"/>
                <a:ea typeface="宋体" panose="02010600030101010101" pitchFamily="2" charset="-122"/>
              </a:rPr>
              <a:t>       </a:t>
            </a:r>
            <a:r>
              <a:rPr lang="zh-CN" altLang="en-US" sz="2200">
                <a:latin typeface="仿宋" panose="02010609060101010101" charset="-122"/>
                <a:ea typeface="仿宋" panose="02010609060101010101" charset="-122"/>
              </a:rPr>
              <a:t>年满十八周岁，承认党的纲领和章程，愿意参加党的一个组织并在其中积极工作、执行党的决议和按期交纳党费的，可以申请加入中国共产党。</a:t>
            </a:r>
            <a:endParaRPr lang="zh-CN" altLang="en-US" sz="2200">
              <a:latin typeface="仿宋" panose="02010609060101010101" charset="-122"/>
              <a:ea typeface="仿宋" panose="02010609060101010101" charset="-122"/>
            </a:endParaRPr>
          </a:p>
        </p:txBody>
      </p:sp>
      <p:sp>
        <p:nvSpPr>
          <p:cNvPr id="4" name="文本框 2"/>
          <p:cNvSpPr txBox="1"/>
          <p:nvPr/>
        </p:nvSpPr>
        <p:spPr>
          <a:xfrm>
            <a:off x="1048385" y="3415030"/>
            <a:ext cx="10212070" cy="3408045"/>
          </a:xfrm>
          <a:prstGeom prst="rect">
            <a:avLst/>
          </a:prstGeom>
          <a:noFill/>
          <a:ln w="9525">
            <a:noFill/>
          </a:ln>
        </p:spPr>
        <p:txBody>
          <a:bodyPr wrap="square" anchor="t">
            <a:spAutoFit/>
          </a:bodyPr>
          <a:p>
            <a:pPr algn="just" fontAlgn="auto">
              <a:lnSpc>
                <a:spcPct val="140000"/>
              </a:lnSpc>
            </a:pPr>
            <a:r>
              <a:rPr lang="zh-CN" altLang="en-US" sz="2200" b="1">
                <a:latin typeface="Arial" panose="020B0604020202020204" pitchFamily="34" charset="0"/>
                <a:ea typeface="宋体" panose="02010600030101010101" pitchFamily="2" charset="-122"/>
              </a:rPr>
              <a:t>2.要符合学校党委规定的在校大学生入党的具体条件</a:t>
            </a:r>
            <a:endParaRPr lang="zh-CN" altLang="en-US" sz="2200">
              <a:latin typeface="Arial" panose="020B0604020202020204" pitchFamily="34" charset="0"/>
              <a:ea typeface="宋体" panose="02010600030101010101" pitchFamily="2" charset="-122"/>
            </a:endParaRPr>
          </a:p>
          <a:p>
            <a:pPr algn="just" fontAlgn="auto">
              <a:lnSpc>
                <a:spcPct val="140000"/>
              </a:lnSpc>
            </a:pPr>
            <a:r>
              <a:rPr lang="zh-CN" altLang="en-US" sz="2200">
                <a:latin typeface="仿宋" panose="02010609060101010101" charset="-122"/>
                <a:ea typeface="仿宋" panose="02010609060101010101" charset="-122"/>
              </a:rPr>
              <a:t>（1）对党组织有明确认识和强烈要求。</a:t>
            </a:r>
            <a:endParaRPr lang="zh-CN" altLang="en-US" sz="2200">
              <a:latin typeface="仿宋" panose="02010609060101010101" charset="-122"/>
              <a:ea typeface="仿宋" panose="02010609060101010101" charset="-122"/>
            </a:endParaRPr>
          </a:p>
          <a:p>
            <a:pPr algn="just" fontAlgn="auto">
              <a:lnSpc>
                <a:spcPct val="140000"/>
              </a:lnSpc>
            </a:pPr>
            <a:r>
              <a:rPr lang="zh-CN" altLang="en-US" sz="2200">
                <a:latin typeface="仿宋" panose="02010609060101010101" charset="-122"/>
                <a:ea typeface="仿宋" panose="02010609060101010101" charset="-122"/>
              </a:rPr>
              <a:t>（2）政治思想表现好，有理想、有抱负，品质优秀，行为正派，模范遵规守纪，</a:t>
            </a:r>
            <a:endParaRPr lang="zh-CN" altLang="en-US" sz="2200">
              <a:latin typeface="仿宋" panose="02010609060101010101" charset="-122"/>
              <a:ea typeface="仿宋" panose="02010609060101010101" charset="-122"/>
            </a:endParaRPr>
          </a:p>
          <a:p>
            <a:pPr algn="just" fontAlgn="auto">
              <a:lnSpc>
                <a:spcPct val="140000"/>
              </a:lnSpc>
            </a:pPr>
            <a:r>
              <a:rPr lang="zh-CN" altLang="en-US" sz="2200">
                <a:latin typeface="仿宋" panose="02010609060101010101" charset="-122"/>
                <a:ea typeface="仿宋" panose="02010609060101010101" charset="-122"/>
              </a:rPr>
              <a:t>     乐于为集体和同学服务，在群众中有良好声誉和影响力。</a:t>
            </a:r>
            <a:endParaRPr lang="zh-CN" altLang="en-US" sz="2200">
              <a:latin typeface="仿宋" panose="02010609060101010101" charset="-122"/>
              <a:ea typeface="仿宋" panose="02010609060101010101" charset="-122"/>
            </a:endParaRPr>
          </a:p>
          <a:p>
            <a:pPr algn="just" fontAlgn="auto">
              <a:lnSpc>
                <a:spcPct val="140000"/>
              </a:lnSpc>
            </a:pPr>
            <a:r>
              <a:rPr lang="zh-CN" altLang="en-US" sz="2200">
                <a:latin typeface="仿宋" panose="02010609060101010101" charset="-122"/>
                <a:ea typeface="仿宋" panose="02010609060101010101" charset="-122"/>
              </a:rPr>
              <a:t>（3）学习优秀，成绩与综合考核在班级排名靠前。</a:t>
            </a:r>
            <a:endParaRPr lang="zh-CN" altLang="en-US" sz="2200">
              <a:latin typeface="仿宋" panose="02010609060101010101" charset="-122"/>
              <a:ea typeface="仿宋" panose="02010609060101010101" charset="-122"/>
            </a:endParaRPr>
          </a:p>
          <a:p>
            <a:pPr algn="just" fontAlgn="auto">
              <a:lnSpc>
                <a:spcPct val="140000"/>
              </a:lnSpc>
            </a:pPr>
            <a:r>
              <a:rPr lang="zh-CN" altLang="en-US" sz="2200">
                <a:latin typeface="仿宋" panose="02010609060101010101" charset="-122"/>
                <a:ea typeface="仿宋" panose="02010609060101010101" charset="-122"/>
              </a:rPr>
              <a:t>（4）工作积极主动、踏实肯干，出色完成组织分配的各项任务。</a:t>
            </a:r>
            <a:endParaRPr lang="zh-CN" altLang="en-US" sz="2200">
              <a:latin typeface="仿宋" panose="02010609060101010101" charset="-122"/>
              <a:ea typeface="仿宋" panose="02010609060101010101" charset="-122"/>
            </a:endParaRPr>
          </a:p>
          <a:p>
            <a:pPr algn="just" fontAlgn="auto">
              <a:lnSpc>
                <a:spcPct val="140000"/>
              </a:lnSpc>
            </a:pPr>
            <a:r>
              <a:rPr lang="zh-CN" altLang="en-US" sz="2200">
                <a:latin typeface="仿宋" panose="02010609060101010101" charset="-122"/>
                <a:ea typeface="仿宋" panose="02010609060101010101" charset="-122"/>
              </a:rPr>
              <a:t>（5）以自身的努力为学校、院系争光或作出突出贡献。</a:t>
            </a:r>
            <a:endParaRPr lang="zh-CN" altLang="en-US" sz="2200">
              <a:latin typeface="仿宋" panose="02010609060101010101" charset="-122"/>
              <a:ea typeface="仿宋" panose="02010609060101010101" charset="-122"/>
            </a:endParaRPr>
          </a:p>
        </p:txBody>
      </p:sp>
      <p:sp>
        <p:nvSpPr>
          <p:cNvPr id="219" name=" 219"/>
          <p:cNvSpPr/>
          <p:nvPr/>
        </p:nvSpPr>
        <p:spPr>
          <a:xfrm>
            <a:off x="532765" y="1303020"/>
            <a:ext cx="4215765"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二、大学生入党的基本条件</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770" decel="100000"/>
                                        <p:tgtEl>
                                          <p:spTgt spid="219"/>
                                        </p:tgtEl>
                                      </p:cBhvr>
                                    </p:animEffect>
                                    <p:animScale>
                                      <p:cBhvr>
                                        <p:cTn id="8" dur="770" decel="100000"/>
                                        <p:tgtEl>
                                          <p:spTgt spid="219"/>
                                        </p:tgtEl>
                                      </p:cBhvr>
                                      <p:from x="10000" y="10000"/>
                                      <p:to x="200000" y="450000"/>
                                    </p:animScale>
                                    <p:animScale>
                                      <p:cBhvr>
                                        <p:cTn id="9" dur="1230" accel="100000" fill="hold">
                                          <p:stCondLst>
                                            <p:cond delay="770"/>
                                          </p:stCondLst>
                                        </p:cTn>
                                        <p:tgtEl>
                                          <p:spTgt spid="219"/>
                                        </p:tgtEl>
                                      </p:cBhvr>
                                      <p:from x="200000" y="450000"/>
                                      <p:to x="100000" y="100000"/>
                                    </p:animScale>
                                    <p:set>
                                      <p:cBhvr>
                                        <p:cTn id="10" dur="770" fill="hold"/>
                                        <p:tgtEl>
                                          <p:spTgt spid="219"/>
                                        </p:tgtEl>
                                        <p:attrNameLst>
                                          <p:attrName>ppt_x</p:attrName>
                                        </p:attrNameLst>
                                      </p:cBhvr>
                                      <p:to>
                                        <p:strVal val="(0.5)"/>
                                      </p:to>
                                    </p:set>
                                    <p:anim from="(0.5)" to="(#ppt_x)" calcmode="lin" valueType="num">
                                      <p:cBhvr>
                                        <p:cTn id="11" dur="1230" accel="100000" fill="hold">
                                          <p:stCondLst>
                                            <p:cond delay="770"/>
                                          </p:stCondLst>
                                        </p:cTn>
                                        <p:tgtEl>
                                          <p:spTgt spid="219"/>
                                        </p:tgtEl>
                                        <p:attrNameLst>
                                          <p:attrName>ppt_x</p:attrName>
                                        </p:attrNameLst>
                                      </p:cBhvr>
                                    </p:anim>
                                    <p:set>
                                      <p:cBhvr>
                                        <p:cTn id="12" dur="770" fill="hold"/>
                                        <p:tgtEl>
                                          <p:spTgt spid="219"/>
                                        </p:tgtEl>
                                        <p:attrNameLst>
                                          <p:attrName>ppt_y</p:attrName>
                                        </p:attrNameLst>
                                      </p:cBhvr>
                                      <p:to>
                                        <p:strVal val="(#ppt_y+0.4)"/>
                                      </p:to>
                                    </p:set>
                                    <p:anim from="(#ppt_y+0.4)" to="(#ppt_y)" calcmode="lin" valueType="num">
                                      <p:cBhvr>
                                        <p:cTn id="13" dur="1230" accel="100000" fill="hold">
                                          <p:stCondLst>
                                            <p:cond delay="770"/>
                                          </p:stCondLst>
                                        </p:cTn>
                                        <p:tgtEl>
                                          <p:spTgt spid="219"/>
                                        </p:tgtEl>
                                        <p:attrNameLst>
                                          <p:attrName>ppt_y</p:attrName>
                                        </p:attrNameLst>
                                      </p:cBhvr>
                                    </p:anim>
                                  </p:childTnLst>
                                </p:cTn>
                              </p:par>
                            </p:childTnLst>
                          </p:cTn>
                        </p:par>
                        <p:par>
                          <p:cTn id="14" fill="hold">
                            <p:stCondLst>
                              <p:cond delay="2000"/>
                            </p:stCondLst>
                            <p:childTnLst>
                              <p:par>
                                <p:cTn id="15" presetID="25" presetClass="entr" presetSubtype="0" fill="hold" grpId="0" nodeType="afterEffect">
                                  <p:stCondLst>
                                    <p:cond delay="0"/>
                                  </p:stCondLst>
                                  <p:childTnLst>
                                    <p:set>
                                      <p:cBhvr>
                                        <p:cTn id="16" dur="1" fill="hold">
                                          <p:stCondLst>
                                            <p:cond delay="0"/>
                                          </p:stCondLst>
                                        </p:cTn>
                                        <p:tgtEl>
                                          <p:spTgt spid="249859"/>
                                        </p:tgtEl>
                                        <p:attrNameLst>
                                          <p:attrName>style.visibility</p:attrName>
                                        </p:attrNameLst>
                                      </p:cBhvr>
                                      <p:to>
                                        <p:strVal val="visible"/>
                                      </p:to>
                                    </p:set>
                                    <p:anim calcmode="lin" valueType="num">
                                      <p:cBhvr>
                                        <p:cTn id="17" dur="500" decel="50000" fill="hold">
                                          <p:stCondLst>
                                            <p:cond delay="0"/>
                                          </p:stCondLst>
                                        </p:cTn>
                                        <p:tgtEl>
                                          <p:spTgt spid="24985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4985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49859"/>
                                        </p:tgtEl>
                                        <p:attrNameLst>
                                          <p:attrName>ppt_w</p:attrName>
                                        </p:attrNameLst>
                                      </p:cBhvr>
                                      <p:tavLst>
                                        <p:tav tm="0">
                                          <p:val>
                                            <p:strVal val="#ppt_w*.05"/>
                                          </p:val>
                                        </p:tav>
                                        <p:tav tm="100000">
                                          <p:val>
                                            <p:strVal val="#ppt_w"/>
                                          </p:val>
                                        </p:tav>
                                      </p:tavLst>
                                    </p:anim>
                                    <p:anim calcmode="lin" valueType="num">
                                      <p:cBhvr>
                                        <p:cTn id="20" dur="1000" fill="hold"/>
                                        <p:tgtEl>
                                          <p:spTgt spid="24985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4985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4985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4985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49859"/>
                                        </p:tgtEl>
                                      </p:cBhvr>
                                    </p:animEffect>
                                  </p:childTnLst>
                                </p:cTn>
                              </p:par>
                            </p:childTnLst>
                          </p:cTn>
                        </p:par>
                        <p:par>
                          <p:cTn id="25" fill="hold">
                            <p:stCondLst>
                              <p:cond delay="3000"/>
                            </p:stCondLst>
                            <p:childTnLst>
                              <p:par>
                                <p:cTn id="26" presetID="25"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4985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9906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入党的基本条件和党员的基本要求</a:t>
            </a:r>
            <a:endParaRPr lang="zh-CN" altLang="en-US" sz="3200" b="1">
              <a:latin typeface="楷体" panose="02010609060101010101" charset="-122"/>
              <a:ea typeface="楷体" panose="02010609060101010101" charset="-122"/>
            </a:endParaRPr>
          </a:p>
        </p:txBody>
      </p:sp>
      <p:sp>
        <p:nvSpPr>
          <p:cNvPr id="251906" name="文本框 1"/>
          <p:cNvSpPr txBox="1"/>
          <p:nvPr/>
        </p:nvSpPr>
        <p:spPr>
          <a:xfrm>
            <a:off x="896620" y="1451610"/>
            <a:ext cx="10398760" cy="1308735"/>
          </a:xfrm>
          <a:prstGeom prst="rect">
            <a:avLst/>
          </a:prstGeom>
          <a:noFill/>
          <a:ln w="9525">
            <a:noFill/>
          </a:ln>
        </p:spPr>
        <p:txBody>
          <a:bodyPr wrap="square" anchor="t">
            <a:spAutoFit/>
          </a:bodyPr>
          <a:p>
            <a:pPr algn="just" fontAlgn="auto">
              <a:lnSpc>
                <a:spcPct val="110000"/>
              </a:lnSpc>
            </a:pPr>
            <a:r>
              <a:rPr lang="en-US" altLang="zh-CN" sz="2000" b="1">
                <a:latin typeface="Arial" panose="020B0604020202020204" pitchFamily="34" charset="0"/>
                <a:ea typeface="宋体" panose="02010600030101010101" pitchFamily="2" charset="-122"/>
              </a:rPr>
              <a:t>          </a:t>
            </a:r>
            <a:r>
              <a:rPr lang="zh-CN" altLang="zh-CN" sz="2400" b="1">
                <a:latin typeface="仿宋" panose="02010609060101010101" charset="-122"/>
                <a:ea typeface="仿宋" panose="02010609060101010101" charset="-122"/>
              </a:rPr>
              <a:t>那么什么是共产主义社会呢？</a:t>
            </a:r>
            <a:r>
              <a:rPr lang="zh-CN" altLang="zh-CN" sz="2400">
                <a:latin typeface="仿宋" panose="02010609060101010101" charset="-122"/>
                <a:ea typeface="仿宋" panose="02010609060101010101" charset="-122"/>
              </a:rPr>
              <a:t>马克思、恩格斯根据对人类社会发展规律的研究，对人类的理想社会——共产主义作出了科学预测，他们认为共产主义社会有以下基本特征：</a:t>
            </a:r>
            <a:endParaRPr lang="zh-CN" altLang="zh-CN" sz="2400">
              <a:latin typeface="仿宋" panose="02010609060101010101" charset="-122"/>
              <a:ea typeface="仿宋" panose="02010609060101010101" charset="-122"/>
            </a:endParaRPr>
          </a:p>
        </p:txBody>
      </p:sp>
      <p:sp>
        <p:nvSpPr>
          <p:cNvPr id="251907" name="矩形 1"/>
          <p:cNvSpPr/>
          <p:nvPr>
            <p:custDataLst>
              <p:tags r:id="rId1"/>
            </p:custDataLst>
          </p:nvPr>
        </p:nvSpPr>
        <p:spPr>
          <a:xfrm>
            <a:off x="9488805" y="3520440"/>
            <a:ext cx="1503680" cy="2176145"/>
          </a:xfrm>
          <a:prstGeom prst="rect">
            <a:avLst/>
          </a:prstGeom>
          <a:noFill/>
          <a:ln w="9525">
            <a:noFill/>
          </a:ln>
        </p:spPr>
        <p:txBody>
          <a:bodyPr vert="eaVert" wrap="square" anchor="ctr"/>
          <a:p>
            <a:pPr algn="ctr" fontAlgn="auto">
              <a:lnSpc>
                <a:spcPct val="110000"/>
              </a:lnSpc>
            </a:pPr>
            <a:r>
              <a:rPr lang="zh-CN" altLang="zh-CN" sz="2300" b="1" dirty="0">
                <a:solidFill>
                  <a:srgbClr val="0FA1AB"/>
                </a:solidFill>
                <a:latin typeface="Arial" panose="020B0604020202020204" pitchFamily="34" charset="0"/>
                <a:ea typeface="宋体" panose="02010600030101010101" pitchFamily="2" charset="-122"/>
                <a:sym typeface="Arial" panose="020B0604020202020204" pitchFamily="34" charset="0"/>
              </a:rPr>
              <a:t>共产主义社会</a:t>
            </a:r>
            <a:endParaRPr lang="zh-CN" altLang="zh-CN" sz="2300" b="1" dirty="0">
              <a:solidFill>
                <a:srgbClr val="0FA1AB"/>
              </a:solidFill>
              <a:latin typeface="Arial" panose="020B0604020202020204" pitchFamily="34" charset="0"/>
              <a:ea typeface="宋体" panose="02010600030101010101" pitchFamily="2" charset="-122"/>
              <a:sym typeface="Arial" panose="020B0604020202020204" pitchFamily="34" charset="0"/>
            </a:endParaRPr>
          </a:p>
          <a:p>
            <a:pPr algn="ctr" fontAlgn="auto">
              <a:lnSpc>
                <a:spcPct val="110000"/>
              </a:lnSpc>
            </a:pPr>
            <a:r>
              <a:rPr lang="zh-CN" altLang="zh-CN" sz="2300" b="1" dirty="0">
                <a:solidFill>
                  <a:srgbClr val="0FA1AB"/>
                </a:solidFill>
                <a:latin typeface="Arial" panose="020B0604020202020204" pitchFamily="34" charset="0"/>
                <a:ea typeface="宋体" panose="02010600030101010101" pitchFamily="2" charset="-122"/>
                <a:sym typeface="Arial" panose="020B0604020202020204" pitchFamily="34" charset="0"/>
              </a:rPr>
              <a:t>基本特征</a:t>
            </a:r>
            <a:endParaRPr lang="zh-CN" altLang="zh-CN" sz="2300" b="1" dirty="0">
              <a:solidFill>
                <a:srgbClr val="0FA1AB"/>
              </a:solidFill>
              <a:latin typeface="Arial" panose="020B0604020202020204" pitchFamily="34" charset="0"/>
              <a:ea typeface="宋体" panose="02010600030101010101" pitchFamily="2" charset="-122"/>
              <a:sym typeface="Arial" panose="020B0604020202020204" pitchFamily="34" charset="0"/>
            </a:endParaRPr>
          </a:p>
        </p:txBody>
      </p:sp>
      <p:grpSp>
        <p:nvGrpSpPr>
          <p:cNvPr id="260101" name="组合 4"/>
          <p:cNvGrpSpPr/>
          <p:nvPr/>
        </p:nvGrpSpPr>
        <p:grpSpPr>
          <a:xfrm rot="0">
            <a:off x="934720" y="2910205"/>
            <a:ext cx="8446135" cy="1740535"/>
            <a:chOff x="-1157049" y="1883897"/>
            <a:chExt cx="7322396" cy="1484546"/>
          </a:xfrm>
        </p:grpSpPr>
        <p:sp>
          <p:nvSpPr>
            <p:cNvPr id="260102" name="Freeform 39"/>
            <p:cNvSpPr/>
            <p:nvPr>
              <p:custDataLst>
                <p:tags r:id="rId2"/>
              </p:custDataLst>
            </p:nvPr>
          </p:nvSpPr>
          <p:spPr>
            <a:xfrm>
              <a:off x="4222247" y="2052405"/>
              <a:ext cx="1943100" cy="1316038"/>
            </a:xfrm>
            <a:custGeom>
              <a:avLst/>
              <a:gdLst/>
              <a:ahLst/>
              <a:cxnLst>
                <a:cxn ang="0">
                  <a:pos x="0" y="0"/>
                </a:cxn>
                <a:cxn ang="0">
                  <a:pos x="1943100" y="1274794"/>
                </a:cxn>
              </a:cxnLst>
              <a:pathLst>
                <a:path w="518" h="351">
                  <a:moveTo>
                    <a:pt x="0" y="0"/>
                  </a:moveTo>
                  <a:cubicBezTo>
                    <a:pt x="411" y="0"/>
                    <a:pt x="260" y="351"/>
                    <a:pt x="518" y="340"/>
                  </a:cubicBezTo>
                </a:path>
              </a:pathLst>
            </a:custGeom>
            <a:noFill/>
            <a:ln w="14" cap="flat" cmpd="sng">
              <a:solidFill>
                <a:srgbClr val="0FA1AB"/>
              </a:solidFill>
              <a:prstDash val="solid"/>
              <a:miter/>
              <a:headEnd type="none" w="med" len="med"/>
              <a:tailEnd type="none" w="med" len="med"/>
            </a:ln>
          </p:spPr>
          <p:txBody>
            <a:bodyPr/>
            <a:p>
              <a:endParaRPr lang="zh-CN" altLang="en-US"/>
            </a:p>
          </p:txBody>
        </p:sp>
        <p:sp>
          <p:nvSpPr>
            <p:cNvPr id="260103" name="矩形 61"/>
            <p:cNvSpPr/>
            <p:nvPr>
              <p:custDataLst>
                <p:tags r:id="rId3"/>
              </p:custDataLst>
            </p:nvPr>
          </p:nvSpPr>
          <p:spPr>
            <a:xfrm>
              <a:off x="-1157049" y="1883897"/>
              <a:ext cx="5379079" cy="428411"/>
            </a:xfrm>
            <a:prstGeom prst="rect">
              <a:avLst/>
            </a:prstGeom>
            <a:solidFill>
              <a:srgbClr val="0FA1AB"/>
            </a:solidFill>
            <a:ln w="12700">
              <a:noFill/>
            </a:ln>
          </p:spPr>
          <p:txBody>
            <a:bodyPr lIns="0" tIns="0" rIns="0" bIns="0" anchor="ctr"/>
            <a:p>
              <a:pPr algn="ctr">
                <a:lnSpc>
                  <a:spcPct val="80000"/>
                </a:lnSpc>
              </a:pPr>
              <a:r>
                <a:rPr lang="zh-CN" altLang="en-US" sz="2200" dirty="0">
                  <a:solidFill>
                    <a:srgbClr val="FFFFFF"/>
                  </a:solidFill>
                  <a:latin typeface="仿宋" panose="02010609060101010101" charset="-122"/>
                  <a:ea typeface="仿宋" panose="02010609060101010101" charset="-122"/>
                  <a:sym typeface="Arial" panose="020B0604020202020204" pitchFamily="34" charset="0"/>
                </a:rPr>
                <a:t>社会生产力高度发展，物质财富极大丰富</a:t>
              </a:r>
              <a:endParaRPr lang="zh-CN" altLang="en-US" sz="2200" dirty="0">
                <a:solidFill>
                  <a:srgbClr val="FFFFFF"/>
                </a:solidFill>
                <a:latin typeface="仿宋" panose="02010609060101010101" charset="-122"/>
                <a:ea typeface="仿宋" panose="02010609060101010101" charset="-122"/>
                <a:sym typeface="Arial" panose="020B0604020202020204" pitchFamily="34" charset="0"/>
              </a:endParaRPr>
            </a:p>
          </p:txBody>
        </p:sp>
      </p:grpSp>
      <p:grpSp>
        <p:nvGrpSpPr>
          <p:cNvPr id="260104" name="组合 5"/>
          <p:cNvGrpSpPr/>
          <p:nvPr/>
        </p:nvGrpSpPr>
        <p:grpSpPr>
          <a:xfrm rot="0">
            <a:off x="895983" y="3562350"/>
            <a:ext cx="8484872" cy="1019810"/>
            <a:chOff x="-1280660" y="2515492"/>
            <a:chExt cx="7446007" cy="838664"/>
          </a:xfrm>
        </p:grpSpPr>
        <p:sp>
          <p:nvSpPr>
            <p:cNvPr id="260105" name="Freeform 37"/>
            <p:cNvSpPr/>
            <p:nvPr>
              <p:custDataLst>
                <p:tags r:id="rId4"/>
              </p:custDataLst>
            </p:nvPr>
          </p:nvSpPr>
          <p:spPr>
            <a:xfrm>
              <a:off x="4222247" y="2622627"/>
              <a:ext cx="1943100" cy="731529"/>
            </a:xfrm>
            <a:custGeom>
              <a:avLst/>
              <a:gdLst/>
              <a:ahLst/>
              <a:cxnLst>
                <a:cxn ang="0">
                  <a:pos x="0" y="0"/>
                </a:cxn>
                <a:cxn ang="0">
                  <a:pos x="1943100" y="708039"/>
                </a:cxn>
              </a:cxnLst>
              <a:pathLst>
                <a:path w="518" h="218">
                  <a:moveTo>
                    <a:pt x="0" y="0"/>
                  </a:moveTo>
                  <a:cubicBezTo>
                    <a:pt x="411" y="0"/>
                    <a:pt x="260" y="218"/>
                    <a:pt x="518" y="211"/>
                  </a:cubicBezTo>
                </a:path>
              </a:pathLst>
            </a:custGeom>
            <a:noFill/>
            <a:ln w="14" cap="flat" cmpd="sng">
              <a:solidFill>
                <a:srgbClr val="A4C47E"/>
              </a:solidFill>
              <a:prstDash val="solid"/>
              <a:miter/>
              <a:headEnd type="none" w="med" len="med"/>
              <a:tailEnd type="none" w="med" len="med"/>
            </a:ln>
          </p:spPr>
          <p:txBody>
            <a:bodyPr/>
            <a:p>
              <a:endParaRPr lang="zh-CN" altLang="en-US"/>
            </a:p>
          </p:txBody>
        </p:sp>
        <p:sp>
          <p:nvSpPr>
            <p:cNvPr id="260106" name="矩形 62"/>
            <p:cNvSpPr/>
            <p:nvPr>
              <p:custDataLst>
                <p:tags r:id="rId5"/>
              </p:custDataLst>
            </p:nvPr>
          </p:nvSpPr>
          <p:spPr>
            <a:xfrm>
              <a:off x="-1280660" y="2515492"/>
              <a:ext cx="5502866" cy="383822"/>
            </a:xfrm>
            <a:prstGeom prst="rect">
              <a:avLst/>
            </a:prstGeom>
            <a:solidFill>
              <a:srgbClr val="A4C47E"/>
            </a:solidFill>
            <a:ln w="12700">
              <a:noFill/>
            </a:ln>
          </p:spPr>
          <p:txBody>
            <a:bodyPr lIns="0" tIns="0" rIns="0" bIns="0" anchor="ctr"/>
            <a:p>
              <a:pPr algn="ctr"/>
              <a:r>
                <a:rPr lang="zh-CN" altLang="en-US" sz="2200" dirty="0">
                  <a:solidFill>
                    <a:srgbClr val="FFFFFF"/>
                  </a:solidFill>
                  <a:latin typeface="仿宋" panose="02010609060101010101" charset="-122"/>
                  <a:ea typeface="仿宋" panose="02010609060101010101" charset="-122"/>
                  <a:sym typeface="Arial" panose="020B0604020202020204" pitchFamily="34" charset="0"/>
                </a:rPr>
                <a:t>社会成员共同占有全部生产资料</a:t>
              </a:r>
              <a:endParaRPr lang="zh-CN" altLang="en-US" sz="2200" dirty="0">
                <a:solidFill>
                  <a:srgbClr val="FFFFFF"/>
                </a:solidFill>
                <a:latin typeface="仿宋" panose="02010609060101010101" charset="-122"/>
                <a:ea typeface="仿宋" panose="02010609060101010101" charset="-122"/>
                <a:sym typeface="Arial" panose="020B0604020202020204" pitchFamily="34" charset="0"/>
              </a:endParaRPr>
            </a:p>
          </p:txBody>
        </p:sp>
      </p:grpSp>
      <p:grpSp>
        <p:nvGrpSpPr>
          <p:cNvPr id="260107" name="组合 6"/>
          <p:cNvGrpSpPr/>
          <p:nvPr/>
        </p:nvGrpSpPr>
        <p:grpSpPr>
          <a:xfrm rot="0">
            <a:off x="895985" y="4178935"/>
            <a:ext cx="8498840" cy="528320"/>
            <a:chOff x="-1169068" y="2952827"/>
            <a:chExt cx="7334415" cy="435386"/>
          </a:xfrm>
        </p:grpSpPr>
        <p:sp>
          <p:nvSpPr>
            <p:cNvPr id="10" name="Freeform 38"/>
            <p:cNvSpPr/>
            <p:nvPr>
              <p:custDataLst>
                <p:tags r:id="rId6"/>
              </p:custDataLst>
            </p:nvPr>
          </p:nvSpPr>
          <p:spPr bwMode="auto">
            <a:xfrm>
              <a:off x="4222247" y="3088146"/>
              <a:ext cx="1943100" cy="253309"/>
            </a:xfrm>
            <a:custGeom>
              <a:avLst/>
              <a:gdLst>
                <a:gd name="T0" fmla="*/ 0 w 518"/>
                <a:gd name="T1" fmla="*/ 0 h 95"/>
                <a:gd name="T2" fmla="*/ 518 w 518"/>
                <a:gd name="T3" fmla="*/ 92 h 95"/>
              </a:gdLst>
              <a:ahLst/>
              <a:cxnLst>
                <a:cxn ang="0">
                  <a:pos x="T0" y="T1"/>
                </a:cxn>
                <a:cxn ang="0">
                  <a:pos x="T2" y="T3"/>
                </a:cxn>
              </a:cxnLst>
              <a:rect l="0" t="0" r="r" b="b"/>
              <a:pathLst>
                <a:path w="518" h="95">
                  <a:moveTo>
                    <a:pt x="0" y="0"/>
                  </a:moveTo>
                  <a:cubicBezTo>
                    <a:pt x="411" y="0"/>
                    <a:pt x="260" y="95"/>
                    <a:pt x="518" y="92"/>
                  </a:cubicBezTo>
                </a:path>
              </a:pathLst>
            </a:custGeom>
            <a:noFill/>
            <a:ln w="14" cap="flat">
              <a:solidFill>
                <a:srgbClr val="0FA1A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fontScale="80000" lnSpcReduction="20000"/>
            </a:bodyPr>
            <a:p>
              <a:pPr fontAlgn="base"/>
              <a:endParaRPr lang="zh-CN" altLang="en-US" strike="noStrike" noProof="1">
                <a:sym typeface="Arial" panose="020B0604020202020204" pitchFamily="34" charset="0"/>
              </a:endParaRPr>
            </a:p>
          </p:txBody>
        </p:sp>
        <p:sp>
          <p:nvSpPr>
            <p:cNvPr id="260109" name="矩形 63"/>
            <p:cNvSpPr/>
            <p:nvPr>
              <p:custDataLst>
                <p:tags r:id="rId7"/>
              </p:custDataLst>
            </p:nvPr>
          </p:nvSpPr>
          <p:spPr>
            <a:xfrm>
              <a:off x="-1169068" y="2952827"/>
              <a:ext cx="5391211" cy="435386"/>
            </a:xfrm>
            <a:prstGeom prst="rect">
              <a:avLst/>
            </a:prstGeom>
            <a:solidFill>
              <a:srgbClr val="0FA1AB"/>
            </a:solidFill>
            <a:ln w="12700">
              <a:noFill/>
            </a:ln>
          </p:spPr>
          <p:txBody>
            <a:bodyPr lIns="0" tIns="0" rIns="0" bIns="0" anchor="ctr"/>
            <a:p>
              <a:pPr algn="ctr"/>
              <a:r>
                <a:rPr lang="zh-CN" altLang="en-US" sz="2200" dirty="0">
                  <a:solidFill>
                    <a:srgbClr val="FFFFFF"/>
                  </a:solidFill>
                  <a:latin typeface="仿宋" panose="02010609060101010101" charset="-122"/>
                  <a:ea typeface="仿宋" panose="02010609060101010101" charset="-122"/>
                  <a:sym typeface="Arial" panose="020B0604020202020204" pitchFamily="34" charset="0"/>
                </a:rPr>
                <a:t>实行各尽所能、按需分配的原则</a:t>
              </a:r>
              <a:endParaRPr lang="zh-CN" altLang="en-US" sz="2200" dirty="0">
                <a:solidFill>
                  <a:srgbClr val="FFFFFF"/>
                </a:solidFill>
                <a:latin typeface="仿宋" panose="02010609060101010101" charset="-122"/>
                <a:ea typeface="仿宋" panose="02010609060101010101" charset="-122"/>
                <a:sym typeface="Arial" panose="020B0604020202020204" pitchFamily="34" charset="0"/>
              </a:endParaRPr>
            </a:p>
          </p:txBody>
        </p:sp>
      </p:grpSp>
      <p:grpSp>
        <p:nvGrpSpPr>
          <p:cNvPr id="260110" name="组合 7"/>
          <p:cNvGrpSpPr/>
          <p:nvPr/>
        </p:nvGrpSpPr>
        <p:grpSpPr>
          <a:xfrm rot="0">
            <a:off x="896620" y="4624705"/>
            <a:ext cx="8474075" cy="664210"/>
            <a:chOff x="-1181273" y="3327168"/>
            <a:chExt cx="7346620" cy="567288"/>
          </a:xfrm>
        </p:grpSpPr>
        <p:sp>
          <p:nvSpPr>
            <p:cNvPr id="260111" name="Freeform 41"/>
            <p:cNvSpPr/>
            <p:nvPr>
              <p:custDataLst>
                <p:tags r:id="rId8"/>
              </p:custDataLst>
            </p:nvPr>
          </p:nvSpPr>
          <p:spPr>
            <a:xfrm>
              <a:off x="4222247" y="3327168"/>
              <a:ext cx="1943100" cy="438150"/>
            </a:xfrm>
            <a:custGeom>
              <a:avLst/>
              <a:gdLst/>
              <a:ahLst/>
              <a:cxnLst>
                <a:cxn ang="0">
                  <a:pos x="0" y="438150"/>
                </a:cxn>
                <a:cxn ang="0">
                  <a:pos x="1943100" y="14979"/>
                </a:cxn>
              </a:cxnLst>
              <a:pathLst>
                <a:path w="518" h="117">
                  <a:moveTo>
                    <a:pt x="0" y="117"/>
                  </a:moveTo>
                  <a:cubicBezTo>
                    <a:pt x="411" y="117"/>
                    <a:pt x="260" y="0"/>
                    <a:pt x="518" y="4"/>
                  </a:cubicBezTo>
                </a:path>
              </a:pathLst>
            </a:custGeom>
            <a:noFill/>
            <a:ln w="14" cap="flat" cmpd="sng">
              <a:solidFill>
                <a:srgbClr val="A4C47E"/>
              </a:solidFill>
              <a:prstDash val="solid"/>
              <a:miter/>
              <a:headEnd type="none" w="med" len="med"/>
              <a:tailEnd type="none" w="med" len="med"/>
            </a:ln>
          </p:spPr>
          <p:txBody>
            <a:bodyPr/>
            <a:p>
              <a:endParaRPr lang="zh-CN" altLang="en-US"/>
            </a:p>
          </p:txBody>
        </p:sp>
        <p:sp>
          <p:nvSpPr>
            <p:cNvPr id="260112" name="矩形 64"/>
            <p:cNvSpPr/>
            <p:nvPr>
              <p:custDataLst>
                <p:tags r:id="rId9"/>
              </p:custDataLst>
            </p:nvPr>
          </p:nvSpPr>
          <p:spPr>
            <a:xfrm>
              <a:off x="-1181273" y="3470346"/>
              <a:ext cx="5403302" cy="424110"/>
            </a:xfrm>
            <a:prstGeom prst="rect">
              <a:avLst/>
            </a:prstGeom>
            <a:solidFill>
              <a:srgbClr val="A4C47E"/>
            </a:solidFill>
            <a:ln w="12700">
              <a:noFill/>
            </a:ln>
          </p:spPr>
          <p:txBody>
            <a:bodyPr lIns="0" tIns="0" rIns="0" bIns="0" anchor="ctr"/>
            <a:p>
              <a:pPr algn="ctr"/>
              <a:r>
                <a:rPr lang="zh-CN" altLang="en-US" sz="2200" dirty="0">
                  <a:solidFill>
                    <a:srgbClr val="FFFFFF"/>
                  </a:solidFill>
                  <a:latin typeface="仿宋" panose="02010609060101010101" charset="-122"/>
                  <a:ea typeface="仿宋" panose="02010609060101010101" charset="-122"/>
                  <a:sym typeface="Arial" panose="020B0604020202020204" pitchFamily="34" charset="0"/>
                </a:rPr>
                <a:t>彻底消灭了阶级差别和重大社会差别</a:t>
              </a:r>
              <a:endParaRPr lang="zh-CN" altLang="en-US" sz="2200" dirty="0">
                <a:solidFill>
                  <a:srgbClr val="FFFFFF"/>
                </a:solidFill>
                <a:latin typeface="仿宋" panose="02010609060101010101" charset="-122"/>
                <a:ea typeface="仿宋" panose="02010609060101010101" charset="-122"/>
                <a:sym typeface="Arial" panose="020B0604020202020204" pitchFamily="34" charset="0"/>
              </a:endParaRPr>
            </a:p>
          </p:txBody>
        </p:sp>
      </p:grpSp>
      <p:grpSp>
        <p:nvGrpSpPr>
          <p:cNvPr id="260113" name="组合 14"/>
          <p:cNvGrpSpPr/>
          <p:nvPr/>
        </p:nvGrpSpPr>
        <p:grpSpPr>
          <a:xfrm rot="0">
            <a:off x="896620" y="4580255"/>
            <a:ext cx="8459470" cy="1323975"/>
            <a:chOff x="-1168611" y="3316055"/>
            <a:chExt cx="7333958" cy="1127885"/>
          </a:xfrm>
        </p:grpSpPr>
        <p:sp>
          <p:nvSpPr>
            <p:cNvPr id="260114" name="Freeform 40"/>
            <p:cNvSpPr/>
            <p:nvPr>
              <p:custDataLst>
                <p:tags r:id="rId10"/>
              </p:custDataLst>
            </p:nvPr>
          </p:nvSpPr>
          <p:spPr>
            <a:xfrm>
              <a:off x="4222247" y="3316055"/>
              <a:ext cx="1943100" cy="945412"/>
            </a:xfrm>
            <a:custGeom>
              <a:avLst/>
              <a:gdLst/>
              <a:ahLst/>
              <a:cxnLst>
                <a:cxn ang="0">
                  <a:pos x="0" y="945412"/>
                </a:cxn>
                <a:cxn ang="0">
                  <a:pos x="1943100" y="28281"/>
                </a:cxn>
              </a:cxnLst>
              <a:pathLst>
                <a:path w="518" h="234">
                  <a:moveTo>
                    <a:pt x="0" y="234"/>
                  </a:moveTo>
                  <a:cubicBezTo>
                    <a:pt x="411" y="234"/>
                    <a:pt x="260" y="0"/>
                    <a:pt x="518" y="7"/>
                  </a:cubicBezTo>
                </a:path>
              </a:pathLst>
            </a:custGeom>
            <a:noFill/>
            <a:ln w="14" cap="flat" cmpd="sng">
              <a:solidFill>
                <a:srgbClr val="0FA1AB"/>
              </a:solidFill>
              <a:prstDash val="solid"/>
              <a:miter/>
              <a:headEnd type="none" w="med" len="med"/>
              <a:tailEnd type="none" w="med" len="med"/>
            </a:ln>
          </p:spPr>
          <p:txBody>
            <a:bodyPr/>
            <a:p>
              <a:endParaRPr lang="zh-CN" altLang="en-US"/>
            </a:p>
          </p:txBody>
        </p:sp>
        <p:sp>
          <p:nvSpPr>
            <p:cNvPr id="260115" name="矩形 65"/>
            <p:cNvSpPr/>
            <p:nvPr>
              <p:custDataLst>
                <p:tags r:id="rId11"/>
              </p:custDataLst>
            </p:nvPr>
          </p:nvSpPr>
          <p:spPr>
            <a:xfrm>
              <a:off x="-1168611" y="4004687"/>
              <a:ext cx="5390641" cy="439253"/>
            </a:xfrm>
            <a:prstGeom prst="rect">
              <a:avLst/>
            </a:prstGeom>
            <a:solidFill>
              <a:srgbClr val="0FA1AB"/>
            </a:solidFill>
            <a:ln w="12700">
              <a:noFill/>
            </a:ln>
          </p:spPr>
          <p:txBody>
            <a:bodyPr lIns="0" tIns="0" rIns="0" bIns="0" anchor="ctr"/>
            <a:p>
              <a:pPr algn="ctr">
                <a:lnSpc>
                  <a:spcPct val="80000"/>
                </a:lnSpc>
              </a:pPr>
              <a:r>
                <a:rPr lang="zh-CN" altLang="en-US" sz="2200" dirty="0">
                  <a:solidFill>
                    <a:srgbClr val="FFFFFF"/>
                  </a:solidFill>
                  <a:latin typeface="仿宋" panose="02010609060101010101" charset="-122"/>
                  <a:ea typeface="仿宋" panose="02010609060101010101" charset="-122"/>
                  <a:sym typeface="Arial" panose="020B0604020202020204" pitchFamily="34" charset="0"/>
                </a:rPr>
                <a:t>全体社会成员具有高度的共产主义觉悟和道德品质</a:t>
              </a:r>
              <a:endParaRPr lang="zh-CN" altLang="en-US" sz="2200" dirty="0">
                <a:solidFill>
                  <a:srgbClr val="FFFFFF"/>
                </a:solidFill>
                <a:latin typeface="仿宋" panose="02010609060101010101" charset="-122"/>
                <a:ea typeface="仿宋" panose="02010609060101010101" charset="-122"/>
                <a:sym typeface="Arial" panose="020B0604020202020204" pitchFamily="34" charset="0"/>
              </a:endParaRPr>
            </a:p>
          </p:txBody>
        </p:sp>
      </p:grpSp>
      <p:grpSp>
        <p:nvGrpSpPr>
          <p:cNvPr id="260116" name="组合 15"/>
          <p:cNvGrpSpPr/>
          <p:nvPr/>
        </p:nvGrpSpPr>
        <p:grpSpPr>
          <a:xfrm rot="0">
            <a:off x="896620" y="4567555"/>
            <a:ext cx="8459470" cy="1903095"/>
            <a:chOff x="-1168611" y="3308120"/>
            <a:chExt cx="7333958" cy="1622689"/>
          </a:xfrm>
        </p:grpSpPr>
        <p:sp>
          <p:nvSpPr>
            <p:cNvPr id="260117" name="Freeform 42"/>
            <p:cNvSpPr/>
            <p:nvPr>
              <p:custDataLst>
                <p:tags r:id="rId12"/>
              </p:custDataLst>
            </p:nvPr>
          </p:nvSpPr>
          <p:spPr>
            <a:xfrm>
              <a:off x="4222247" y="3308120"/>
              <a:ext cx="1943100" cy="1388646"/>
            </a:xfrm>
            <a:custGeom>
              <a:avLst/>
              <a:gdLst/>
              <a:ahLst/>
              <a:cxnLst>
                <a:cxn ang="0">
                  <a:pos x="0" y="1388646"/>
                </a:cxn>
                <a:cxn ang="0">
                  <a:pos x="1943100" y="42466"/>
                </a:cxn>
              </a:cxnLst>
              <a:pathLst>
                <a:path w="518" h="327">
                  <a:moveTo>
                    <a:pt x="0" y="327"/>
                  </a:moveTo>
                  <a:cubicBezTo>
                    <a:pt x="411" y="327"/>
                    <a:pt x="260" y="0"/>
                    <a:pt x="518" y="10"/>
                  </a:cubicBezTo>
                </a:path>
              </a:pathLst>
            </a:custGeom>
            <a:noFill/>
            <a:ln w="14" cap="flat" cmpd="sng">
              <a:solidFill>
                <a:srgbClr val="A4C47E"/>
              </a:solidFill>
              <a:prstDash val="solid"/>
              <a:miter/>
              <a:headEnd type="none" w="med" len="med"/>
              <a:tailEnd type="none" w="med" len="med"/>
            </a:ln>
          </p:spPr>
          <p:txBody>
            <a:bodyPr/>
            <a:p>
              <a:endParaRPr lang="zh-CN" altLang="en-US"/>
            </a:p>
          </p:txBody>
        </p:sp>
        <p:sp>
          <p:nvSpPr>
            <p:cNvPr id="260118" name="矩形 66"/>
            <p:cNvSpPr/>
            <p:nvPr>
              <p:custDataLst>
                <p:tags r:id="rId13"/>
              </p:custDataLst>
            </p:nvPr>
          </p:nvSpPr>
          <p:spPr>
            <a:xfrm>
              <a:off x="-1168611" y="4538808"/>
              <a:ext cx="5390641" cy="392001"/>
            </a:xfrm>
            <a:prstGeom prst="rect">
              <a:avLst/>
            </a:prstGeom>
            <a:solidFill>
              <a:srgbClr val="A4C47E"/>
            </a:solidFill>
            <a:ln w="12700">
              <a:noFill/>
            </a:ln>
          </p:spPr>
          <p:txBody>
            <a:bodyPr lIns="0" tIns="0" rIns="0" bIns="0" anchor="ctr"/>
            <a:p>
              <a:pPr algn="ctr"/>
              <a:r>
                <a:rPr lang="zh-CN" altLang="en-US" sz="2200" dirty="0">
                  <a:solidFill>
                    <a:srgbClr val="FFFFFF"/>
                  </a:solidFill>
                  <a:latin typeface="仿宋" panose="02010609060101010101" charset="-122"/>
                  <a:ea typeface="仿宋" panose="02010609060101010101" charset="-122"/>
                  <a:sym typeface="Arial" panose="020B0604020202020204" pitchFamily="34" charset="0"/>
                </a:rPr>
                <a:t>国家消亡</a:t>
              </a:r>
              <a:endParaRPr lang="zh-CN" altLang="en-US" sz="2200" dirty="0">
                <a:solidFill>
                  <a:srgbClr val="FFFFFF"/>
                </a:solidFill>
                <a:latin typeface="仿宋" panose="02010609060101010101" charset="-122"/>
                <a:ea typeface="仿宋" panose="02010609060101010101" charset="-122"/>
                <a:sym typeface="Arial" panose="020B0604020202020204" pitchFamily="34" charset="0"/>
              </a:endParaRPr>
            </a:p>
          </p:txBody>
        </p:sp>
      </p:grpSp>
      <p:sp>
        <p:nvSpPr>
          <p:cNvPr id="21" name="Freeform 227"/>
          <p:cNvSpPr/>
          <p:nvPr>
            <p:custDataLst>
              <p:tags r:id="rId14"/>
            </p:custDataLst>
          </p:nvPr>
        </p:nvSpPr>
        <p:spPr bwMode="auto">
          <a:xfrm>
            <a:off x="9227820" y="4507230"/>
            <a:ext cx="260350" cy="200025"/>
          </a:xfrm>
          <a:custGeom>
            <a:avLst/>
            <a:gdLst>
              <a:gd name="T0" fmla="*/ 0 w 154"/>
              <a:gd name="T1" fmla="*/ 0 h 118"/>
              <a:gd name="T2" fmla="*/ 154 w 154"/>
              <a:gd name="T3" fmla="*/ 59 h 118"/>
              <a:gd name="T4" fmla="*/ 0 w 154"/>
              <a:gd name="T5" fmla="*/ 118 h 118"/>
              <a:gd name="T6" fmla="*/ 0 w 154"/>
              <a:gd name="T7" fmla="*/ 0 h 118"/>
            </a:gdLst>
            <a:ahLst/>
            <a:cxnLst>
              <a:cxn ang="0">
                <a:pos x="T0" y="T1"/>
              </a:cxn>
              <a:cxn ang="0">
                <a:pos x="T2" y="T3"/>
              </a:cxn>
              <a:cxn ang="0">
                <a:pos x="T4" y="T5"/>
              </a:cxn>
              <a:cxn ang="0">
                <a:pos x="T6" y="T7"/>
              </a:cxn>
            </a:cxnLst>
            <a:rect l="0" t="0" r="r" b="b"/>
            <a:pathLst>
              <a:path w="154" h="118">
                <a:moveTo>
                  <a:pt x="0" y="0"/>
                </a:moveTo>
                <a:lnTo>
                  <a:pt x="154" y="59"/>
                </a:lnTo>
                <a:lnTo>
                  <a:pt x="0" y="118"/>
                </a:lnTo>
                <a:lnTo>
                  <a:pt x="0" y="0"/>
                </a:lnTo>
                <a:close/>
              </a:path>
            </a:pathLst>
          </a:custGeom>
          <a:solidFill>
            <a:srgbClr val="0FA1AB">
              <a:lumMod val="50000"/>
            </a:srgbClr>
          </a:solidFill>
          <a:ln>
            <a:noFill/>
          </a:ln>
        </p:spPr>
        <p:txBody>
          <a:bodyPr vert="horz" wrap="square" lIns="91440" tIns="45720" rIns="91440" bIns="45720" numCol="1" anchor="t" anchorCtr="0" compatLnSpc="1">
            <a:normAutofit fontScale="40000" lnSpcReduction="20000"/>
          </a:bodyPr>
          <a:p>
            <a:pPr fontAlgn="base"/>
            <a:endParaRPr lang="zh-CN" altLang="en-US" strike="noStrike" noProof="1">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diamond(in)">
                                      <p:cBhvr>
                                        <p:cTn id="7" dur="1000"/>
                                        <p:tgtEl>
                                          <p:spTgt spid="251906"/>
                                        </p:tgtEl>
                                      </p:cBhvr>
                                    </p:animEffect>
                                  </p:childTnLst>
                                </p:cTn>
                              </p:par>
                            </p:childTnLst>
                          </p:cTn>
                        </p:par>
                        <p:par>
                          <p:cTn id="8" fill="hold">
                            <p:stCondLst>
                              <p:cond delay="1000"/>
                            </p:stCondLst>
                            <p:childTnLst>
                              <p:par>
                                <p:cTn id="9" presetID="25" presetClass="entr" presetSubtype="0" fill="hold" grpId="0" nodeType="afterEffect">
                                  <p:stCondLst>
                                    <p:cond delay="0"/>
                                  </p:stCondLst>
                                  <p:childTnLst>
                                    <p:set>
                                      <p:cBhvr>
                                        <p:cTn id="10" dur="1" fill="hold">
                                          <p:stCondLst>
                                            <p:cond delay="0"/>
                                          </p:stCondLst>
                                        </p:cTn>
                                        <p:tgtEl>
                                          <p:spTgt spid="251907"/>
                                        </p:tgtEl>
                                        <p:attrNameLst>
                                          <p:attrName>style.visibility</p:attrName>
                                        </p:attrNameLst>
                                      </p:cBhvr>
                                      <p:to>
                                        <p:strVal val="visible"/>
                                      </p:to>
                                    </p:set>
                                    <p:anim calcmode="lin" valueType="num">
                                      <p:cBhvr>
                                        <p:cTn id="11" dur="500" decel="50000" fill="hold">
                                          <p:stCondLst>
                                            <p:cond delay="0"/>
                                          </p:stCondLst>
                                        </p:cTn>
                                        <p:tgtEl>
                                          <p:spTgt spid="25190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5190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51907"/>
                                        </p:tgtEl>
                                        <p:attrNameLst>
                                          <p:attrName>ppt_w</p:attrName>
                                        </p:attrNameLst>
                                      </p:cBhvr>
                                      <p:tavLst>
                                        <p:tav tm="0">
                                          <p:val>
                                            <p:strVal val="#ppt_w*.05"/>
                                          </p:val>
                                        </p:tav>
                                        <p:tav tm="100000">
                                          <p:val>
                                            <p:strVal val="#ppt_w"/>
                                          </p:val>
                                        </p:tav>
                                      </p:tavLst>
                                    </p:anim>
                                    <p:anim calcmode="lin" valueType="num">
                                      <p:cBhvr>
                                        <p:cTn id="14" dur="1000" fill="hold"/>
                                        <p:tgtEl>
                                          <p:spTgt spid="25190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5190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5190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5190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51907"/>
                                        </p:tgtEl>
                                      </p:cBhvr>
                                    </p:animEffect>
                                  </p:childTnLst>
                                </p:cTn>
                              </p:par>
                            </p:childTnLst>
                          </p:cTn>
                        </p:par>
                        <p:par>
                          <p:cTn id="19" fill="hold">
                            <p:stCondLst>
                              <p:cond delay="2000"/>
                            </p:stCondLst>
                            <p:childTnLst>
                              <p:par>
                                <p:cTn id="20" presetID="34"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from="(-#ppt_w/2)" to="(#ppt_x)" calcmode="lin" valueType="num">
                                      <p:cBhvr>
                                        <p:cTn id="22" dur="600" fill="hold">
                                          <p:stCondLst>
                                            <p:cond delay="0"/>
                                          </p:stCondLst>
                                        </p:cTn>
                                        <p:tgtEl>
                                          <p:spTgt spid="21"/>
                                        </p:tgtEl>
                                        <p:attrNameLst>
                                          <p:attrName>ppt_x</p:attrName>
                                        </p:attrNameLst>
                                      </p:cBhvr>
                                    </p:anim>
                                    <p:anim from="0" to="-1.0" calcmode="lin" valueType="num">
                                      <p:cBhvr>
                                        <p:cTn id="23" dur="200" decel="50000" autoRev="1" fill="hold">
                                          <p:stCondLst>
                                            <p:cond delay="600"/>
                                          </p:stCondLst>
                                        </p:cTn>
                                        <p:tgtEl>
                                          <p:spTgt spid="21"/>
                                        </p:tgtEl>
                                        <p:attrNameLst>
                                          <p:attrName>xshear</p:attrName>
                                        </p:attrNameLst>
                                      </p:cBhvr>
                                    </p:anim>
                                    <p:animScale>
                                      <p:cBhvr>
                                        <p:cTn id="24" dur="200" decel="100000" autoRev="1" fill="hold">
                                          <p:stCondLst>
                                            <p:cond delay="600"/>
                                          </p:stCondLst>
                                        </p:cTn>
                                        <p:tgtEl>
                                          <p:spTgt spid="21"/>
                                        </p:tgtEl>
                                      </p:cBhvr>
                                      <p:from x="100000" y="100000"/>
                                      <p:to x="80000" y="100000"/>
                                    </p:animScale>
                                    <p:anim by="(#ppt_h/3+#ppt_w*0.1)" calcmode="lin" valueType="num">
                                      <p:cBhvr additive="sum">
                                        <p:cTn id="25" dur="200" decel="100000" autoRev="1" fill="hold">
                                          <p:stCondLst>
                                            <p:cond delay="600"/>
                                          </p:stCondLst>
                                        </p:cTn>
                                        <p:tgtEl>
                                          <p:spTgt spid="21"/>
                                        </p:tgtEl>
                                        <p:attrNameLst>
                                          <p:attrName>ppt_x</p:attrName>
                                        </p:attrNameLst>
                                      </p:cBhvr>
                                    </p:anim>
                                  </p:childTnLst>
                                </p:cTn>
                              </p:par>
                            </p:childTnLst>
                          </p:cTn>
                        </p:par>
                        <p:par>
                          <p:cTn id="26" fill="hold">
                            <p:stCondLst>
                              <p:cond delay="3000"/>
                            </p:stCondLst>
                            <p:childTnLst>
                              <p:par>
                                <p:cTn id="27" presetID="2" presetClass="entr" presetSubtype="8" fill="hold" nodeType="afterEffect">
                                  <p:stCondLst>
                                    <p:cond delay="0"/>
                                  </p:stCondLst>
                                  <p:childTnLst>
                                    <p:set>
                                      <p:cBhvr>
                                        <p:cTn id="28" dur="1" fill="hold">
                                          <p:stCondLst>
                                            <p:cond delay="0"/>
                                          </p:stCondLst>
                                        </p:cTn>
                                        <p:tgtEl>
                                          <p:spTgt spid="260101"/>
                                        </p:tgtEl>
                                        <p:attrNameLst>
                                          <p:attrName>style.visibility</p:attrName>
                                        </p:attrNameLst>
                                      </p:cBhvr>
                                      <p:to>
                                        <p:strVal val="visible"/>
                                      </p:to>
                                    </p:set>
                                    <p:anim calcmode="lin" valueType="num">
                                      <p:cBhvr additive="base">
                                        <p:cTn id="29" dur="500" fill="hold"/>
                                        <p:tgtEl>
                                          <p:spTgt spid="260101"/>
                                        </p:tgtEl>
                                        <p:attrNameLst>
                                          <p:attrName>ppt_x</p:attrName>
                                        </p:attrNameLst>
                                      </p:cBhvr>
                                      <p:tavLst>
                                        <p:tav tm="0">
                                          <p:val>
                                            <p:strVal val="0-#ppt_w/2"/>
                                          </p:val>
                                        </p:tav>
                                        <p:tav tm="100000">
                                          <p:val>
                                            <p:strVal val="#ppt_x"/>
                                          </p:val>
                                        </p:tav>
                                      </p:tavLst>
                                    </p:anim>
                                    <p:anim calcmode="lin" valueType="num">
                                      <p:cBhvr additive="base">
                                        <p:cTn id="30" dur="500" fill="hold"/>
                                        <p:tgtEl>
                                          <p:spTgt spid="260101"/>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260104"/>
                                        </p:tgtEl>
                                        <p:attrNameLst>
                                          <p:attrName>style.visibility</p:attrName>
                                        </p:attrNameLst>
                                      </p:cBhvr>
                                      <p:to>
                                        <p:strVal val="visible"/>
                                      </p:to>
                                    </p:set>
                                    <p:anim calcmode="lin" valueType="num">
                                      <p:cBhvr additive="base">
                                        <p:cTn id="34" dur="500" fill="hold"/>
                                        <p:tgtEl>
                                          <p:spTgt spid="260104"/>
                                        </p:tgtEl>
                                        <p:attrNameLst>
                                          <p:attrName>ppt_x</p:attrName>
                                        </p:attrNameLst>
                                      </p:cBhvr>
                                      <p:tavLst>
                                        <p:tav tm="0">
                                          <p:val>
                                            <p:strVal val="0-#ppt_w/2"/>
                                          </p:val>
                                        </p:tav>
                                        <p:tav tm="100000">
                                          <p:val>
                                            <p:strVal val="#ppt_x"/>
                                          </p:val>
                                        </p:tav>
                                      </p:tavLst>
                                    </p:anim>
                                    <p:anim calcmode="lin" valueType="num">
                                      <p:cBhvr additive="base">
                                        <p:cTn id="35" dur="500" fill="hold"/>
                                        <p:tgtEl>
                                          <p:spTgt spid="260104"/>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260107"/>
                                        </p:tgtEl>
                                        <p:attrNameLst>
                                          <p:attrName>style.visibility</p:attrName>
                                        </p:attrNameLst>
                                      </p:cBhvr>
                                      <p:to>
                                        <p:strVal val="visible"/>
                                      </p:to>
                                    </p:set>
                                    <p:anim calcmode="lin" valueType="num">
                                      <p:cBhvr additive="base">
                                        <p:cTn id="39" dur="500" fill="hold"/>
                                        <p:tgtEl>
                                          <p:spTgt spid="260107"/>
                                        </p:tgtEl>
                                        <p:attrNameLst>
                                          <p:attrName>ppt_x</p:attrName>
                                        </p:attrNameLst>
                                      </p:cBhvr>
                                      <p:tavLst>
                                        <p:tav tm="0">
                                          <p:val>
                                            <p:strVal val="0-#ppt_w/2"/>
                                          </p:val>
                                        </p:tav>
                                        <p:tav tm="100000">
                                          <p:val>
                                            <p:strVal val="#ppt_x"/>
                                          </p:val>
                                        </p:tav>
                                      </p:tavLst>
                                    </p:anim>
                                    <p:anim calcmode="lin" valueType="num">
                                      <p:cBhvr additive="base">
                                        <p:cTn id="40" dur="500" fill="hold"/>
                                        <p:tgtEl>
                                          <p:spTgt spid="260107"/>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260110"/>
                                        </p:tgtEl>
                                        <p:attrNameLst>
                                          <p:attrName>style.visibility</p:attrName>
                                        </p:attrNameLst>
                                      </p:cBhvr>
                                      <p:to>
                                        <p:strVal val="visible"/>
                                      </p:to>
                                    </p:set>
                                    <p:anim calcmode="lin" valueType="num">
                                      <p:cBhvr additive="base">
                                        <p:cTn id="44" dur="500" fill="hold"/>
                                        <p:tgtEl>
                                          <p:spTgt spid="260110"/>
                                        </p:tgtEl>
                                        <p:attrNameLst>
                                          <p:attrName>ppt_x</p:attrName>
                                        </p:attrNameLst>
                                      </p:cBhvr>
                                      <p:tavLst>
                                        <p:tav tm="0">
                                          <p:val>
                                            <p:strVal val="0-#ppt_w/2"/>
                                          </p:val>
                                        </p:tav>
                                        <p:tav tm="100000">
                                          <p:val>
                                            <p:strVal val="#ppt_x"/>
                                          </p:val>
                                        </p:tav>
                                      </p:tavLst>
                                    </p:anim>
                                    <p:anim calcmode="lin" valueType="num">
                                      <p:cBhvr additive="base">
                                        <p:cTn id="45" dur="500" fill="hold"/>
                                        <p:tgtEl>
                                          <p:spTgt spid="260110"/>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 presetClass="entr" presetSubtype="8" fill="hold" nodeType="afterEffect">
                                  <p:stCondLst>
                                    <p:cond delay="0"/>
                                  </p:stCondLst>
                                  <p:childTnLst>
                                    <p:set>
                                      <p:cBhvr>
                                        <p:cTn id="48" dur="1" fill="hold">
                                          <p:stCondLst>
                                            <p:cond delay="0"/>
                                          </p:stCondLst>
                                        </p:cTn>
                                        <p:tgtEl>
                                          <p:spTgt spid="260113"/>
                                        </p:tgtEl>
                                        <p:attrNameLst>
                                          <p:attrName>style.visibility</p:attrName>
                                        </p:attrNameLst>
                                      </p:cBhvr>
                                      <p:to>
                                        <p:strVal val="visible"/>
                                      </p:to>
                                    </p:set>
                                    <p:anim calcmode="lin" valueType="num">
                                      <p:cBhvr additive="base">
                                        <p:cTn id="49" dur="500" fill="hold"/>
                                        <p:tgtEl>
                                          <p:spTgt spid="260113"/>
                                        </p:tgtEl>
                                        <p:attrNameLst>
                                          <p:attrName>ppt_x</p:attrName>
                                        </p:attrNameLst>
                                      </p:cBhvr>
                                      <p:tavLst>
                                        <p:tav tm="0">
                                          <p:val>
                                            <p:strVal val="0-#ppt_w/2"/>
                                          </p:val>
                                        </p:tav>
                                        <p:tav tm="100000">
                                          <p:val>
                                            <p:strVal val="#ppt_x"/>
                                          </p:val>
                                        </p:tav>
                                      </p:tavLst>
                                    </p:anim>
                                    <p:anim calcmode="lin" valueType="num">
                                      <p:cBhvr additive="base">
                                        <p:cTn id="50" dur="500" fill="hold"/>
                                        <p:tgtEl>
                                          <p:spTgt spid="26011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8" fill="hold" nodeType="afterEffect">
                                  <p:stCondLst>
                                    <p:cond delay="0"/>
                                  </p:stCondLst>
                                  <p:childTnLst>
                                    <p:set>
                                      <p:cBhvr>
                                        <p:cTn id="53" dur="1" fill="hold">
                                          <p:stCondLst>
                                            <p:cond delay="0"/>
                                          </p:stCondLst>
                                        </p:cTn>
                                        <p:tgtEl>
                                          <p:spTgt spid="260116"/>
                                        </p:tgtEl>
                                        <p:attrNameLst>
                                          <p:attrName>style.visibility</p:attrName>
                                        </p:attrNameLst>
                                      </p:cBhvr>
                                      <p:to>
                                        <p:strVal val="visible"/>
                                      </p:to>
                                    </p:set>
                                    <p:anim calcmode="lin" valueType="num">
                                      <p:cBhvr additive="base">
                                        <p:cTn id="54" dur="500" fill="hold"/>
                                        <p:tgtEl>
                                          <p:spTgt spid="260116"/>
                                        </p:tgtEl>
                                        <p:attrNameLst>
                                          <p:attrName>ppt_x</p:attrName>
                                        </p:attrNameLst>
                                      </p:cBhvr>
                                      <p:tavLst>
                                        <p:tav tm="0">
                                          <p:val>
                                            <p:strVal val="0-#ppt_w/2"/>
                                          </p:val>
                                        </p:tav>
                                        <p:tav tm="100000">
                                          <p:val>
                                            <p:strVal val="#ppt_x"/>
                                          </p:val>
                                        </p:tav>
                                      </p:tavLst>
                                    </p:anim>
                                    <p:anim calcmode="lin" valueType="num">
                                      <p:cBhvr additive="base">
                                        <p:cTn id="55" dur="500" fill="hold"/>
                                        <p:tgtEl>
                                          <p:spTgt spid="260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P spid="251907" grpId="0"/>
      <p:bldP spid="2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9906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入党的基本条件和党员的基本要求</a:t>
            </a:r>
            <a:endParaRPr lang="zh-CN" altLang="en-US" sz="3200" b="1">
              <a:latin typeface="楷体" panose="02010609060101010101" charset="-122"/>
              <a:ea typeface="楷体" panose="02010609060101010101" charset="-122"/>
            </a:endParaRPr>
          </a:p>
        </p:txBody>
      </p:sp>
      <p:sp>
        <p:nvSpPr>
          <p:cNvPr id="219" name=" 219"/>
          <p:cNvSpPr/>
          <p:nvPr/>
        </p:nvSpPr>
        <p:spPr>
          <a:xfrm>
            <a:off x="591820" y="1347470"/>
            <a:ext cx="3358515" cy="55308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三、党员的基本要求</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167" name=" 167"/>
          <p:cNvSpPr/>
          <p:nvPr/>
        </p:nvSpPr>
        <p:spPr>
          <a:xfrm>
            <a:off x="814070" y="2090420"/>
            <a:ext cx="10563860" cy="1383030"/>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t" anchorCtr="0">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1" fontAlgn="auto" hangingPunct="1">
              <a:lnSpc>
                <a:spcPct val="110000"/>
              </a:lnSpc>
              <a:spcBef>
                <a:spcPts val="0"/>
              </a:spcBef>
              <a:spcAft>
                <a:spcPts val="0"/>
              </a:spcAft>
              <a:defRPr/>
            </a:pPr>
            <a:r>
              <a:rPr lang="en-US" altLang="zh-CN" sz="2000" b="1" strike="noStrike" noProof="1">
                <a:solidFill>
                  <a:srgbClr val="FFFFFF"/>
                </a:solidFill>
              </a:rPr>
              <a:t>         </a:t>
            </a:r>
            <a:r>
              <a:rPr lang="zh-CN" altLang="en-US" sz="2200" b="1" strike="noStrike" noProof="1">
                <a:solidFill>
                  <a:srgbClr val="FFFFFF"/>
                </a:solidFill>
              </a:rPr>
              <a:t>党章第一章第一条规定了申请入党者的资格，第二条规定了中国共产党党员的基本标准，第三条和第四条明确规定了党员必须履行的八项义务和应享有的八项权利，这些共同构成了共产党员的标准。</a:t>
            </a:r>
            <a:endParaRPr lang="zh-CN" altLang="en-US" sz="2200" b="1" strike="noStrike" noProof="1">
              <a:solidFill>
                <a:srgbClr val="FFFFFF"/>
              </a:solidFill>
            </a:endParaRPr>
          </a:p>
        </p:txBody>
      </p:sp>
      <p:sp>
        <p:nvSpPr>
          <p:cNvPr id="250884" name="文本框 1"/>
          <p:cNvSpPr txBox="1"/>
          <p:nvPr/>
        </p:nvSpPr>
        <p:spPr>
          <a:xfrm>
            <a:off x="741680" y="3795395"/>
            <a:ext cx="10415270" cy="429895"/>
          </a:xfrm>
          <a:prstGeom prst="rect">
            <a:avLst/>
          </a:prstGeom>
          <a:noFill/>
          <a:ln w="9525">
            <a:noFill/>
          </a:ln>
        </p:spPr>
        <p:txBody>
          <a:bodyPr wrap="square" anchor="t">
            <a:spAutoFit/>
          </a:bodyPr>
          <a:p>
            <a:r>
              <a:rPr lang="zh-CN" altLang="en-US" sz="2200" b="1">
                <a:latin typeface="仿宋" panose="02010609060101010101" charset="-122"/>
                <a:ea typeface="仿宋" panose="02010609060101010101" charset="-122"/>
              </a:rPr>
              <a:t>（一）共产党员是中国工人阶级的有共产主义觉悟的先锋战士</a:t>
            </a:r>
            <a:endParaRPr lang="zh-CN" altLang="en-US" sz="2200" b="1">
              <a:latin typeface="仿宋" panose="02010609060101010101" charset="-122"/>
              <a:ea typeface="仿宋" panose="02010609060101010101" charset="-122"/>
            </a:endParaRPr>
          </a:p>
        </p:txBody>
      </p:sp>
      <p:sp>
        <p:nvSpPr>
          <p:cNvPr id="250885" name="文本框 2"/>
          <p:cNvSpPr txBox="1"/>
          <p:nvPr/>
        </p:nvSpPr>
        <p:spPr>
          <a:xfrm>
            <a:off x="1035050" y="4328795"/>
            <a:ext cx="10342880" cy="2213610"/>
          </a:xfrm>
          <a:prstGeom prst="rect">
            <a:avLst/>
          </a:prstGeom>
          <a:noFill/>
          <a:ln w="9525">
            <a:noFill/>
          </a:ln>
        </p:spPr>
        <p:txBody>
          <a:bodyPr wrap="square" anchor="t">
            <a:spAutoFit/>
          </a:bodyPr>
          <a:p>
            <a:pPr algn="just">
              <a:lnSpc>
                <a:spcPct val="120000"/>
              </a:lnSpc>
            </a:pPr>
            <a:r>
              <a:rPr lang="en-US" altLang="zh-CN" sz="2200">
                <a:latin typeface="楷体" panose="02010609060101010101" charset="-122"/>
                <a:ea typeface="楷体" panose="02010609060101010101" charset="-122"/>
              </a:rPr>
              <a:t>    </a:t>
            </a:r>
            <a:r>
              <a:rPr lang="zh-CN" altLang="en-US" sz="2300">
                <a:latin typeface="仿宋" panose="02010609060101010101" charset="-122"/>
                <a:ea typeface="仿宋" panose="02010609060101010101" charset="-122"/>
              </a:rPr>
              <a:t>共产主义觉悟体现在牢固树立共产主义远大理想和坚定地走社会主义道路上；体现在坚定不移地贯彻执行党为实现共产主义社会而在各个时期制定的路线方针政策上；体现在时刻把党和人民的利益放在首位，坚持民主集中制原则，以实际行动维护党的团结统一，自觉遵守党的纪律上；体现在毫不利己、专门利人的高尚道德情操上。</a:t>
            </a:r>
            <a:endParaRPr lang="zh-CN" altLang="en-US" sz="2300">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 from="(-#ppt_w/2)" to="(#ppt_x)" calcmode="lin" valueType="num">
                                      <p:cBhvr>
                                        <p:cTn id="7" dur="600" fill="hold">
                                          <p:stCondLst>
                                            <p:cond delay="0"/>
                                          </p:stCondLst>
                                        </p:cTn>
                                        <p:tgtEl>
                                          <p:spTgt spid="219"/>
                                        </p:tgtEl>
                                        <p:attrNameLst>
                                          <p:attrName>ppt_x</p:attrName>
                                        </p:attrNameLst>
                                      </p:cBhvr>
                                    </p:anim>
                                    <p:anim from="0" to="-1.0" calcmode="lin" valueType="num">
                                      <p:cBhvr>
                                        <p:cTn id="8" dur="200" decel="50000" autoRev="1" fill="hold">
                                          <p:stCondLst>
                                            <p:cond delay="600"/>
                                          </p:stCondLst>
                                        </p:cTn>
                                        <p:tgtEl>
                                          <p:spTgt spid="219"/>
                                        </p:tgtEl>
                                        <p:attrNameLst>
                                          <p:attrName>xshear</p:attrName>
                                        </p:attrNameLst>
                                      </p:cBhvr>
                                    </p:anim>
                                    <p:animScale>
                                      <p:cBhvr>
                                        <p:cTn id="9" dur="200" decel="100000" autoRev="1" fill="hold">
                                          <p:stCondLst>
                                            <p:cond delay="600"/>
                                          </p:stCondLst>
                                        </p:cTn>
                                        <p:tgtEl>
                                          <p:spTgt spid="219"/>
                                        </p:tgtEl>
                                      </p:cBhvr>
                                      <p:from x="100000" y="100000"/>
                                      <p:to x="80000" y="100000"/>
                                    </p:animScale>
                                    <p:anim by="(#ppt_h/3+#ppt_w*0.1)" calcmode="lin" valueType="num">
                                      <p:cBhvr additive="sum">
                                        <p:cTn id="10" dur="200" decel="100000" autoRev="1" fill="hold">
                                          <p:stCondLst>
                                            <p:cond delay="600"/>
                                          </p:stCondLst>
                                        </p:cTn>
                                        <p:tgtEl>
                                          <p:spTgt spid="219"/>
                                        </p:tgtEl>
                                        <p:attrNameLst>
                                          <p:attrName>ppt_x</p:attrName>
                                        </p:attrNameLst>
                                      </p:cBhvr>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167"/>
                                        </p:tgtEl>
                                        <p:attrNameLst>
                                          <p:attrName>style.visibility</p:attrName>
                                        </p:attrNameLst>
                                      </p:cBhvr>
                                      <p:to>
                                        <p:strVal val="visible"/>
                                      </p:to>
                                    </p:set>
                                    <p:animEffect transition="in" filter="fade">
                                      <p:cBhvr>
                                        <p:cTn id="14" dur="800" decel="100000"/>
                                        <p:tgtEl>
                                          <p:spTgt spid="167"/>
                                        </p:tgtEl>
                                      </p:cBhvr>
                                    </p:animEffect>
                                    <p:anim calcmode="lin" valueType="num">
                                      <p:cBhvr>
                                        <p:cTn id="15" dur="800" decel="100000" fill="hold"/>
                                        <p:tgtEl>
                                          <p:spTgt spid="167"/>
                                        </p:tgtEl>
                                        <p:attrNameLst>
                                          <p:attrName>style.rotation</p:attrName>
                                        </p:attrNameLst>
                                      </p:cBhvr>
                                      <p:tavLst>
                                        <p:tav tm="0">
                                          <p:val>
                                            <p:fltVal val="-90.000000"/>
                                          </p:val>
                                        </p:tav>
                                        <p:tav tm="100000">
                                          <p:val>
                                            <p:fltVal val="0.000000"/>
                                          </p:val>
                                        </p:tav>
                                      </p:tavLst>
                                    </p:anim>
                                    <p:anim calcmode="lin" valueType="num">
                                      <p:cBhvr>
                                        <p:cTn id="16" dur="800" decel="100000" fill="hold"/>
                                        <p:tgtEl>
                                          <p:spTgt spid="167"/>
                                        </p:tgtEl>
                                        <p:attrNameLst>
                                          <p:attrName>ppt_x</p:attrName>
                                        </p:attrNameLst>
                                      </p:cBhvr>
                                      <p:tavLst>
                                        <p:tav tm="0">
                                          <p:val>
                                            <p:strVal val="#ppt_x+0.4"/>
                                          </p:val>
                                        </p:tav>
                                        <p:tav tm="100000">
                                          <p:val>
                                            <p:strVal val="#ppt_x-0.05"/>
                                          </p:val>
                                        </p:tav>
                                      </p:tavLst>
                                    </p:anim>
                                    <p:anim calcmode="lin" valueType="num">
                                      <p:cBhvr>
                                        <p:cTn id="17" dur="800" decel="100000" fill="hold"/>
                                        <p:tgtEl>
                                          <p:spTgt spid="16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6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67"/>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34" presetClass="entr" presetSubtype="0" fill="hold" grpId="0" nodeType="afterEffect">
                                  <p:stCondLst>
                                    <p:cond delay="0"/>
                                  </p:stCondLst>
                                  <p:childTnLst>
                                    <p:set>
                                      <p:cBhvr>
                                        <p:cTn id="22" dur="1" fill="hold">
                                          <p:stCondLst>
                                            <p:cond delay="0"/>
                                          </p:stCondLst>
                                        </p:cTn>
                                        <p:tgtEl>
                                          <p:spTgt spid="250884"/>
                                        </p:tgtEl>
                                        <p:attrNameLst>
                                          <p:attrName>style.visibility</p:attrName>
                                        </p:attrNameLst>
                                      </p:cBhvr>
                                      <p:to>
                                        <p:strVal val="visible"/>
                                      </p:to>
                                    </p:set>
                                    <p:anim from="(-#ppt_w/2)" to="(#ppt_x)" calcmode="lin" valueType="num">
                                      <p:cBhvr>
                                        <p:cTn id="23" dur="600" fill="hold">
                                          <p:stCondLst>
                                            <p:cond delay="0"/>
                                          </p:stCondLst>
                                        </p:cTn>
                                        <p:tgtEl>
                                          <p:spTgt spid="250884"/>
                                        </p:tgtEl>
                                        <p:attrNameLst>
                                          <p:attrName>ppt_x</p:attrName>
                                        </p:attrNameLst>
                                      </p:cBhvr>
                                    </p:anim>
                                    <p:anim from="0" to="-1.0" calcmode="lin" valueType="num">
                                      <p:cBhvr>
                                        <p:cTn id="24" dur="200" decel="50000" autoRev="1" fill="hold">
                                          <p:stCondLst>
                                            <p:cond delay="600"/>
                                          </p:stCondLst>
                                        </p:cTn>
                                        <p:tgtEl>
                                          <p:spTgt spid="250884"/>
                                        </p:tgtEl>
                                        <p:attrNameLst>
                                          <p:attrName>xshear</p:attrName>
                                        </p:attrNameLst>
                                      </p:cBhvr>
                                    </p:anim>
                                    <p:animScale>
                                      <p:cBhvr>
                                        <p:cTn id="25" dur="200" decel="100000" autoRev="1" fill="hold">
                                          <p:stCondLst>
                                            <p:cond delay="600"/>
                                          </p:stCondLst>
                                        </p:cTn>
                                        <p:tgtEl>
                                          <p:spTgt spid="250884"/>
                                        </p:tgtEl>
                                      </p:cBhvr>
                                      <p:from x="100000" y="100000"/>
                                      <p:to x="80000" y="100000"/>
                                    </p:animScale>
                                    <p:anim by="(#ppt_h/3+#ppt_w*0.1)" calcmode="lin" valueType="num">
                                      <p:cBhvr additive="sum">
                                        <p:cTn id="26" dur="200" decel="100000" autoRev="1" fill="hold">
                                          <p:stCondLst>
                                            <p:cond delay="600"/>
                                          </p:stCondLst>
                                        </p:cTn>
                                        <p:tgtEl>
                                          <p:spTgt spid="250884"/>
                                        </p:tgtEl>
                                        <p:attrNameLst>
                                          <p:attrName>ppt_x</p:attrName>
                                        </p:attrNameLst>
                                      </p:cBhvr>
                                    </p:anim>
                                  </p:childTnLst>
                                </p:cTn>
                              </p:par>
                            </p:childTnLst>
                          </p:cTn>
                        </p:par>
                        <p:par>
                          <p:cTn id="27" fill="hold">
                            <p:stCondLst>
                              <p:cond delay="3000"/>
                            </p:stCondLst>
                            <p:childTnLst>
                              <p:par>
                                <p:cTn id="28" presetID="25" presetClass="entr" presetSubtype="0" fill="hold" grpId="0" nodeType="afterEffect">
                                  <p:stCondLst>
                                    <p:cond delay="0"/>
                                  </p:stCondLst>
                                  <p:childTnLst>
                                    <p:set>
                                      <p:cBhvr>
                                        <p:cTn id="29" dur="1" fill="hold">
                                          <p:stCondLst>
                                            <p:cond delay="0"/>
                                          </p:stCondLst>
                                        </p:cTn>
                                        <p:tgtEl>
                                          <p:spTgt spid="250885"/>
                                        </p:tgtEl>
                                        <p:attrNameLst>
                                          <p:attrName>style.visibility</p:attrName>
                                        </p:attrNameLst>
                                      </p:cBhvr>
                                      <p:to>
                                        <p:strVal val="visible"/>
                                      </p:to>
                                    </p:set>
                                    <p:anim calcmode="lin" valueType="num">
                                      <p:cBhvr>
                                        <p:cTn id="30" dur="500" decel="50000" fill="hold">
                                          <p:stCondLst>
                                            <p:cond delay="0"/>
                                          </p:stCondLst>
                                        </p:cTn>
                                        <p:tgtEl>
                                          <p:spTgt spid="250885"/>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250885"/>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250885"/>
                                        </p:tgtEl>
                                        <p:attrNameLst>
                                          <p:attrName>ppt_w</p:attrName>
                                        </p:attrNameLst>
                                      </p:cBhvr>
                                      <p:tavLst>
                                        <p:tav tm="0">
                                          <p:val>
                                            <p:strVal val="#ppt_w*.05"/>
                                          </p:val>
                                        </p:tav>
                                        <p:tav tm="100000">
                                          <p:val>
                                            <p:strVal val="#ppt_w"/>
                                          </p:val>
                                        </p:tav>
                                      </p:tavLst>
                                    </p:anim>
                                    <p:anim calcmode="lin" valueType="num">
                                      <p:cBhvr>
                                        <p:cTn id="33" dur="1000" fill="hold"/>
                                        <p:tgtEl>
                                          <p:spTgt spid="250885"/>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250885"/>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250885"/>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250885"/>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25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167" grpId="0" bldLvl="0" animBg="1"/>
      <p:bldP spid="250884" grpId="0"/>
      <p:bldP spid="2508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第二节 发展党员的基本程序</a:t>
            </a:r>
            <a:endParaRPr lang="zh-CN" altLang="en-US" sz="3200" b="1">
              <a:latin typeface="楷体" panose="02010609060101010101" charset="-122"/>
              <a:ea typeface="楷体" panose="02010609060101010101" charset="-122"/>
            </a:endParaRPr>
          </a:p>
        </p:txBody>
      </p:sp>
      <p:sp>
        <p:nvSpPr>
          <p:cNvPr id="219" name=" 219"/>
          <p:cNvSpPr/>
          <p:nvPr/>
        </p:nvSpPr>
        <p:spPr>
          <a:xfrm>
            <a:off x="398145" y="1569403"/>
            <a:ext cx="4710113"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一、申请入党人提出入党申请</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260099" name="文本框 1"/>
          <p:cNvSpPr txBox="1"/>
          <p:nvPr/>
        </p:nvSpPr>
        <p:spPr>
          <a:xfrm>
            <a:off x="1100455" y="2229485"/>
            <a:ext cx="10333990" cy="1207135"/>
          </a:xfrm>
          <a:prstGeom prst="rect">
            <a:avLst/>
          </a:prstGeom>
          <a:noFill/>
          <a:ln w="9525">
            <a:noFill/>
          </a:ln>
        </p:spPr>
        <p:txBody>
          <a:bodyPr wrap="square" anchor="t">
            <a:spAutoFit/>
          </a:bodyPr>
          <a:p>
            <a:pPr algn="just">
              <a:lnSpc>
                <a:spcPct val="110000"/>
              </a:lnSpc>
            </a:pPr>
            <a:r>
              <a:rPr lang="en-US" altLang="zh-CN" sz="2000">
                <a:latin typeface="Arial" panose="020B0604020202020204" pitchFamily="34" charset="0"/>
                <a:ea typeface="宋体" panose="02010600030101010101" pitchFamily="2" charset="-122"/>
              </a:rPr>
              <a:t>       </a:t>
            </a:r>
            <a:r>
              <a:rPr lang="zh-CN" altLang="en-US" sz="2200">
                <a:latin typeface="Arial" panose="020B0604020202020204" pitchFamily="34" charset="0"/>
                <a:ea typeface="宋体" panose="02010600030101010101" pitchFamily="2" charset="-122"/>
              </a:rPr>
              <a:t>申请入党一般应由本人向党组织正式提出书面申请，目的是为了向党组织表明自己的政治选择，使党组织了解自己的信仰和要求，便于党组织对其进行教育、培养和考察。</a:t>
            </a:r>
            <a:endParaRPr lang="zh-CN" altLang="en-US" sz="2200">
              <a:latin typeface="Arial" panose="020B0604020202020204" pitchFamily="34" charset="0"/>
              <a:ea typeface="宋体" panose="02010600030101010101" pitchFamily="2" charset="-122"/>
            </a:endParaRPr>
          </a:p>
        </p:txBody>
      </p:sp>
      <p:sp>
        <p:nvSpPr>
          <p:cNvPr id="260100" name="文本框 3"/>
          <p:cNvSpPr txBox="1"/>
          <p:nvPr/>
        </p:nvSpPr>
        <p:spPr>
          <a:xfrm>
            <a:off x="1774190" y="3794125"/>
            <a:ext cx="4337050" cy="2258695"/>
          </a:xfrm>
          <a:prstGeom prst="rect">
            <a:avLst/>
          </a:prstGeom>
          <a:noFill/>
          <a:ln w="9525">
            <a:noFill/>
          </a:ln>
        </p:spPr>
        <p:txBody>
          <a:bodyPr wrap="square" anchor="t">
            <a:spAutoFit/>
          </a:bodyPr>
          <a:p>
            <a:pPr algn="just">
              <a:lnSpc>
                <a:spcPct val="110000"/>
              </a:lnSpc>
            </a:pPr>
            <a:r>
              <a:rPr lang="en-US" altLang="zh-CN" sz="2000">
                <a:latin typeface="Arial" panose="020B0604020202020204" pitchFamily="34" charset="0"/>
                <a:ea typeface="宋体" panose="02010600030101010101" pitchFamily="2" charset="-122"/>
              </a:rPr>
              <a:t>        </a:t>
            </a:r>
            <a:r>
              <a:rPr lang="zh-CN" altLang="en-US" sz="2200" b="1">
                <a:latin typeface="仿宋" panose="02010609060101010101" charset="-122"/>
                <a:ea typeface="仿宋" panose="02010609060101010101" charset="-122"/>
              </a:rPr>
              <a:t>申请书应包括以下基本内容：对党的认识、动机和态度；自己在政治、思想、工作、作风等方面的主要表现；今后努力的方向等。</a:t>
            </a:r>
            <a:endParaRPr lang="zh-CN" altLang="en-US" sz="2200" b="1">
              <a:latin typeface="仿宋" panose="02010609060101010101" charset="-122"/>
              <a:ea typeface="仿宋" panose="02010609060101010101" charset="-122"/>
            </a:endParaRPr>
          </a:p>
          <a:p>
            <a:endParaRPr lang="zh-CN" altLang="en-US" sz="2000" b="1">
              <a:latin typeface="仿宋" panose="02010609060101010101" charset="-122"/>
              <a:ea typeface="仿宋" panose="02010609060101010101" charset="-122"/>
            </a:endParaRPr>
          </a:p>
        </p:txBody>
      </p:sp>
      <p:grpSp>
        <p:nvGrpSpPr>
          <p:cNvPr id="3" name="组合 2"/>
          <p:cNvGrpSpPr/>
          <p:nvPr/>
        </p:nvGrpSpPr>
        <p:grpSpPr>
          <a:xfrm>
            <a:off x="7002145" y="3436620"/>
            <a:ext cx="3490595" cy="3020695"/>
            <a:chOff x="11192" y="5191"/>
            <a:chExt cx="5497" cy="4757"/>
          </a:xfrm>
        </p:grpSpPr>
        <p:pic>
          <p:nvPicPr>
            <p:cNvPr id="260101" name="图片 4" descr="毛泽东批示的入党申请书"/>
            <p:cNvPicPr>
              <a:picLocks noChangeAspect="1"/>
            </p:cNvPicPr>
            <p:nvPr/>
          </p:nvPicPr>
          <p:blipFill>
            <a:blip r:embed="rId1"/>
            <a:stretch>
              <a:fillRect/>
            </a:stretch>
          </p:blipFill>
          <p:spPr>
            <a:xfrm>
              <a:off x="11192" y="5191"/>
              <a:ext cx="5497" cy="3735"/>
            </a:xfrm>
            <a:prstGeom prst="rect">
              <a:avLst/>
            </a:prstGeom>
            <a:noFill/>
            <a:ln w="28575" cap="flat" cmpd="sng">
              <a:solidFill>
                <a:schemeClr val="tx1"/>
              </a:solidFill>
              <a:prstDash val="solid"/>
              <a:round/>
              <a:headEnd type="none" w="med" len="med"/>
              <a:tailEnd type="none" w="med" len="med"/>
            </a:ln>
          </p:spPr>
        </p:pic>
        <p:sp>
          <p:nvSpPr>
            <p:cNvPr id="268294" name="文本框 6"/>
            <p:cNvSpPr txBox="1"/>
            <p:nvPr/>
          </p:nvSpPr>
          <p:spPr>
            <a:xfrm>
              <a:off x="11337" y="9273"/>
              <a:ext cx="5207" cy="675"/>
            </a:xfrm>
            <a:prstGeom prst="rect">
              <a:avLst/>
            </a:prstGeom>
            <a:noFill/>
            <a:ln w="9525">
              <a:noFill/>
            </a:ln>
          </p:spPr>
          <p:txBody>
            <a:bodyPr wrap="square" anchor="t">
              <a:spAutoFit/>
            </a:bodyPr>
            <a:p>
              <a:pPr algn="ctr"/>
              <a:r>
                <a:rPr lang="zh-CN" altLang="en-US" sz="2200" b="1">
                  <a:latin typeface="楷体" panose="02010609060101010101" charset="-122"/>
                  <a:ea typeface="楷体" panose="02010609060101010101" charset="-122"/>
                </a:rPr>
                <a:t>毛泽东批示的入党申请书</a:t>
              </a:r>
              <a:endParaRPr lang="zh-CN" altLang="en-US" sz="2200" b="1">
                <a:latin typeface="楷体" panose="02010609060101010101" charset="-122"/>
                <a:ea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 from="(-#ppt_w/2)" to="(#ppt_x)" calcmode="lin" valueType="num">
                                      <p:cBhvr>
                                        <p:cTn id="7" dur="600" fill="hold">
                                          <p:stCondLst>
                                            <p:cond delay="0"/>
                                          </p:stCondLst>
                                        </p:cTn>
                                        <p:tgtEl>
                                          <p:spTgt spid="219"/>
                                        </p:tgtEl>
                                        <p:attrNameLst>
                                          <p:attrName>ppt_x</p:attrName>
                                        </p:attrNameLst>
                                      </p:cBhvr>
                                    </p:anim>
                                    <p:anim from="0" to="-1.0" calcmode="lin" valueType="num">
                                      <p:cBhvr>
                                        <p:cTn id="8" dur="200" decel="50000" autoRev="1" fill="hold">
                                          <p:stCondLst>
                                            <p:cond delay="600"/>
                                          </p:stCondLst>
                                        </p:cTn>
                                        <p:tgtEl>
                                          <p:spTgt spid="219"/>
                                        </p:tgtEl>
                                        <p:attrNameLst>
                                          <p:attrName>xshear</p:attrName>
                                        </p:attrNameLst>
                                      </p:cBhvr>
                                    </p:anim>
                                    <p:animScale>
                                      <p:cBhvr>
                                        <p:cTn id="9" dur="200" decel="100000" autoRev="1" fill="hold">
                                          <p:stCondLst>
                                            <p:cond delay="600"/>
                                          </p:stCondLst>
                                        </p:cTn>
                                        <p:tgtEl>
                                          <p:spTgt spid="219"/>
                                        </p:tgtEl>
                                      </p:cBhvr>
                                      <p:from x="100000" y="100000"/>
                                      <p:to x="80000" y="100000"/>
                                    </p:animScale>
                                    <p:anim by="(#ppt_h/3+#ppt_w*0.1)" calcmode="lin" valueType="num">
                                      <p:cBhvr additive="sum">
                                        <p:cTn id="10" dur="200" decel="100000" autoRev="1" fill="hold">
                                          <p:stCondLst>
                                            <p:cond delay="600"/>
                                          </p:stCondLst>
                                        </p:cTn>
                                        <p:tgtEl>
                                          <p:spTgt spid="219"/>
                                        </p:tgtEl>
                                        <p:attrNameLst>
                                          <p:attrName>ppt_x</p:attrName>
                                        </p:attrNameLst>
                                      </p:cBhvr>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260099"/>
                                        </p:tgtEl>
                                        <p:attrNameLst>
                                          <p:attrName>style.visibility</p:attrName>
                                        </p:attrNameLst>
                                      </p:cBhvr>
                                      <p:to>
                                        <p:strVal val="visible"/>
                                      </p:to>
                                    </p:set>
                                    <p:animEffect transition="in" filter="fade">
                                      <p:cBhvr>
                                        <p:cTn id="14" dur="800" decel="100000"/>
                                        <p:tgtEl>
                                          <p:spTgt spid="260099"/>
                                        </p:tgtEl>
                                      </p:cBhvr>
                                    </p:animEffect>
                                    <p:anim calcmode="lin" valueType="num">
                                      <p:cBhvr>
                                        <p:cTn id="15" dur="800" decel="100000" fill="hold"/>
                                        <p:tgtEl>
                                          <p:spTgt spid="260099"/>
                                        </p:tgtEl>
                                        <p:attrNameLst>
                                          <p:attrName>style.rotation</p:attrName>
                                        </p:attrNameLst>
                                      </p:cBhvr>
                                      <p:tavLst>
                                        <p:tav tm="0">
                                          <p:val>
                                            <p:fltVal val="-90"/>
                                          </p:val>
                                        </p:tav>
                                        <p:tav tm="100000">
                                          <p:val>
                                            <p:fltVal val="0"/>
                                          </p:val>
                                        </p:tav>
                                      </p:tavLst>
                                    </p:anim>
                                    <p:anim calcmode="lin" valueType="num">
                                      <p:cBhvr>
                                        <p:cTn id="16" dur="800" decel="100000" fill="hold"/>
                                        <p:tgtEl>
                                          <p:spTgt spid="260099"/>
                                        </p:tgtEl>
                                        <p:attrNameLst>
                                          <p:attrName>ppt_x</p:attrName>
                                        </p:attrNameLst>
                                      </p:cBhvr>
                                      <p:tavLst>
                                        <p:tav tm="0">
                                          <p:val>
                                            <p:strVal val="#ppt_x+0.4"/>
                                          </p:val>
                                        </p:tav>
                                        <p:tav tm="100000">
                                          <p:val>
                                            <p:strVal val="#ppt_x-0.05"/>
                                          </p:val>
                                        </p:tav>
                                      </p:tavLst>
                                    </p:anim>
                                    <p:anim calcmode="lin" valueType="num">
                                      <p:cBhvr>
                                        <p:cTn id="17" dur="800" decel="100000" fill="hold"/>
                                        <p:tgtEl>
                                          <p:spTgt spid="26009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6009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60099"/>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25" presetClass="entr" presetSubtype="0" fill="hold" grpId="0" nodeType="afterEffect">
                                  <p:stCondLst>
                                    <p:cond delay="0"/>
                                  </p:stCondLst>
                                  <p:childTnLst>
                                    <p:set>
                                      <p:cBhvr>
                                        <p:cTn id="22" dur="1" fill="hold">
                                          <p:stCondLst>
                                            <p:cond delay="0"/>
                                          </p:stCondLst>
                                        </p:cTn>
                                        <p:tgtEl>
                                          <p:spTgt spid="260100"/>
                                        </p:tgtEl>
                                        <p:attrNameLst>
                                          <p:attrName>style.visibility</p:attrName>
                                        </p:attrNameLst>
                                      </p:cBhvr>
                                      <p:to>
                                        <p:strVal val="visible"/>
                                      </p:to>
                                    </p:set>
                                    <p:anim calcmode="lin" valueType="num">
                                      <p:cBhvr>
                                        <p:cTn id="23" dur="500" decel="50000" fill="hold">
                                          <p:stCondLst>
                                            <p:cond delay="0"/>
                                          </p:stCondLst>
                                        </p:cTn>
                                        <p:tgtEl>
                                          <p:spTgt spid="260100"/>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60100"/>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60100"/>
                                        </p:tgtEl>
                                        <p:attrNameLst>
                                          <p:attrName>ppt_w</p:attrName>
                                        </p:attrNameLst>
                                      </p:cBhvr>
                                      <p:tavLst>
                                        <p:tav tm="0">
                                          <p:val>
                                            <p:strVal val="#ppt_w*.05"/>
                                          </p:val>
                                        </p:tav>
                                        <p:tav tm="100000">
                                          <p:val>
                                            <p:strVal val="#ppt_w"/>
                                          </p:val>
                                        </p:tav>
                                      </p:tavLst>
                                    </p:anim>
                                    <p:anim calcmode="lin" valueType="num">
                                      <p:cBhvr>
                                        <p:cTn id="26" dur="1000" fill="hold"/>
                                        <p:tgtEl>
                                          <p:spTgt spid="260100"/>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60100"/>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60100"/>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60100"/>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60100"/>
                                        </p:tgtEl>
                                      </p:cBhvr>
                                    </p:animEffect>
                                  </p:childTnLst>
                                </p:cTn>
                              </p:par>
                            </p:childTnLst>
                          </p:cTn>
                        </p:par>
                        <p:par>
                          <p:cTn id="31" fill="hold">
                            <p:stCondLst>
                              <p:cond delay="3000"/>
                            </p:stCondLst>
                            <p:childTnLst>
                              <p:par>
                                <p:cTn id="32" presetID="25"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60099" grpId="0"/>
      <p:bldP spid="260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sp>
        <p:nvSpPr>
          <p:cNvPr id="219" name=" 219"/>
          <p:cNvSpPr/>
          <p:nvPr/>
        </p:nvSpPr>
        <p:spPr>
          <a:xfrm>
            <a:off x="443230" y="1625600"/>
            <a:ext cx="5599430"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二、入党积极分子的确定</a:t>
            </a:r>
            <a:r>
              <a:rPr lang="zh-CN" altLang="en-US" sz="2400" b="1">
                <a:solidFill>
                  <a:srgbClr val="FFFFFF"/>
                </a:solidFill>
                <a:latin typeface="宋体" panose="02010600030101010101" pitchFamily="2" charset="-122"/>
                <a:ea typeface="宋体" panose="02010600030101010101" pitchFamily="2" charset="-122"/>
                <a:sym typeface="+mn-ea"/>
              </a:rPr>
              <a:t>和</a:t>
            </a:r>
            <a:r>
              <a:rPr lang="zh-CN" altLang="en-US" sz="2400" b="1" strike="noStrike" noProof="1">
                <a:solidFill>
                  <a:srgbClr val="FFFFFF"/>
                </a:solidFill>
                <a:latin typeface="宋体" panose="02010600030101010101" pitchFamily="2" charset="-122"/>
                <a:ea typeface="宋体" panose="02010600030101010101" pitchFamily="2" charset="-122"/>
              </a:rPr>
              <a:t>培养教育</a:t>
            </a:r>
            <a:endParaRPr lang="en-US" altLang="zh-CN" sz="2400" b="1" strike="noStrike" noProof="1">
              <a:solidFill>
                <a:srgbClr val="FFFFFF"/>
              </a:solidFill>
              <a:latin typeface="宋体" panose="02010600030101010101" pitchFamily="2" charset="-122"/>
              <a:ea typeface="宋体" panose="02010600030101010101" pitchFamily="2" charset="-122"/>
            </a:endParaRPr>
          </a:p>
        </p:txBody>
      </p:sp>
      <p:sp>
        <p:nvSpPr>
          <p:cNvPr id="261123" name="文本框 2"/>
          <p:cNvSpPr txBox="1"/>
          <p:nvPr/>
        </p:nvSpPr>
        <p:spPr>
          <a:xfrm>
            <a:off x="869950" y="2494915"/>
            <a:ext cx="10452735" cy="3448685"/>
          </a:xfrm>
          <a:prstGeom prst="rect">
            <a:avLst/>
          </a:prstGeom>
          <a:noFill/>
          <a:ln w="9525">
            <a:noFill/>
          </a:ln>
        </p:spPr>
        <p:txBody>
          <a:bodyPr wrap="square" anchor="t">
            <a:spAutoFit/>
          </a:bodyPr>
          <a:p>
            <a:pPr algn="just">
              <a:lnSpc>
                <a:spcPct val="130000"/>
              </a:lnSpc>
            </a:pPr>
            <a:r>
              <a:rPr lang="en-US" altLang="zh-CN" sz="2000">
                <a:latin typeface="Arial" panose="020B0604020202020204" pitchFamily="34" charset="0"/>
                <a:ea typeface="宋体" panose="02010600030101010101" pitchFamily="2" charset="-122"/>
              </a:rPr>
              <a:t>        </a:t>
            </a:r>
            <a:r>
              <a:rPr lang="zh-CN" altLang="en-US" sz="2400">
                <a:latin typeface="Arial" panose="020B0604020202020204" pitchFamily="34" charset="0"/>
                <a:ea typeface="宋体" panose="02010600030101010101" pitchFamily="2" charset="-122"/>
              </a:rPr>
              <a:t>党组织确定入党积极分子，首先要由党小组推荐或团组织“推优”，然后经党支部讨论决定，方可列入入党积极分子，而不能由党委或党支部的个别负责人指定。党支部确定的入党积极分子一般还应填写《入党积极分子考察登记表》，接受党组织的培养、教育和考察。有些申请入党的同志认为，只要递交了入党申请书就会被列为入党积极分子，这种观点是错误的。向党组织递交书面申请只是迈出了第一步，能否被列为入党积极分子还要由党组织考察决定，看其是否具备了入党积极分子的条件。主要条件有以下几点：</a:t>
            </a:r>
            <a:endParaRPr lang="zh-CN" altLang="en-US" sz="240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261123"/>
                                        </p:tgtEl>
                                        <p:attrNameLst>
                                          <p:attrName>style.visibility</p:attrName>
                                        </p:attrNameLst>
                                      </p:cBhvr>
                                      <p:to>
                                        <p:strVal val="visible"/>
                                      </p:to>
                                    </p:set>
                                    <p:animEffect transition="in" filter="fade">
                                      <p:cBhvr>
                                        <p:cTn id="24" dur="1000"/>
                                        <p:tgtEl>
                                          <p:spTgt spid="261123"/>
                                        </p:tgtEl>
                                      </p:cBhvr>
                                    </p:animEffect>
                                    <p:anim calcmode="lin" valueType="num">
                                      <p:cBhvr>
                                        <p:cTn id="25" dur="1000" fill="hold"/>
                                        <p:tgtEl>
                                          <p:spTgt spid="261123"/>
                                        </p:tgtEl>
                                        <p:attrNameLst>
                                          <p:attrName>ppt_x</p:attrName>
                                        </p:attrNameLst>
                                      </p:cBhvr>
                                      <p:tavLst>
                                        <p:tav tm="0">
                                          <p:val>
                                            <p:strVal val="#ppt_x"/>
                                          </p:val>
                                        </p:tav>
                                        <p:tav tm="100000">
                                          <p:val>
                                            <p:strVal val="#ppt_x"/>
                                          </p:val>
                                        </p:tav>
                                      </p:tavLst>
                                    </p:anim>
                                    <p:anim calcmode="lin" valueType="num">
                                      <p:cBhvr>
                                        <p:cTn id="26" dur="1000" fill="hold"/>
                                        <p:tgtEl>
                                          <p:spTgt spid="261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611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grpSp>
        <p:nvGrpSpPr>
          <p:cNvPr id="10" name="组合 9"/>
          <p:cNvGrpSpPr/>
          <p:nvPr/>
        </p:nvGrpSpPr>
        <p:grpSpPr>
          <a:xfrm>
            <a:off x="1085850" y="3065145"/>
            <a:ext cx="9770745" cy="429260"/>
            <a:chOff x="1709" y="4209"/>
            <a:chExt cx="15387" cy="676"/>
          </a:xfrm>
        </p:grpSpPr>
        <p:sp>
          <p:nvSpPr>
            <p:cNvPr id="184" name=" 184"/>
            <p:cNvSpPr/>
            <p:nvPr/>
          </p:nvSpPr>
          <p:spPr>
            <a:xfrm>
              <a:off x="1709" y="4418"/>
              <a:ext cx="243" cy="260"/>
            </a:xfrm>
            <a:prstGeom prst="ellipse">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strike="noStrike" noProof="1">
                <a:solidFill>
                  <a:srgbClr val="FFFFFF"/>
                </a:solidFill>
              </a:endParaRPr>
            </a:p>
          </p:txBody>
        </p:sp>
        <p:sp>
          <p:nvSpPr>
            <p:cNvPr id="270340" name="文本框 1"/>
            <p:cNvSpPr txBox="1"/>
            <p:nvPr/>
          </p:nvSpPr>
          <p:spPr>
            <a:xfrm>
              <a:off x="2232" y="4209"/>
              <a:ext cx="14864" cy="677"/>
            </a:xfrm>
            <a:prstGeom prst="rect">
              <a:avLst/>
            </a:prstGeom>
            <a:noFill/>
            <a:ln w="9525">
              <a:noFill/>
            </a:ln>
          </p:spPr>
          <p:txBody>
            <a:bodyPr wrap="square" anchor="t">
              <a:spAutoFit/>
            </a:bodyPr>
            <a:p>
              <a:pPr algn="just"/>
              <a:r>
                <a:rPr lang="zh-CN" altLang="en-US" sz="2200" b="1">
                  <a:latin typeface="仿宋" panose="02010609060101010101" charset="-122"/>
                  <a:ea typeface="仿宋" panose="02010609060101010101" charset="-122"/>
                </a:rPr>
                <a:t>第二，及时向党组织作思想汇报，并积极地开展批评与自我批评。</a:t>
              </a:r>
              <a:endParaRPr lang="zh-CN" altLang="en-US" sz="2200" b="1">
                <a:latin typeface="仿宋" panose="02010609060101010101" charset="-122"/>
                <a:ea typeface="仿宋" panose="02010609060101010101" charset="-122"/>
              </a:endParaRPr>
            </a:p>
          </p:txBody>
        </p:sp>
      </p:grpSp>
      <p:grpSp>
        <p:nvGrpSpPr>
          <p:cNvPr id="12" name="组合 11"/>
          <p:cNvGrpSpPr/>
          <p:nvPr/>
        </p:nvGrpSpPr>
        <p:grpSpPr>
          <a:xfrm>
            <a:off x="1108075" y="3853815"/>
            <a:ext cx="10293985" cy="768350"/>
            <a:chOff x="1742" y="5805"/>
            <a:chExt cx="16211" cy="1210"/>
          </a:xfrm>
        </p:grpSpPr>
        <p:sp>
          <p:nvSpPr>
            <p:cNvPr id="3" name=" 184"/>
            <p:cNvSpPr/>
            <p:nvPr/>
          </p:nvSpPr>
          <p:spPr>
            <a:xfrm>
              <a:off x="1742" y="5945"/>
              <a:ext cx="212" cy="260"/>
            </a:xfrm>
            <a:prstGeom prst="ellipse">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strike="noStrike" noProof="1">
                <a:solidFill>
                  <a:srgbClr val="FFFFFF"/>
                </a:solidFill>
              </a:endParaRPr>
            </a:p>
          </p:txBody>
        </p:sp>
        <p:sp>
          <p:nvSpPr>
            <p:cNvPr id="270343" name="文本框 3"/>
            <p:cNvSpPr txBox="1"/>
            <p:nvPr/>
          </p:nvSpPr>
          <p:spPr>
            <a:xfrm>
              <a:off x="2211" y="5805"/>
              <a:ext cx="15743" cy="1210"/>
            </a:xfrm>
            <a:prstGeom prst="rect">
              <a:avLst/>
            </a:prstGeom>
            <a:noFill/>
            <a:ln w="9525">
              <a:noFill/>
            </a:ln>
          </p:spPr>
          <p:txBody>
            <a:bodyPr wrap="square" anchor="t">
              <a:spAutoFit/>
            </a:bodyPr>
            <a:p>
              <a:pPr algn="just"/>
              <a:r>
                <a:rPr lang="zh-CN" altLang="en-US" sz="2200" b="1">
                  <a:latin typeface="仿宋" panose="02010609060101010101" charset="-122"/>
                  <a:ea typeface="仿宋" panose="02010609060101010101" charset="-122"/>
                </a:rPr>
                <a:t>第三，努力学习科学文化知识，积极组织和参加校内外各项有意义的活动，并在学习、生活、工作等各方面起到模范带头作用。</a:t>
              </a:r>
              <a:endParaRPr lang="zh-CN" altLang="en-US" sz="2200" b="1">
                <a:latin typeface="仿宋" panose="02010609060101010101" charset="-122"/>
                <a:ea typeface="仿宋" panose="02010609060101010101" charset="-122"/>
              </a:endParaRPr>
            </a:p>
          </p:txBody>
        </p:sp>
      </p:grpSp>
      <p:grpSp>
        <p:nvGrpSpPr>
          <p:cNvPr id="13" name="组合 12"/>
          <p:cNvGrpSpPr/>
          <p:nvPr/>
        </p:nvGrpSpPr>
        <p:grpSpPr>
          <a:xfrm>
            <a:off x="1108075" y="4841875"/>
            <a:ext cx="10250170" cy="768350"/>
            <a:chOff x="1742" y="7915"/>
            <a:chExt cx="16142" cy="1210"/>
          </a:xfrm>
        </p:grpSpPr>
        <p:sp>
          <p:nvSpPr>
            <p:cNvPr id="5" name=" 184"/>
            <p:cNvSpPr/>
            <p:nvPr/>
          </p:nvSpPr>
          <p:spPr>
            <a:xfrm>
              <a:off x="1742" y="8100"/>
              <a:ext cx="210" cy="260"/>
            </a:xfrm>
            <a:prstGeom prst="ellipse">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strike="noStrike" noProof="1">
                <a:solidFill>
                  <a:srgbClr val="FFFFFF"/>
                </a:solidFill>
              </a:endParaRPr>
            </a:p>
          </p:txBody>
        </p:sp>
        <p:sp>
          <p:nvSpPr>
            <p:cNvPr id="270346" name="文本框 5"/>
            <p:cNvSpPr txBox="1"/>
            <p:nvPr/>
          </p:nvSpPr>
          <p:spPr>
            <a:xfrm>
              <a:off x="2142" y="7915"/>
              <a:ext cx="15743" cy="1210"/>
            </a:xfrm>
            <a:prstGeom prst="rect">
              <a:avLst/>
            </a:prstGeom>
            <a:noFill/>
            <a:ln w="9525">
              <a:noFill/>
            </a:ln>
          </p:spPr>
          <p:txBody>
            <a:bodyPr wrap="square" anchor="t">
              <a:spAutoFit/>
            </a:bodyPr>
            <a:p>
              <a:pPr algn="just"/>
              <a:r>
                <a:rPr lang="zh-CN" altLang="en-US" sz="2200" b="1">
                  <a:latin typeface="仿宋" panose="02010609060101010101" charset="-122"/>
                  <a:ea typeface="仿宋" panose="02010609060101010101" charset="-122"/>
                </a:rPr>
                <a:t>第四，团结群众，乐于奉献，具备为广大师生服务的热情，人际关系和谐融洽，在同学中具有较高的威信。</a:t>
              </a:r>
              <a:endParaRPr lang="zh-CN" altLang="en-US" sz="2200" b="1">
                <a:latin typeface="仿宋" panose="02010609060101010101" charset="-122"/>
                <a:ea typeface="仿宋" panose="02010609060101010101" charset="-122"/>
              </a:endParaRPr>
            </a:p>
          </p:txBody>
        </p:sp>
      </p:grpSp>
      <p:grpSp>
        <p:nvGrpSpPr>
          <p:cNvPr id="14" name="组合 13"/>
          <p:cNvGrpSpPr/>
          <p:nvPr/>
        </p:nvGrpSpPr>
        <p:grpSpPr>
          <a:xfrm>
            <a:off x="1108075" y="5879465"/>
            <a:ext cx="10250170" cy="429260"/>
            <a:chOff x="1744" y="10047"/>
            <a:chExt cx="16142" cy="676"/>
          </a:xfrm>
        </p:grpSpPr>
        <p:sp>
          <p:nvSpPr>
            <p:cNvPr id="9" name=" 184"/>
            <p:cNvSpPr/>
            <p:nvPr/>
          </p:nvSpPr>
          <p:spPr>
            <a:xfrm>
              <a:off x="1744" y="10232"/>
              <a:ext cx="210" cy="260"/>
            </a:xfrm>
            <a:prstGeom prst="ellipse">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strike="noStrike" noProof="1">
                <a:solidFill>
                  <a:srgbClr val="FFFFFF"/>
                </a:solidFill>
              </a:endParaRPr>
            </a:p>
          </p:txBody>
        </p:sp>
        <p:sp>
          <p:nvSpPr>
            <p:cNvPr id="270349" name="文本框 7"/>
            <p:cNvSpPr txBox="1"/>
            <p:nvPr/>
          </p:nvSpPr>
          <p:spPr>
            <a:xfrm>
              <a:off x="2144" y="10047"/>
              <a:ext cx="15743" cy="677"/>
            </a:xfrm>
            <a:prstGeom prst="rect">
              <a:avLst/>
            </a:prstGeom>
            <a:noFill/>
            <a:ln w="9525">
              <a:noFill/>
            </a:ln>
          </p:spPr>
          <p:txBody>
            <a:bodyPr wrap="square" anchor="t">
              <a:spAutoFit/>
            </a:bodyPr>
            <a:p>
              <a:pPr algn="just"/>
              <a:r>
                <a:rPr lang="zh-CN" altLang="en-US" sz="2200" b="1">
                  <a:latin typeface="仿宋" panose="02010609060101010101" charset="-122"/>
                  <a:ea typeface="仿宋" panose="02010609060101010101" charset="-122"/>
                </a:rPr>
                <a:t>第五，服从组织安排，具有大局意识，有较强的集体观念。</a:t>
              </a:r>
              <a:endParaRPr lang="zh-CN" altLang="en-US" sz="2200" b="1">
                <a:latin typeface="仿宋" panose="02010609060101010101" charset="-122"/>
                <a:ea typeface="仿宋" panose="02010609060101010101" charset="-122"/>
              </a:endParaRPr>
            </a:p>
          </p:txBody>
        </p:sp>
      </p:grpSp>
      <p:grpSp>
        <p:nvGrpSpPr>
          <p:cNvPr id="7" name="组合 6"/>
          <p:cNvGrpSpPr/>
          <p:nvPr/>
        </p:nvGrpSpPr>
        <p:grpSpPr>
          <a:xfrm>
            <a:off x="1085850" y="1493520"/>
            <a:ext cx="10297160" cy="1308100"/>
            <a:chOff x="1147" y="995"/>
            <a:chExt cx="16216" cy="2060"/>
          </a:xfrm>
        </p:grpSpPr>
        <p:sp>
          <p:nvSpPr>
            <p:cNvPr id="261125" name="文本框 3"/>
            <p:cNvSpPr txBox="1"/>
            <p:nvPr/>
          </p:nvSpPr>
          <p:spPr>
            <a:xfrm>
              <a:off x="1551" y="995"/>
              <a:ext cx="15813" cy="2061"/>
            </a:xfrm>
            <a:prstGeom prst="rect">
              <a:avLst/>
            </a:prstGeom>
            <a:noFill/>
            <a:ln w="9525">
              <a:noFill/>
            </a:ln>
          </p:spPr>
          <p:txBody>
            <a:bodyPr wrap="square" anchor="t">
              <a:spAutoFit/>
            </a:bodyPr>
            <a:p>
              <a:pPr algn="just" fontAlgn="auto">
                <a:lnSpc>
                  <a:spcPct val="120000"/>
                </a:lnSpc>
              </a:pPr>
              <a:r>
                <a:rPr lang="zh-CN" altLang="en-US" sz="2200" b="1">
                  <a:latin typeface="仿宋" panose="02010609060101010101" charset="-122"/>
                  <a:ea typeface="仿宋" panose="02010609060101010101" charset="-122"/>
                </a:rPr>
                <a:t>第一，拥护党的路线、方针、政策，努力学习马克思列宁主义、毛泽东思想、邓小平理论和“三个代表”重要思想、科学发展观和党的基本知识，了解时事政治，在思想上、政治上同党中央保持一致，积极向党组织靠拢并递交入党申请书。</a:t>
              </a:r>
              <a:endParaRPr lang="zh-CN" altLang="en-US" sz="2200" b="1">
                <a:latin typeface="仿宋" panose="02010609060101010101" charset="-122"/>
                <a:ea typeface="仿宋" panose="02010609060101010101" charset="-122"/>
              </a:endParaRPr>
            </a:p>
          </p:txBody>
        </p:sp>
        <p:sp>
          <p:nvSpPr>
            <p:cNvPr id="6" name=" 184"/>
            <p:cNvSpPr/>
            <p:nvPr/>
          </p:nvSpPr>
          <p:spPr>
            <a:xfrm>
              <a:off x="1147" y="1265"/>
              <a:ext cx="243" cy="260"/>
            </a:xfrm>
            <a:prstGeom prst="ellipse">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strike="noStrike" noProof="1">
                <a:solidFill>
                  <a:srgbClr val="FFFFFF"/>
                </a:solidFill>
              </a:endParaRPr>
            </a:p>
          </p:txBody>
        </p:sp>
      </p:gr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sp>
        <p:nvSpPr>
          <p:cNvPr id="167" name=" 167"/>
          <p:cNvSpPr/>
          <p:nvPr/>
        </p:nvSpPr>
        <p:spPr>
          <a:xfrm>
            <a:off x="777240" y="1506220"/>
            <a:ext cx="10637520" cy="1080135"/>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1" fontAlgn="auto" hangingPunct="1">
              <a:lnSpc>
                <a:spcPct val="120000"/>
              </a:lnSpc>
              <a:spcBef>
                <a:spcPts val="0"/>
              </a:spcBef>
              <a:spcAft>
                <a:spcPts val="0"/>
              </a:spcAft>
              <a:defRPr/>
            </a:pPr>
            <a:r>
              <a:rPr lang="en-US" altLang="zh-CN" sz="2000" b="1" strike="noStrike" noProof="1">
                <a:solidFill>
                  <a:srgbClr val="FFFFFF"/>
                </a:solidFill>
                <a:latin typeface="宋体" panose="02010600030101010101" pitchFamily="2" charset="-122"/>
                <a:ea typeface="宋体" panose="02010600030101010101" pitchFamily="2" charset="-122"/>
              </a:rPr>
              <a:t>    </a:t>
            </a:r>
            <a:r>
              <a:rPr lang="zh-CN" altLang="en-US" sz="2300" b="1" strike="noStrike" noProof="1">
                <a:solidFill>
                  <a:srgbClr val="FFFFFF"/>
                </a:solidFill>
                <a:latin typeface="仿宋" panose="02010609060101010101" charset="-122"/>
                <a:ea typeface="仿宋" panose="02010609060101010101" charset="-122"/>
              </a:rPr>
              <a:t>党组织每半年对入党积极分子考察一次，考察的结果作为衡量其是否具备党员条件的重要依据，考察的内容一般有以下六条：</a:t>
            </a:r>
            <a:endParaRPr lang="zh-CN" altLang="en-US" sz="2300" b="1" strike="noStrike" noProof="1">
              <a:solidFill>
                <a:srgbClr val="FFFFFF"/>
              </a:solidFill>
              <a:latin typeface="仿宋" panose="02010609060101010101" charset="-122"/>
              <a:ea typeface="仿宋" panose="02010609060101010101" charset="-122"/>
            </a:endParaRPr>
          </a:p>
        </p:txBody>
      </p:sp>
      <p:sp>
        <p:nvSpPr>
          <p:cNvPr id="263171" name="文本框 1"/>
          <p:cNvSpPr txBox="1"/>
          <p:nvPr/>
        </p:nvSpPr>
        <p:spPr>
          <a:xfrm>
            <a:off x="1552575" y="3029585"/>
            <a:ext cx="9086850" cy="798830"/>
          </a:xfrm>
          <a:prstGeom prst="rect">
            <a:avLst/>
          </a:prstGeom>
          <a:noFill/>
          <a:ln w="9525">
            <a:noFill/>
          </a:ln>
        </p:spPr>
        <p:txBody>
          <a:bodyPr wrap="square" anchor="t">
            <a:spAutoFit/>
          </a:bodyPr>
          <a:p>
            <a:pPr algn="just"/>
            <a:r>
              <a:rPr lang="zh-CN" altLang="en-US" sz="2300" b="1">
                <a:latin typeface="仿宋" panose="02010609060101010101" charset="-122"/>
                <a:ea typeface="仿宋" panose="02010609060101010101" charset="-122"/>
              </a:rPr>
              <a:t>第一，考察政治立场，着重考察近年来的政治态度，特别是在重大政治活动中的表现等。</a:t>
            </a:r>
            <a:endParaRPr lang="zh-CN" altLang="en-US" sz="2300" b="1">
              <a:latin typeface="仿宋" panose="02010609060101010101" charset="-122"/>
              <a:ea typeface="仿宋" panose="02010609060101010101" charset="-122"/>
            </a:endParaRPr>
          </a:p>
        </p:txBody>
      </p:sp>
      <p:sp>
        <p:nvSpPr>
          <p:cNvPr id="263172" name="文本框 2"/>
          <p:cNvSpPr txBox="1"/>
          <p:nvPr/>
        </p:nvSpPr>
        <p:spPr>
          <a:xfrm>
            <a:off x="1553845" y="4035425"/>
            <a:ext cx="9086850" cy="1153160"/>
          </a:xfrm>
          <a:prstGeom prst="rect">
            <a:avLst/>
          </a:prstGeom>
          <a:noFill/>
          <a:ln w="9525">
            <a:noFill/>
          </a:ln>
        </p:spPr>
        <p:txBody>
          <a:bodyPr wrap="square" anchor="t">
            <a:spAutoFit/>
          </a:bodyPr>
          <a:p>
            <a:pPr algn="just"/>
            <a:r>
              <a:rPr lang="zh-CN" altLang="en-US" sz="2300" b="1">
                <a:latin typeface="仿宋" panose="02010609060101010101" charset="-122"/>
                <a:ea typeface="仿宋" panose="02010609060101010101" charset="-122"/>
              </a:rPr>
              <a:t>第二，考察思想觉悟，主要看入党动机是否端正，是否树立了全心全意为人民服务的思想，是否能做到个人利益服从党和人民的利益，是否对党忠诚等。</a:t>
            </a:r>
            <a:endParaRPr lang="zh-CN" altLang="en-US" sz="2300" b="1">
              <a:latin typeface="仿宋" panose="02010609060101010101" charset="-122"/>
              <a:ea typeface="仿宋" panose="02010609060101010101" charset="-122"/>
            </a:endParaRPr>
          </a:p>
        </p:txBody>
      </p:sp>
      <p:sp>
        <p:nvSpPr>
          <p:cNvPr id="263173" name="文本框 3"/>
          <p:cNvSpPr txBox="1"/>
          <p:nvPr/>
        </p:nvSpPr>
        <p:spPr>
          <a:xfrm>
            <a:off x="1553845" y="5394960"/>
            <a:ext cx="9085580" cy="798830"/>
          </a:xfrm>
          <a:prstGeom prst="rect">
            <a:avLst/>
          </a:prstGeom>
          <a:noFill/>
          <a:ln w="9525">
            <a:noFill/>
          </a:ln>
        </p:spPr>
        <p:txBody>
          <a:bodyPr wrap="square" anchor="t">
            <a:spAutoFit/>
          </a:bodyPr>
          <a:p>
            <a:pPr algn="just"/>
            <a:r>
              <a:rPr lang="zh-CN" altLang="en-US" sz="2300" b="1">
                <a:latin typeface="仿宋" panose="02010609060101010101" charset="-122"/>
                <a:ea typeface="仿宋" panose="02010609060101010101" charset="-122"/>
              </a:rPr>
              <a:t>第三，考察工作表现，主要看是否认真负责地做好本职工作，不断钻研，提高工作能力等。</a:t>
            </a:r>
            <a:endParaRPr lang="zh-CN" altLang="en-US" sz="2300"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circle(in)">
                                      <p:cBhvr>
                                        <p:cTn id="7" dur="1000"/>
                                        <p:tgtEl>
                                          <p:spTgt spid="167"/>
                                        </p:tgtEl>
                                      </p:cBhvr>
                                    </p:animEffect>
                                  </p:childTnLst>
                                </p:cTn>
                              </p:par>
                            </p:childTnLst>
                          </p:cTn>
                        </p:par>
                        <p:par>
                          <p:cTn id="8" fill="hold">
                            <p:stCondLst>
                              <p:cond delay="1000"/>
                            </p:stCondLst>
                            <p:childTnLst>
                              <p:par>
                                <p:cTn id="9" presetID="42" presetClass="entr" presetSubtype="0" fill="hold" grpId="1" nodeType="afterEffect">
                                  <p:stCondLst>
                                    <p:cond delay="0"/>
                                  </p:stCondLst>
                                  <p:childTnLst>
                                    <p:set>
                                      <p:cBhvr>
                                        <p:cTn id="10" dur="1" fill="hold">
                                          <p:stCondLst>
                                            <p:cond delay="0"/>
                                          </p:stCondLst>
                                        </p:cTn>
                                        <p:tgtEl>
                                          <p:spTgt spid="263171"/>
                                        </p:tgtEl>
                                        <p:attrNameLst>
                                          <p:attrName>style.visibility</p:attrName>
                                        </p:attrNameLst>
                                      </p:cBhvr>
                                      <p:to>
                                        <p:strVal val="visible"/>
                                      </p:to>
                                    </p:set>
                                    <p:animEffect transition="in" filter="fade">
                                      <p:cBhvr>
                                        <p:cTn id="11" dur="1000"/>
                                        <p:tgtEl>
                                          <p:spTgt spid="263171"/>
                                        </p:tgtEl>
                                      </p:cBhvr>
                                    </p:animEffect>
                                    <p:anim calcmode="lin" valueType="num">
                                      <p:cBhvr>
                                        <p:cTn id="12" dur="1000" fill="hold"/>
                                        <p:tgtEl>
                                          <p:spTgt spid="263171"/>
                                        </p:tgtEl>
                                        <p:attrNameLst>
                                          <p:attrName>ppt_x</p:attrName>
                                        </p:attrNameLst>
                                      </p:cBhvr>
                                      <p:tavLst>
                                        <p:tav tm="0">
                                          <p:val>
                                            <p:strVal val="#ppt_x"/>
                                          </p:val>
                                        </p:tav>
                                        <p:tav tm="100000">
                                          <p:val>
                                            <p:strVal val="#ppt_x"/>
                                          </p:val>
                                        </p:tav>
                                      </p:tavLst>
                                    </p:anim>
                                    <p:anim calcmode="lin" valueType="num">
                                      <p:cBhvr>
                                        <p:cTn id="13" dur="1000" fill="hold"/>
                                        <p:tgtEl>
                                          <p:spTgt spid="26317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263172"/>
                                        </p:tgtEl>
                                        <p:attrNameLst>
                                          <p:attrName>style.visibility</p:attrName>
                                        </p:attrNameLst>
                                      </p:cBhvr>
                                      <p:to>
                                        <p:strVal val="visible"/>
                                      </p:to>
                                    </p:set>
                                    <p:animEffect transition="in" filter="fade">
                                      <p:cBhvr>
                                        <p:cTn id="17" dur="1000"/>
                                        <p:tgtEl>
                                          <p:spTgt spid="263172"/>
                                        </p:tgtEl>
                                      </p:cBhvr>
                                    </p:animEffect>
                                    <p:anim calcmode="lin" valueType="num">
                                      <p:cBhvr>
                                        <p:cTn id="18" dur="1000" fill="hold"/>
                                        <p:tgtEl>
                                          <p:spTgt spid="263172"/>
                                        </p:tgtEl>
                                        <p:attrNameLst>
                                          <p:attrName>ppt_x</p:attrName>
                                        </p:attrNameLst>
                                      </p:cBhvr>
                                      <p:tavLst>
                                        <p:tav tm="0">
                                          <p:val>
                                            <p:strVal val="#ppt_x"/>
                                          </p:val>
                                        </p:tav>
                                        <p:tav tm="100000">
                                          <p:val>
                                            <p:strVal val="#ppt_x"/>
                                          </p:val>
                                        </p:tav>
                                      </p:tavLst>
                                    </p:anim>
                                    <p:anim calcmode="lin" valueType="num">
                                      <p:cBhvr>
                                        <p:cTn id="19" dur="1000" fill="hold"/>
                                        <p:tgtEl>
                                          <p:spTgt spid="26317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63173"/>
                                        </p:tgtEl>
                                        <p:attrNameLst>
                                          <p:attrName>style.visibility</p:attrName>
                                        </p:attrNameLst>
                                      </p:cBhvr>
                                      <p:to>
                                        <p:strVal val="visible"/>
                                      </p:to>
                                    </p:set>
                                    <p:animEffect transition="in" filter="fade">
                                      <p:cBhvr>
                                        <p:cTn id="23" dur="1000"/>
                                        <p:tgtEl>
                                          <p:spTgt spid="263173"/>
                                        </p:tgtEl>
                                      </p:cBhvr>
                                    </p:animEffect>
                                    <p:anim calcmode="lin" valueType="num">
                                      <p:cBhvr>
                                        <p:cTn id="24" dur="1000" fill="hold"/>
                                        <p:tgtEl>
                                          <p:spTgt spid="263173"/>
                                        </p:tgtEl>
                                        <p:attrNameLst>
                                          <p:attrName>ppt_x</p:attrName>
                                        </p:attrNameLst>
                                      </p:cBhvr>
                                      <p:tavLst>
                                        <p:tav tm="0">
                                          <p:val>
                                            <p:strVal val="#ppt_x"/>
                                          </p:val>
                                        </p:tav>
                                        <p:tav tm="100000">
                                          <p:val>
                                            <p:strVal val="#ppt_x"/>
                                          </p:val>
                                        </p:tav>
                                      </p:tavLst>
                                    </p:anim>
                                    <p:anim calcmode="lin" valueType="num">
                                      <p:cBhvr>
                                        <p:cTn id="25" dur="1000" fill="hold"/>
                                        <p:tgtEl>
                                          <p:spTgt spid="263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ldLvl="0" animBg="1"/>
      <p:bldP spid="263171" grpId="0"/>
      <p:bldP spid="263171" grpId="1"/>
      <p:bldP spid="263172" grpId="0"/>
      <p:bldP spid="2631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sp>
        <p:nvSpPr>
          <p:cNvPr id="264194" name="文本框 1"/>
          <p:cNvSpPr txBox="1"/>
          <p:nvPr/>
        </p:nvSpPr>
        <p:spPr>
          <a:xfrm>
            <a:off x="700405" y="1801495"/>
            <a:ext cx="5685155" cy="1258570"/>
          </a:xfrm>
          <a:prstGeom prst="rect">
            <a:avLst/>
          </a:prstGeom>
          <a:noFill/>
          <a:ln w="9525">
            <a:noFill/>
          </a:ln>
        </p:spPr>
        <p:txBody>
          <a:bodyPr wrap="square" anchor="t">
            <a:spAutoFit/>
          </a:bodyPr>
          <a:p>
            <a:pPr algn="just" fontAlgn="auto">
              <a:lnSpc>
                <a:spcPct val="110000"/>
              </a:lnSpc>
            </a:pPr>
            <a:r>
              <a:rPr lang="zh-CN" altLang="en-US" sz="2300" b="1">
                <a:latin typeface="仿宋" panose="02010609060101010101" charset="-122"/>
                <a:ea typeface="仿宋" panose="02010609060101010101" charset="-122"/>
              </a:rPr>
              <a:t>第四，考察组织纪律观念，主要看是否能自觉遵守党纪国法和各项规章制度及社会公德等。</a:t>
            </a:r>
            <a:endParaRPr lang="zh-CN" altLang="en-US" sz="2300" b="1">
              <a:latin typeface="仿宋" panose="02010609060101010101" charset="-122"/>
              <a:ea typeface="仿宋" panose="02010609060101010101" charset="-122"/>
            </a:endParaRPr>
          </a:p>
        </p:txBody>
      </p:sp>
      <p:sp>
        <p:nvSpPr>
          <p:cNvPr id="264195" name="文本框 2"/>
          <p:cNvSpPr txBox="1"/>
          <p:nvPr/>
        </p:nvSpPr>
        <p:spPr>
          <a:xfrm>
            <a:off x="700405" y="3115945"/>
            <a:ext cx="5684520" cy="1258570"/>
          </a:xfrm>
          <a:prstGeom prst="rect">
            <a:avLst/>
          </a:prstGeom>
          <a:noFill/>
          <a:ln w="9525">
            <a:noFill/>
          </a:ln>
        </p:spPr>
        <p:txBody>
          <a:bodyPr wrap="square" anchor="t">
            <a:spAutoFit/>
          </a:bodyPr>
          <a:p>
            <a:pPr algn="just" fontAlgn="auto">
              <a:lnSpc>
                <a:spcPct val="110000"/>
              </a:lnSpc>
            </a:pPr>
            <a:r>
              <a:rPr lang="zh-CN" altLang="en-US" sz="2300" b="1">
                <a:latin typeface="仿宋" panose="02010609060101010101" charset="-122"/>
                <a:ea typeface="仿宋" panose="02010609060101010101" charset="-122"/>
              </a:rPr>
              <a:t>第五，考察群众观念，主要看能否广泛联系群众，维护群众的正当权益，是否坚持原则，敢于同不良现象作斗争等。</a:t>
            </a:r>
            <a:endParaRPr lang="zh-CN" altLang="en-US" sz="2300" b="1">
              <a:latin typeface="仿宋" panose="02010609060101010101" charset="-122"/>
              <a:ea typeface="仿宋" panose="02010609060101010101" charset="-122"/>
            </a:endParaRPr>
          </a:p>
        </p:txBody>
      </p:sp>
      <p:sp>
        <p:nvSpPr>
          <p:cNvPr id="264196" name="文本框 3"/>
          <p:cNvSpPr txBox="1"/>
          <p:nvPr/>
        </p:nvSpPr>
        <p:spPr>
          <a:xfrm>
            <a:off x="701040" y="4569460"/>
            <a:ext cx="10459720" cy="1506855"/>
          </a:xfrm>
          <a:prstGeom prst="rect">
            <a:avLst/>
          </a:prstGeom>
          <a:noFill/>
          <a:ln w="9525">
            <a:noFill/>
          </a:ln>
        </p:spPr>
        <p:txBody>
          <a:bodyPr wrap="square" anchor="t">
            <a:spAutoFit/>
          </a:bodyPr>
          <a:p>
            <a:pPr algn="just"/>
            <a:r>
              <a:rPr lang="zh-CN" altLang="en-US" sz="2300" b="1">
                <a:latin typeface="仿宋" panose="02010609060101010101" charset="-122"/>
                <a:ea typeface="仿宋" panose="02010609060101010101" charset="-122"/>
              </a:rPr>
              <a:t>第六，考察入党积极分子本人的历史、家庭成员及主要社会关系的情况等。对入党积极分子经过一年以上的培养、教育和考察后，在听取党小组、培养联系人和党内外群众意见的基础上，经过支委会（无支委会的应召开支部大会）讨论同意，可列为发展对象。</a:t>
            </a:r>
            <a:endParaRPr lang="zh-CN" altLang="en-US" sz="2300" b="1">
              <a:latin typeface="仿宋" panose="02010609060101010101" charset="-122"/>
              <a:ea typeface="仿宋" panose="02010609060101010101" charset="-122"/>
            </a:endParaRPr>
          </a:p>
        </p:txBody>
      </p:sp>
      <p:sp>
        <p:nvSpPr>
          <p:cNvPr id="5" name="减号 4"/>
          <p:cNvSpPr/>
          <p:nvPr/>
        </p:nvSpPr>
        <p:spPr>
          <a:xfrm>
            <a:off x="-850265" y="6219825"/>
            <a:ext cx="13891260" cy="360680"/>
          </a:xfrm>
          <a:prstGeom prst="mathMinus">
            <a:avLst/>
          </a:prstGeom>
          <a:gradFill>
            <a:gsLst>
              <a:gs pos="0">
                <a:srgbClr val="FE4444"/>
              </a:gs>
              <a:gs pos="100000">
                <a:srgbClr val="832B2B"/>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pic>
        <p:nvPicPr>
          <p:cNvPr id="264198" name="图片 5" descr="入党积极分子培训"/>
          <p:cNvPicPr>
            <a:picLocks noChangeAspect="1"/>
          </p:cNvPicPr>
          <p:nvPr/>
        </p:nvPicPr>
        <p:blipFill>
          <a:blip r:embed="rId1"/>
          <a:stretch>
            <a:fillRect/>
          </a:stretch>
        </p:blipFill>
        <p:spPr>
          <a:xfrm>
            <a:off x="6830060" y="1548130"/>
            <a:ext cx="4330700" cy="27514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4194"/>
                                        </p:tgtEl>
                                        <p:attrNameLst>
                                          <p:attrName>style.visibility</p:attrName>
                                        </p:attrNameLst>
                                      </p:cBhvr>
                                      <p:to>
                                        <p:strVal val="visible"/>
                                      </p:to>
                                    </p:set>
                                    <p:animEffect transition="in" filter="fade">
                                      <p:cBhvr>
                                        <p:cTn id="7" dur="1000"/>
                                        <p:tgtEl>
                                          <p:spTgt spid="264194"/>
                                        </p:tgtEl>
                                      </p:cBhvr>
                                    </p:animEffect>
                                    <p:anim calcmode="lin" valueType="num">
                                      <p:cBhvr>
                                        <p:cTn id="8" dur="1000" fill="hold"/>
                                        <p:tgtEl>
                                          <p:spTgt spid="264194"/>
                                        </p:tgtEl>
                                        <p:attrNameLst>
                                          <p:attrName>ppt_x</p:attrName>
                                        </p:attrNameLst>
                                      </p:cBhvr>
                                      <p:tavLst>
                                        <p:tav tm="0">
                                          <p:val>
                                            <p:strVal val="#ppt_x"/>
                                          </p:val>
                                        </p:tav>
                                        <p:tav tm="100000">
                                          <p:val>
                                            <p:strVal val="#ppt_x"/>
                                          </p:val>
                                        </p:tav>
                                      </p:tavLst>
                                    </p:anim>
                                    <p:anim calcmode="lin" valueType="num">
                                      <p:cBhvr>
                                        <p:cTn id="9" dur="1000" fill="hold"/>
                                        <p:tgtEl>
                                          <p:spTgt spid="2641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64195"/>
                                        </p:tgtEl>
                                        <p:attrNameLst>
                                          <p:attrName>style.visibility</p:attrName>
                                        </p:attrNameLst>
                                      </p:cBhvr>
                                      <p:to>
                                        <p:strVal val="visible"/>
                                      </p:to>
                                    </p:set>
                                    <p:animEffect transition="in" filter="fade">
                                      <p:cBhvr>
                                        <p:cTn id="13" dur="1000"/>
                                        <p:tgtEl>
                                          <p:spTgt spid="264195"/>
                                        </p:tgtEl>
                                      </p:cBhvr>
                                    </p:animEffect>
                                    <p:anim calcmode="lin" valueType="num">
                                      <p:cBhvr>
                                        <p:cTn id="14" dur="1000" fill="hold"/>
                                        <p:tgtEl>
                                          <p:spTgt spid="264195"/>
                                        </p:tgtEl>
                                        <p:attrNameLst>
                                          <p:attrName>ppt_x</p:attrName>
                                        </p:attrNameLst>
                                      </p:cBhvr>
                                      <p:tavLst>
                                        <p:tav tm="0">
                                          <p:val>
                                            <p:strVal val="#ppt_x"/>
                                          </p:val>
                                        </p:tav>
                                        <p:tav tm="100000">
                                          <p:val>
                                            <p:strVal val="#ppt_x"/>
                                          </p:val>
                                        </p:tav>
                                      </p:tavLst>
                                    </p:anim>
                                    <p:anim calcmode="lin" valueType="num">
                                      <p:cBhvr>
                                        <p:cTn id="15" dur="1000" fill="hold"/>
                                        <p:tgtEl>
                                          <p:spTgt spid="26419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64196"/>
                                        </p:tgtEl>
                                        <p:attrNameLst>
                                          <p:attrName>style.visibility</p:attrName>
                                        </p:attrNameLst>
                                      </p:cBhvr>
                                      <p:to>
                                        <p:strVal val="visible"/>
                                      </p:to>
                                    </p:set>
                                    <p:animEffect transition="in" filter="fade">
                                      <p:cBhvr>
                                        <p:cTn id="19" dur="1000"/>
                                        <p:tgtEl>
                                          <p:spTgt spid="264196"/>
                                        </p:tgtEl>
                                      </p:cBhvr>
                                    </p:animEffect>
                                    <p:anim calcmode="lin" valueType="num">
                                      <p:cBhvr>
                                        <p:cTn id="20" dur="1000" fill="hold"/>
                                        <p:tgtEl>
                                          <p:spTgt spid="264196"/>
                                        </p:tgtEl>
                                        <p:attrNameLst>
                                          <p:attrName>ppt_x</p:attrName>
                                        </p:attrNameLst>
                                      </p:cBhvr>
                                      <p:tavLst>
                                        <p:tav tm="0">
                                          <p:val>
                                            <p:strVal val="#ppt_x"/>
                                          </p:val>
                                        </p:tav>
                                        <p:tav tm="100000">
                                          <p:val>
                                            <p:strVal val="#ppt_x"/>
                                          </p:val>
                                        </p:tav>
                                      </p:tavLst>
                                    </p:anim>
                                    <p:anim calcmode="lin" valueType="num">
                                      <p:cBhvr>
                                        <p:cTn id="21" dur="1000" fill="hold"/>
                                        <p:tgtEl>
                                          <p:spTgt spid="26419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30" presetClass="entr" presetSubtype="0" fill="hold" nodeType="afterEffect">
                                  <p:stCondLst>
                                    <p:cond delay="0"/>
                                  </p:stCondLst>
                                  <p:childTnLst>
                                    <p:set>
                                      <p:cBhvr>
                                        <p:cTn id="24" dur="1" fill="hold">
                                          <p:stCondLst>
                                            <p:cond delay="0"/>
                                          </p:stCondLst>
                                        </p:cTn>
                                        <p:tgtEl>
                                          <p:spTgt spid="264198"/>
                                        </p:tgtEl>
                                        <p:attrNameLst>
                                          <p:attrName>style.visibility</p:attrName>
                                        </p:attrNameLst>
                                      </p:cBhvr>
                                      <p:to>
                                        <p:strVal val="visible"/>
                                      </p:to>
                                    </p:set>
                                    <p:animEffect transition="in" filter="fade">
                                      <p:cBhvr>
                                        <p:cTn id="25" dur="800" decel="100000"/>
                                        <p:tgtEl>
                                          <p:spTgt spid="264198"/>
                                        </p:tgtEl>
                                      </p:cBhvr>
                                    </p:animEffect>
                                    <p:anim calcmode="lin" valueType="num">
                                      <p:cBhvr>
                                        <p:cTn id="26" dur="800" decel="100000" fill="hold"/>
                                        <p:tgtEl>
                                          <p:spTgt spid="264198"/>
                                        </p:tgtEl>
                                        <p:attrNameLst>
                                          <p:attrName>style.rotation</p:attrName>
                                        </p:attrNameLst>
                                      </p:cBhvr>
                                      <p:tavLst>
                                        <p:tav tm="0">
                                          <p:val>
                                            <p:fltVal val="-90"/>
                                          </p:val>
                                        </p:tav>
                                        <p:tav tm="100000">
                                          <p:val>
                                            <p:fltVal val="0"/>
                                          </p:val>
                                        </p:tav>
                                      </p:tavLst>
                                    </p:anim>
                                    <p:anim calcmode="lin" valueType="num">
                                      <p:cBhvr>
                                        <p:cTn id="27" dur="800" decel="100000" fill="hold"/>
                                        <p:tgtEl>
                                          <p:spTgt spid="264198"/>
                                        </p:tgtEl>
                                        <p:attrNameLst>
                                          <p:attrName>ppt_x</p:attrName>
                                        </p:attrNameLst>
                                      </p:cBhvr>
                                      <p:tavLst>
                                        <p:tav tm="0">
                                          <p:val>
                                            <p:strVal val="#ppt_x+0.4"/>
                                          </p:val>
                                        </p:tav>
                                        <p:tav tm="100000">
                                          <p:val>
                                            <p:strVal val="#ppt_x-0.05"/>
                                          </p:val>
                                        </p:tav>
                                      </p:tavLst>
                                    </p:anim>
                                    <p:anim calcmode="lin" valueType="num">
                                      <p:cBhvr>
                                        <p:cTn id="28" dur="800" decel="100000" fill="hold"/>
                                        <p:tgtEl>
                                          <p:spTgt spid="26419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6419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64198"/>
                                        </p:tgtEl>
                                        <p:attrNameLst>
                                          <p:attrName>ppt_y</p:attrName>
                                        </p:attrNameLst>
                                      </p:cBhvr>
                                      <p:tavLst>
                                        <p:tav tm="0">
                                          <p:val>
                                            <p:strVal val="#ppt_y+0.1"/>
                                          </p:val>
                                        </p:tav>
                                        <p:tav tm="100000">
                                          <p:val>
                                            <p:strVal val="#ppt_y"/>
                                          </p:val>
                                        </p:tav>
                                      </p:tavLst>
                                    </p:anim>
                                  </p:childTnLst>
                                </p:cTn>
                              </p:par>
                            </p:childTnLst>
                          </p:cTn>
                        </p:par>
                        <p:par>
                          <p:cTn id="31" fill="hold">
                            <p:stCondLst>
                              <p:cond delay="4000"/>
                            </p:stCondLst>
                            <p:childTnLst>
                              <p:par>
                                <p:cTn id="32" presetID="34"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from="(-#ppt_w/2)" to="(#ppt_x)" calcmode="lin" valueType="num">
                                      <p:cBhvr>
                                        <p:cTn id="34" dur="300" fill="hold">
                                          <p:stCondLst>
                                            <p:cond delay="0"/>
                                          </p:stCondLst>
                                        </p:cTn>
                                        <p:tgtEl>
                                          <p:spTgt spid="5"/>
                                        </p:tgtEl>
                                        <p:attrNameLst>
                                          <p:attrName>ppt_x</p:attrName>
                                        </p:attrNameLst>
                                      </p:cBhvr>
                                    </p:anim>
                                    <p:anim from="0" to="-1.0" calcmode="lin" valueType="num">
                                      <p:cBhvr>
                                        <p:cTn id="35" dur="100" decel="50000" autoRev="1" fill="hold">
                                          <p:stCondLst>
                                            <p:cond delay="300"/>
                                          </p:stCondLst>
                                        </p:cTn>
                                        <p:tgtEl>
                                          <p:spTgt spid="5"/>
                                        </p:tgtEl>
                                        <p:attrNameLst>
                                          <p:attrName>xshear</p:attrName>
                                        </p:attrNameLst>
                                      </p:cBhvr>
                                    </p:anim>
                                    <p:animScale>
                                      <p:cBhvr>
                                        <p:cTn id="36" dur="100" decel="100000" autoRev="1" fill="hold">
                                          <p:stCondLst>
                                            <p:cond delay="300"/>
                                          </p:stCondLst>
                                        </p:cTn>
                                        <p:tgtEl>
                                          <p:spTgt spid="5"/>
                                        </p:tgtEl>
                                      </p:cBhvr>
                                      <p:from x="100000" y="100000"/>
                                      <p:to x="80000" y="100000"/>
                                    </p:animScale>
                                    <p:anim by="(#ppt_h/3+#ppt_w*0.1)" calcmode="lin" valueType="num">
                                      <p:cBhvr additive="sum">
                                        <p:cTn id="37" dur="100" decel="100000" autoRev="1" fill="hold">
                                          <p:stCondLst>
                                            <p:cond delay="3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P spid="264195" grpId="0"/>
      <p:bldP spid="264196" grpId="0"/>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sp>
        <p:nvSpPr>
          <p:cNvPr id="219" name=" 219"/>
          <p:cNvSpPr/>
          <p:nvPr/>
        </p:nvSpPr>
        <p:spPr>
          <a:xfrm>
            <a:off x="502920" y="1405573"/>
            <a:ext cx="5349875"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三、发展对象的确定、培养和考察</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60" name="矩形 59"/>
          <p:cNvSpPr/>
          <p:nvPr>
            <p:custDataLst>
              <p:tags r:id="rId1"/>
            </p:custDataLst>
          </p:nvPr>
        </p:nvSpPr>
        <p:spPr>
          <a:xfrm>
            <a:off x="8591550" y="3933190"/>
            <a:ext cx="2338705" cy="1172845"/>
          </a:xfrm>
          <a:prstGeom prst="rect">
            <a:avLst/>
          </a:prstGeom>
        </p:spPr>
        <p:txBody>
          <a:bodyPr wrap="square" anchor="b">
            <a:normAutofit/>
          </a:bodyPr>
          <a:p>
            <a:pPr algn="just">
              <a:lnSpc>
                <a:spcPct val="130000"/>
              </a:lnSpc>
            </a:pPr>
            <a:r>
              <a:rPr lang="en-US" altLang="zh-CN" b="1" kern="0" dirty="0" smtClean="0">
                <a:latin typeface="+mn-ea"/>
                <a:sym typeface="Arial" panose="020B0604020202020204" pitchFamily="34" charset="0"/>
              </a:rPr>
              <a:t>基层党委应当对发展对象进行短期集中培训。</a:t>
            </a:r>
            <a:endParaRPr lang="en-US" altLang="zh-CN" b="1" kern="0" dirty="0" smtClean="0">
              <a:latin typeface="+mn-ea"/>
              <a:sym typeface="Arial" panose="020B0604020202020204" pitchFamily="34" charset="0"/>
            </a:endParaRPr>
          </a:p>
        </p:txBody>
      </p:sp>
      <p:grpSp>
        <p:nvGrpSpPr>
          <p:cNvPr id="3" name="组合 2"/>
          <p:cNvGrpSpPr/>
          <p:nvPr>
            <p:custDataLst>
              <p:tags r:id="rId2"/>
            </p:custDataLst>
          </p:nvPr>
        </p:nvGrpSpPr>
        <p:grpSpPr>
          <a:xfrm rot="0">
            <a:off x="9184005" y="5107940"/>
            <a:ext cx="1153795" cy="1362710"/>
            <a:chOff x="1139050" y="4837137"/>
            <a:chExt cx="1153856" cy="1362533"/>
          </a:xfrm>
        </p:grpSpPr>
        <p:sp>
          <p:nvSpPr>
            <p:cNvPr id="87" name="任意多边形 86"/>
            <p:cNvSpPr/>
            <p:nvPr>
              <p:custDataLst>
                <p:tags r:id="rId3"/>
              </p:custDataLst>
            </p:nvPr>
          </p:nvSpPr>
          <p:spPr>
            <a:xfrm>
              <a:off x="1139050" y="5183437"/>
              <a:ext cx="1153856" cy="1016233"/>
            </a:xfrm>
            <a:custGeom>
              <a:avLst/>
              <a:gdLst>
                <a:gd name="connsiteX0" fmla="*/ 473877 w 1153856"/>
                <a:gd name="connsiteY0" fmla="*/ 0 h 1016233"/>
                <a:gd name="connsiteX1" fmla="*/ 679978 w 1153856"/>
                <a:gd name="connsiteY1" fmla="*/ 0 h 1016233"/>
                <a:gd name="connsiteX2" fmla="*/ 1153856 w 1153856"/>
                <a:gd name="connsiteY2" fmla="*/ 1016233 h 1016233"/>
                <a:gd name="connsiteX3" fmla="*/ 955248 w 1153856"/>
                <a:gd name="connsiteY3" fmla="*/ 1016233 h 1016233"/>
                <a:gd name="connsiteX4" fmla="*/ 576927 w 1153856"/>
                <a:gd name="connsiteY4" fmla="*/ 204923 h 1016233"/>
                <a:gd name="connsiteX5" fmla="*/ 198608 w 1153856"/>
                <a:gd name="connsiteY5" fmla="*/ 1016233 h 1016233"/>
                <a:gd name="connsiteX6" fmla="*/ 0 w 1153856"/>
                <a:gd name="connsiteY6" fmla="*/ 1016233 h 101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3856" h="1016233">
                  <a:moveTo>
                    <a:pt x="473877" y="0"/>
                  </a:moveTo>
                  <a:lnTo>
                    <a:pt x="679978" y="0"/>
                  </a:lnTo>
                  <a:lnTo>
                    <a:pt x="1153856" y="1016233"/>
                  </a:lnTo>
                  <a:lnTo>
                    <a:pt x="955248" y="1016233"/>
                  </a:lnTo>
                  <a:lnTo>
                    <a:pt x="576927" y="204923"/>
                  </a:lnTo>
                  <a:lnTo>
                    <a:pt x="198608" y="1016233"/>
                  </a:lnTo>
                  <a:lnTo>
                    <a:pt x="0" y="1016233"/>
                  </a:lnTo>
                  <a:close/>
                </a:path>
              </a:pathLst>
            </a:custGeom>
            <a:solidFill>
              <a:srgbClr val="ED5113">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kern="0">
                <a:solidFill>
                  <a:sysClr val="window" lastClr="FFFFFF"/>
                </a:solidFill>
                <a:sym typeface="Arial" panose="020B0604020202020204" pitchFamily="34" charset="0"/>
              </a:endParaRPr>
            </a:p>
          </p:txBody>
        </p:sp>
        <p:sp>
          <p:nvSpPr>
            <p:cNvPr id="66" name="六边形 65"/>
            <p:cNvSpPr/>
            <p:nvPr>
              <p:custDataLst>
                <p:tags r:id="rId4"/>
              </p:custDataLst>
            </p:nvPr>
          </p:nvSpPr>
          <p:spPr>
            <a:xfrm>
              <a:off x="1520034" y="4837137"/>
              <a:ext cx="391886" cy="337833"/>
            </a:xfrm>
            <a:prstGeom prst="hexagon">
              <a:avLst/>
            </a:prstGeom>
            <a:solidFill>
              <a:srgbClr val="ED5113"/>
            </a:solidFill>
          </p:spPr>
          <p:txBody>
            <a:bodyPr rot="0" spcFirstLastPara="0" vertOverflow="overflow" horzOverflow="overflow" vert="horz" wrap="square" lIns="0" tIns="0" rIns="0" bIns="0" numCol="1" spcCol="0" rtlCol="0" fromWordArt="0" anchor="ctr" anchorCtr="0" forceAA="0" compatLnSpc="1">
              <a:normAutofit fontScale="70000" lnSpcReduction="20000"/>
            </a:bodyPr>
            <a:p>
              <a:pPr algn="ctr">
                <a:lnSpc>
                  <a:spcPct val="130000"/>
                </a:lnSpc>
              </a:pPr>
              <a:r>
                <a:rPr lang="en-US" altLang="zh-CN" b="1" kern="0" dirty="0">
                  <a:solidFill>
                    <a:sysClr val="window" lastClr="FFFFFF"/>
                  </a:solidFill>
                  <a:sym typeface="Arial" panose="020B0604020202020204" pitchFamily="34" charset="0"/>
                </a:rPr>
                <a:t>3</a:t>
              </a:r>
              <a:endParaRPr lang="en-US" altLang="zh-CN" b="1" kern="0" dirty="0">
                <a:solidFill>
                  <a:sysClr val="window" lastClr="FFFFFF"/>
                </a:solidFill>
                <a:sym typeface="Arial" panose="020B0604020202020204" pitchFamily="34" charset="0"/>
              </a:endParaRPr>
            </a:p>
          </p:txBody>
        </p:sp>
      </p:grpSp>
      <p:sp>
        <p:nvSpPr>
          <p:cNvPr id="61" name="矩形 60"/>
          <p:cNvSpPr/>
          <p:nvPr>
            <p:custDataLst>
              <p:tags r:id="rId5"/>
            </p:custDataLst>
          </p:nvPr>
        </p:nvSpPr>
        <p:spPr>
          <a:xfrm>
            <a:off x="5634355" y="3406775"/>
            <a:ext cx="2338705" cy="1172845"/>
          </a:xfrm>
          <a:prstGeom prst="rect">
            <a:avLst/>
          </a:prstGeom>
        </p:spPr>
        <p:txBody>
          <a:bodyPr wrap="square" anchor="b">
            <a:normAutofit/>
          </a:bodyPr>
          <a:p>
            <a:pPr algn="just">
              <a:lnSpc>
                <a:spcPct val="130000"/>
              </a:lnSpc>
            </a:pPr>
            <a:r>
              <a:rPr lang="zh-CN" altLang="en-US" b="1" dirty="0">
                <a:latin typeface="+mn-ea"/>
                <a:cs typeface="+mn-ea"/>
                <a:sym typeface="Arial" panose="020B0604020202020204" pitchFamily="34" charset="0"/>
              </a:rPr>
              <a:t>发展对象应当有2名正式党员作入党介绍人。</a:t>
            </a:r>
            <a:endParaRPr lang="zh-CN" altLang="en-US" b="1" dirty="0">
              <a:latin typeface="+mn-ea"/>
              <a:cs typeface="+mn-ea"/>
              <a:sym typeface="Arial" panose="020B0604020202020204" pitchFamily="34" charset="0"/>
            </a:endParaRPr>
          </a:p>
        </p:txBody>
      </p:sp>
      <p:grpSp>
        <p:nvGrpSpPr>
          <p:cNvPr id="4" name="组合 3"/>
          <p:cNvGrpSpPr/>
          <p:nvPr>
            <p:custDataLst>
              <p:tags r:id="rId6"/>
            </p:custDataLst>
          </p:nvPr>
        </p:nvGrpSpPr>
        <p:grpSpPr>
          <a:xfrm rot="0">
            <a:off x="5981065" y="4578350"/>
            <a:ext cx="1645285" cy="1892935"/>
            <a:chOff x="2301218" y="4306844"/>
            <a:chExt cx="1645390" cy="1892826"/>
          </a:xfrm>
        </p:grpSpPr>
        <p:sp>
          <p:nvSpPr>
            <p:cNvPr id="88" name="任意多边形 87"/>
            <p:cNvSpPr/>
            <p:nvPr>
              <p:custDataLst>
                <p:tags r:id="rId7"/>
              </p:custDataLst>
            </p:nvPr>
          </p:nvSpPr>
          <p:spPr>
            <a:xfrm>
              <a:off x="2301218" y="4656387"/>
              <a:ext cx="1645390" cy="1543283"/>
            </a:xfrm>
            <a:custGeom>
              <a:avLst/>
              <a:gdLst>
                <a:gd name="connsiteX0" fmla="*/ 719644 w 1645390"/>
                <a:gd name="connsiteY0" fmla="*/ 0 h 1543283"/>
                <a:gd name="connsiteX1" fmla="*/ 925745 w 1645390"/>
                <a:gd name="connsiteY1" fmla="*/ 0 h 1543283"/>
                <a:gd name="connsiteX2" fmla="*/ 1645390 w 1645390"/>
                <a:gd name="connsiteY2" fmla="*/ 1543283 h 1543283"/>
                <a:gd name="connsiteX3" fmla="*/ 1446782 w 1645390"/>
                <a:gd name="connsiteY3" fmla="*/ 1543283 h 1543283"/>
                <a:gd name="connsiteX4" fmla="*/ 822694 w 1645390"/>
                <a:gd name="connsiteY4" fmla="*/ 204923 h 1543283"/>
                <a:gd name="connsiteX5" fmla="*/ 198607 w 1645390"/>
                <a:gd name="connsiteY5" fmla="*/ 1543283 h 1543283"/>
                <a:gd name="connsiteX6" fmla="*/ 0 w 1645390"/>
                <a:gd name="connsiteY6" fmla="*/ 1543283 h 154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390" h="1543283">
                  <a:moveTo>
                    <a:pt x="719644" y="0"/>
                  </a:moveTo>
                  <a:lnTo>
                    <a:pt x="925745" y="0"/>
                  </a:lnTo>
                  <a:lnTo>
                    <a:pt x="1645390" y="1543283"/>
                  </a:lnTo>
                  <a:lnTo>
                    <a:pt x="1446782" y="1543283"/>
                  </a:lnTo>
                  <a:lnTo>
                    <a:pt x="822694" y="204923"/>
                  </a:lnTo>
                  <a:lnTo>
                    <a:pt x="198607" y="1543283"/>
                  </a:lnTo>
                  <a:lnTo>
                    <a:pt x="0" y="1543283"/>
                  </a:lnTo>
                  <a:close/>
                </a:path>
              </a:pathLst>
            </a:custGeom>
            <a:solidFill>
              <a:srgbClr val="FFBD47">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kern="0">
                <a:solidFill>
                  <a:sysClr val="window" lastClr="FFFFFF"/>
                </a:solidFill>
                <a:sym typeface="Arial" panose="020B0604020202020204" pitchFamily="34" charset="0"/>
              </a:endParaRPr>
            </a:p>
          </p:txBody>
        </p:sp>
        <p:sp>
          <p:nvSpPr>
            <p:cNvPr id="67" name="六边形 66"/>
            <p:cNvSpPr/>
            <p:nvPr>
              <p:custDataLst>
                <p:tags r:id="rId8"/>
              </p:custDataLst>
            </p:nvPr>
          </p:nvSpPr>
          <p:spPr>
            <a:xfrm>
              <a:off x="2927969" y="4306844"/>
              <a:ext cx="391886" cy="337833"/>
            </a:xfrm>
            <a:prstGeom prst="hexagon">
              <a:avLst/>
            </a:prstGeom>
            <a:solidFill>
              <a:srgbClr val="FFBD47"/>
            </a:solidFill>
          </p:spPr>
          <p:txBody>
            <a:bodyPr rot="0" spcFirstLastPara="0" vertOverflow="overflow" horzOverflow="overflow" vert="horz" wrap="square" lIns="0" tIns="0" rIns="0" bIns="0" numCol="1" spcCol="0" rtlCol="0" fromWordArt="0" anchor="ctr" anchorCtr="0" forceAA="0" compatLnSpc="1">
              <a:normAutofit fontScale="70000" lnSpcReduction="20000"/>
            </a:bodyPr>
            <a:p>
              <a:pPr algn="ctr">
                <a:lnSpc>
                  <a:spcPct val="130000"/>
                </a:lnSpc>
              </a:pPr>
              <a:r>
                <a:rPr lang="en-US" altLang="zh-CN" b="1" kern="0" dirty="0" smtClean="0">
                  <a:solidFill>
                    <a:sysClr val="window" lastClr="FFFFFF"/>
                  </a:solidFill>
                  <a:sym typeface="Arial" panose="020B0604020202020204" pitchFamily="34" charset="0"/>
                </a:rPr>
                <a:t>2</a:t>
              </a:r>
              <a:endParaRPr lang="en-US" altLang="zh-CN" b="1" kern="0" dirty="0" smtClean="0">
                <a:solidFill>
                  <a:sysClr val="window" lastClr="FFFFFF"/>
                </a:solidFill>
                <a:sym typeface="Arial" panose="020B0604020202020204" pitchFamily="34" charset="0"/>
              </a:endParaRPr>
            </a:p>
          </p:txBody>
        </p:sp>
      </p:grpSp>
      <p:sp>
        <p:nvSpPr>
          <p:cNvPr id="62" name="矩形 61"/>
          <p:cNvSpPr/>
          <p:nvPr>
            <p:custDataLst>
              <p:tags r:id="rId9"/>
            </p:custDataLst>
          </p:nvPr>
        </p:nvSpPr>
        <p:spPr>
          <a:xfrm>
            <a:off x="1148715" y="2228215"/>
            <a:ext cx="4186555" cy="1704340"/>
          </a:xfrm>
          <a:prstGeom prst="rect">
            <a:avLst/>
          </a:prstGeom>
        </p:spPr>
        <p:txBody>
          <a:bodyPr wrap="square" anchor="b"/>
          <a:p>
            <a:pPr algn="just">
              <a:lnSpc>
                <a:spcPct val="130000"/>
              </a:lnSpc>
            </a:pPr>
            <a:r>
              <a:rPr lang="en-US" altLang="zh-CN" b="1" kern="0" dirty="0" smtClean="0">
                <a:latin typeface="+mn-ea"/>
                <a:cs typeface="+mn-ea"/>
                <a:sym typeface="Arial" panose="020B0604020202020204" pitchFamily="34" charset="0"/>
              </a:rPr>
              <a:t>对经过1年以上培养教育和考察、基本具备党员条件的入党积极分子，在听取党小组、培养联系人、党员和群众意见基础上，支部委员会讨论同意并上报上级党委备案后，可列为发展对象。</a:t>
            </a:r>
            <a:endParaRPr lang="en-US" altLang="zh-CN" b="1" kern="0" dirty="0" smtClean="0">
              <a:latin typeface="+mn-ea"/>
              <a:cs typeface="+mn-ea"/>
              <a:sym typeface="Arial" panose="020B0604020202020204" pitchFamily="34" charset="0"/>
            </a:endParaRPr>
          </a:p>
        </p:txBody>
      </p:sp>
      <p:grpSp>
        <p:nvGrpSpPr>
          <p:cNvPr id="5" name="组合 4"/>
          <p:cNvGrpSpPr/>
          <p:nvPr>
            <p:custDataLst>
              <p:tags r:id="rId10"/>
            </p:custDataLst>
          </p:nvPr>
        </p:nvGrpSpPr>
        <p:grpSpPr>
          <a:xfrm rot="0">
            <a:off x="2032635" y="4053840"/>
            <a:ext cx="2136775" cy="2416810"/>
            <a:chOff x="3954920" y="3783037"/>
            <a:chExt cx="2136926" cy="2416633"/>
          </a:xfrm>
        </p:grpSpPr>
        <p:sp>
          <p:nvSpPr>
            <p:cNvPr id="89" name="任意多边形 88"/>
            <p:cNvSpPr/>
            <p:nvPr>
              <p:custDataLst>
                <p:tags r:id="rId11"/>
              </p:custDataLst>
            </p:nvPr>
          </p:nvSpPr>
          <p:spPr>
            <a:xfrm>
              <a:off x="3954920" y="4129337"/>
              <a:ext cx="2136926" cy="2070333"/>
            </a:xfrm>
            <a:custGeom>
              <a:avLst/>
              <a:gdLst>
                <a:gd name="connsiteX0" fmla="*/ 965412 w 2136926"/>
                <a:gd name="connsiteY0" fmla="*/ 0 h 2070333"/>
                <a:gd name="connsiteX1" fmla="*/ 1171513 w 2136926"/>
                <a:gd name="connsiteY1" fmla="*/ 0 h 2070333"/>
                <a:gd name="connsiteX2" fmla="*/ 2136926 w 2136926"/>
                <a:gd name="connsiteY2" fmla="*/ 2070333 h 2070333"/>
                <a:gd name="connsiteX3" fmla="*/ 1938318 w 2136926"/>
                <a:gd name="connsiteY3" fmla="*/ 2070333 h 2070333"/>
                <a:gd name="connsiteX4" fmla="*/ 1068462 w 2136926"/>
                <a:gd name="connsiteY4" fmla="*/ 204923 h 2070333"/>
                <a:gd name="connsiteX5" fmla="*/ 198608 w 2136926"/>
                <a:gd name="connsiteY5" fmla="*/ 2070333 h 2070333"/>
                <a:gd name="connsiteX6" fmla="*/ 0 w 2136926"/>
                <a:gd name="connsiteY6" fmla="*/ 2070333 h 207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6926" h="2070333">
                  <a:moveTo>
                    <a:pt x="965412" y="0"/>
                  </a:moveTo>
                  <a:lnTo>
                    <a:pt x="1171513" y="0"/>
                  </a:lnTo>
                  <a:lnTo>
                    <a:pt x="2136926" y="2070333"/>
                  </a:lnTo>
                  <a:lnTo>
                    <a:pt x="1938318" y="2070333"/>
                  </a:lnTo>
                  <a:lnTo>
                    <a:pt x="1068462" y="204923"/>
                  </a:lnTo>
                  <a:lnTo>
                    <a:pt x="198608" y="2070333"/>
                  </a:lnTo>
                  <a:lnTo>
                    <a:pt x="0" y="2070333"/>
                  </a:lnTo>
                  <a:close/>
                </a:path>
              </a:pathLst>
            </a:custGeom>
            <a:solidFill>
              <a:srgbClr val="B64926">
                <a:lumMod val="40000"/>
                <a:lumOff val="60000"/>
              </a:srgbClr>
            </a:solidFill>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kern="0">
                <a:solidFill>
                  <a:sysClr val="window" lastClr="FFFFFF"/>
                </a:solidFill>
                <a:sym typeface="Arial" panose="020B0604020202020204" pitchFamily="34" charset="0"/>
              </a:endParaRPr>
            </a:p>
          </p:txBody>
        </p:sp>
        <p:sp>
          <p:nvSpPr>
            <p:cNvPr id="68" name="六边形 67"/>
            <p:cNvSpPr/>
            <p:nvPr>
              <p:custDataLst>
                <p:tags r:id="rId12"/>
              </p:custDataLst>
            </p:nvPr>
          </p:nvSpPr>
          <p:spPr>
            <a:xfrm>
              <a:off x="4828109" y="3783037"/>
              <a:ext cx="391886" cy="337833"/>
            </a:xfrm>
            <a:prstGeom prst="hexagon">
              <a:avLst/>
            </a:prstGeom>
            <a:solidFill>
              <a:srgbClr val="B64926"/>
            </a:solidFill>
          </p:spPr>
          <p:txBody>
            <a:bodyPr rot="0" spcFirstLastPara="0" vertOverflow="overflow" horzOverflow="overflow" vert="horz" wrap="square" lIns="0" tIns="0" rIns="0" bIns="0" numCol="1" spcCol="0" rtlCol="0" fromWordArt="0" anchor="ctr" anchorCtr="0" forceAA="0" compatLnSpc="1">
              <a:normAutofit fontScale="70000" lnSpcReduction="20000"/>
            </a:bodyPr>
            <a:p>
              <a:pPr algn="ctr">
                <a:lnSpc>
                  <a:spcPct val="130000"/>
                </a:lnSpc>
              </a:pPr>
              <a:r>
                <a:rPr lang="en-US" altLang="zh-CN" b="1" kern="0" dirty="0" smtClean="0">
                  <a:solidFill>
                    <a:sysClr val="window" lastClr="FFFFFF"/>
                  </a:solidFill>
                  <a:sym typeface="Arial" panose="020B0604020202020204" pitchFamily="34" charset="0"/>
                </a:rPr>
                <a:t>1</a:t>
              </a:r>
              <a:endParaRPr lang="en-US" altLang="zh-CN" b="1" kern="0" dirty="0" smtClean="0">
                <a:solidFill>
                  <a:sysClr val="window" lastClr="FFFFFF"/>
                </a:solidFill>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sp>
        <p:nvSpPr>
          <p:cNvPr id="2" name="圆角矩形 4"/>
          <p:cNvSpPr/>
          <p:nvPr/>
        </p:nvSpPr>
        <p:spPr>
          <a:xfrm>
            <a:off x="2303780" y="2279650"/>
            <a:ext cx="6891655" cy="3622675"/>
          </a:xfrm>
          <a:prstGeom prst="round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lnSpc>
                <a:spcPct val="130000"/>
              </a:lnSpc>
            </a:pPr>
            <a:r>
              <a:rPr lang="en-US" altLang="zh-CN" sz="3200" b="1"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rPr>
              <a:t>政治审查的主要内容</a:t>
            </a:r>
            <a:endParaRPr lang="en-US" altLang="zh-CN" sz="3200" b="1"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endParaRPr>
          </a:p>
          <a:p>
            <a:pPr algn="l" fontAlgn="auto">
              <a:lnSpc>
                <a:spcPct val="130000"/>
              </a:lnSpc>
            </a:pPr>
            <a:r>
              <a:rPr lang="en-US" altLang="zh-CN" sz="2800"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rPr>
              <a:t>对党的理论和路线、方针、政策的态度。</a:t>
            </a:r>
            <a:endParaRPr lang="en-US" altLang="zh-CN" sz="2800"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endParaRPr>
          </a:p>
          <a:p>
            <a:pPr algn="l" fontAlgn="auto">
              <a:lnSpc>
                <a:spcPct val="130000"/>
              </a:lnSpc>
            </a:pPr>
            <a:r>
              <a:rPr lang="en-US" altLang="zh-CN" sz="2800"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rPr>
              <a:t>政治历史和在重大政治斗争中的表现。</a:t>
            </a:r>
            <a:endParaRPr lang="en-US" altLang="zh-CN" sz="2800"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endParaRPr>
          </a:p>
          <a:p>
            <a:pPr algn="l" fontAlgn="auto">
              <a:lnSpc>
                <a:spcPct val="130000"/>
              </a:lnSpc>
            </a:pPr>
            <a:r>
              <a:rPr lang="en-US" altLang="zh-CN" sz="2800"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rPr>
              <a:t>遵纪守法和遵守社会公德情况。</a:t>
            </a:r>
            <a:endParaRPr lang="en-US" altLang="zh-CN" sz="2800"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endParaRPr>
          </a:p>
          <a:p>
            <a:pPr algn="l" fontAlgn="auto">
              <a:lnSpc>
                <a:spcPct val="130000"/>
              </a:lnSpc>
            </a:pPr>
            <a:r>
              <a:rPr lang="en-US" altLang="zh-CN" sz="2800"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rPr>
              <a:t>直系亲属和与本人关系密切的主要社会关系的政治情况。</a:t>
            </a:r>
            <a:endParaRPr lang="en-US" altLang="zh-CN" sz="2800" kern="100">
              <a:solidFill>
                <a:schemeClr val="tx1"/>
              </a:solidFill>
              <a:latin typeface="楷体" panose="02010609060101010101" charset="-122"/>
              <a:ea typeface="楷体" panose="02010609060101010101" charset="-122"/>
              <a:cs typeface="楷体" panose="02010609060101010101" charset="-122"/>
              <a:sym typeface="Times New Roman" panose="020206030504050203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文本框 60"/>
          <p:cNvSpPr txBox="1"/>
          <p:nvPr/>
        </p:nvSpPr>
        <p:spPr>
          <a:xfrm>
            <a:off x="1387475" y="825500"/>
            <a:ext cx="9416415" cy="1076325"/>
          </a:xfrm>
          <a:prstGeom prst="rect">
            <a:avLst/>
          </a:prstGeom>
          <a:noFill/>
        </p:spPr>
        <p:txBody>
          <a:bodyPr wrap="square" rtlCol="0">
            <a:spAutoFit/>
          </a:bodyPr>
          <a:p>
            <a:pPr algn="ct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rPr>
              <a:t>第七章 鸟有双翼方能飞 车有两轮始得行——党员的义务和权利</a:t>
            </a:r>
            <a:endPar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nvGrpSpPr>
          <p:cNvPr id="11" name="组合 10"/>
          <p:cNvGrpSpPr/>
          <p:nvPr>
            <p:custDataLst>
              <p:tags r:id="rId1"/>
            </p:custDataLst>
          </p:nvPr>
        </p:nvGrpSpPr>
        <p:grpSpPr>
          <a:xfrm rot="0">
            <a:off x="3061970" y="2356485"/>
            <a:ext cx="8063865" cy="896620"/>
            <a:chOff x="2746562" y="3204369"/>
            <a:chExt cx="4328754" cy="510619"/>
          </a:xfrm>
        </p:grpSpPr>
        <p:sp>
          <p:nvSpPr>
            <p:cNvPr id="12" name="任意多边形 11"/>
            <p:cNvSpPr/>
            <p:nvPr>
              <p:custDataLst>
                <p:tags r:id="rId2"/>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13" name="任意多边形 12"/>
            <p:cNvSpPr/>
            <p:nvPr>
              <p:custDataLst>
                <p:tags r:id="rId3"/>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17" name="矩形 7"/>
            <p:cNvSpPr/>
            <p:nvPr>
              <p:custDataLst>
                <p:tags r:id="rId4"/>
              </p:custDataLst>
            </p:nvPr>
          </p:nvSpPr>
          <p:spPr>
            <a:xfrm>
              <a:off x="3142998" y="3204369"/>
              <a:ext cx="3932318" cy="43612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400" dirty="0">
                  <a:solidFill>
                    <a:schemeClr val="tx1">
                      <a:lumMod val="75000"/>
                      <a:lumOff val="25000"/>
                    </a:schemeClr>
                  </a:solidFill>
                  <a:sym typeface="Arial" panose="020B0604020202020204" pitchFamily="34" charset="0"/>
                </a:rPr>
                <a:t>    </a:t>
              </a:r>
              <a:r>
                <a:rPr lang="zh-CN" altLang="en-US"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第一节 党员的义务</a:t>
              </a:r>
              <a:endParaRPr lang="zh-CN" altLang="en-US"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endParaRPr>
            </a:p>
          </p:txBody>
        </p:sp>
      </p:grpSp>
      <p:grpSp>
        <p:nvGrpSpPr>
          <p:cNvPr id="2" name="组合 1"/>
          <p:cNvGrpSpPr/>
          <p:nvPr>
            <p:custDataLst>
              <p:tags r:id="rId5"/>
            </p:custDataLst>
          </p:nvPr>
        </p:nvGrpSpPr>
        <p:grpSpPr>
          <a:xfrm rot="0">
            <a:off x="3167380" y="3468370"/>
            <a:ext cx="6737350" cy="896620"/>
            <a:chOff x="2746562" y="3204369"/>
            <a:chExt cx="3616668" cy="510619"/>
          </a:xfrm>
        </p:grpSpPr>
        <p:sp>
          <p:nvSpPr>
            <p:cNvPr id="3" name="任意多边形 2"/>
            <p:cNvSpPr/>
            <p:nvPr>
              <p:custDataLst>
                <p:tags r:id="rId6"/>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4" name="任意多边形 3"/>
            <p:cNvSpPr/>
            <p:nvPr>
              <p:custDataLst>
                <p:tags r:id="rId7"/>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5" name="矩形 7"/>
            <p:cNvSpPr/>
            <p:nvPr>
              <p:custDataLst>
                <p:tags r:id="rId8"/>
              </p:custDataLst>
            </p:nvPr>
          </p:nvSpPr>
          <p:spPr>
            <a:xfrm>
              <a:off x="3142998" y="3204369"/>
              <a:ext cx="3220232" cy="43612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400" dirty="0">
                  <a:solidFill>
                    <a:schemeClr val="tx1">
                      <a:lumMod val="75000"/>
                      <a:lumOff val="25000"/>
                    </a:schemeClr>
                  </a:solidFill>
                  <a:sym typeface="Arial" panose="020B0604020202020204" pitchFamily="34" charset="0"/>
                </a:rPr>
                <a:t>   </a:t>
              </a:r>
              <a:r>
                <a:rPr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第二节 党员的权利</a:t>
              </a:r>
              <a:endParaRPr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endParaRPr>
            </a:p>
          </p:txBody>
        </p:sp>
      </p:grpSp>
      <p:grpSp>
        <p:nvGrpSpPr>
          <p:cNvPr id="6" name="组合 5"/>
          <p:cNvGrpSpPr/>
          <p:nvPr>
            <p:custDataLst>
              <p:tags r:id="rId9"/>
            </p:custDataLst>
          </p:nvPr>
        </p:nvGrpSpPr>
        <p:grpSpPr>
          <a:xfrm rot="0">
            <a:off x="3109595" y="4678045"/>
            <a:ext cx="7758430" cy="896620"/>
            <a:chOff x="2746562" y="3204369"/>
            <a:chExt cx="4164794" cy="510619"/>
          </a:xfrm>
        </p:grpSpPr>
        <p:sp>
          <p:nvSpPr>
            <p:cNvPr id="7" name="任意多边形 6"/>
            <p:cNvSpPr/>
            <p:nvPr>
              <p:custDataLst>
                <p:tags r:id="rId10"/>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8" name="任意多边形 7"/>
            <p:cNvSpPr/>
            <p:nvPr>
              <p:custDataLst>
                <p:tags r:id="rId11"/>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Arial" panose="020B0604020202020204" pitchFamily="34" charset="0"/>
              </a:endParaRPr>
            </a:p>
          </p:txBody>
        </p:sp>
        <p:sp>
          <p:nvSpPr>
            <p:cNvPr id="9" name="矩形 7"/>
            <p:cNvSpPr/>
            <p:nvPr>
              <p:custDataLst>
                <p:tags r:id="rId12"/>
              </p:custDataLst>
            </p:nvPr>
          </p:nvSpPr>
          <p:spPr>
            <a:xfrm>
              <a:off x="3142998" y="3204369"/>
              <a:ext cx="3768358" cy="43612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400" dirty="0">
                  <a:solidFill>
                    <a:schemeClr val="tx1">
                      <a:lumMod val="75000"/>
                      <a:lumOff val="25000"/>
                    </a:schemeClr>
                  </a:solidFill>
                  <a:sym typeface="Arial" panose="020B0604020202020204" pitchFamily="34" charset="0"/>
                </a:rPr>
                <a:t>    </a:t>
              </a:r>
              <a:r>
                <a:rPr lang="zh-CN" altLang="en-US"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第三节 辩证统一地认识党员的义务与权利</a:t>
              </a:r>
              <a:endParaRPr lang="zh-CN" altLang="en-US" sz="24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sp>
        <p:nvSpPr>
          <p:cNvPr id="219" name=" 219"/>
          <p:cNvSpPr/>
          <p:nvPr/>
        </p:nvSpPr>
        <p:spPr>
          <a:xfrm>
            <a:off x="502920" y="1405890"/>
            <a:ext cx="3345815" cy="454660"/>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四、预备党员的接收</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grpSp>
        <p:nvGrpSpPr>
          <p:cNvPr id="32" name="组合 31"/>
          <p:cNvGrpSpPr/>
          <p:nvPr>
            <p:custDataLst>
              <p:tags r:id="rId1"/>
            </p:custDataLst>
          </p:nvPr>
        </p:nvGrpSpPr>
        <p:grpSpPr>
          <a:xfrm>
            <a:off x="1527882" y="2095529"/>
            <a:ext cx="3496819" cy="3647172"/>
            <a:chOff x="653924" y="3848003"/>
            <a:chExt cx="1655153" cy="1726320"/>
          </a:xfrm>
        </p:grpSpPr>
        <p:sp>
          <p:nvSpPr>
            <p:cNvPr id="6" name="任意多边形 5"/>
            <p:cNvSpPr/>
            <p:nvPr>
              <p:custDataLst>
                <p:tags r:id="rId2"/>
              </p:custDataLst>
            </p:nvPr>
          </p:nvSpPr>
          <p:spPr>
            <a:xfrm>
              <a:off x="653924" y="4120171"/>
              <a:ext cx="1655153" cy="1454152"/>
            </a:xfrm>
            <a:custGeom>
              <a:avLst/>
              <a:gdLst>
                <a:gd name="connsiteX0" fmla="*/ 644037 w 2932235"/>
                <a:gd name="connsiteY0" fmla="*/ 0 h 2576146"/>
                <a:gd name="connsiteX1" fmla="*/ 2288199 w 2932235"/>
                <a:gd name="connsiteY1" fmla="*/ 0 h 2576146"/>
                <a:gd name="connsiteX2" fmla="*/ 2932235 w 2932235"/>
                <a:gd name="connsiteY2" fmla="*/ 2576146 h 2576146"/>
                <a:gd name="connsiteX3" fmla="*/ 2834263 w 2932235"/>
                <a:gd name="connsiteY3" fmla="*/ 2576146 h 2576146"/>
                <a:gd name="connsiteX4" fmla="*/ 2218802 w 2932235"/>
                <a:gd name="connsiteY4" fmla="*/ 114300 h 2576146"/>
                <a:gd name="connsiteX5" fmla="*/ 713433 w 2932235"/>
                <a:gd name="connsiteY5" fmla="*/ 114300 h 2576146"/>
                <a:gd name="connsiteX6" fmla="*/ 97971 w 2932235"/>
                <a:gd name="connsiteY6" fmla="*/ 2576146 h 2576146"/>
                <a:gd name="connsiteX7" fmla="*/ 0 w 2932235"/>
                <a:gd name="connsiteY7" fmla="*/ 2576146 h 25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2235" h="2576146">
                  <a:moveTo>
                    <a:pt x="644037" y="0"/>
                  </a:moveTo>
                  <a:lnTo>
                    <a:pt x="2288199" y="0"/>
                  </a:lnTo>
                  <a:lnTo>
                    <a:pt x="2932235" y="2576146"/>
                  </a:lnTo>
                  <a:lnTo>
                    <a:pt x="2834263" y="2576146"/>
                  </a:lnTo>
                  <a:lnTo>
                    <a:pt x="2218802" y="114300"/>
                  </a:lnTo>
                  <a:lnTo>
                    <a:pt x="713433" y="114300"/>
                  </a:lnTo>
                  <a:lnTo>
                    <a:pt x="97971" y="2576146"/>
                  </a:lnTo>
                  <a:lnTo>
                    <a:pt x="0" y="2576146"/>
                  </a:lnTo>
                  <a:close/>
                </a:path>
              </a:pathLst>
            </a:custGeom>
            <a:solidFill>
              <a:srgbClr val="879AED"/>
            </a:solidFill>
            <a:ln>
              <a:noFill/>
            </a:ln>
          </p:spPr>
          <p:style>
            <a:lnRef idx="2">
              <a:srgbClr val="72C5EA">
                <a:shade val="50000"/>
              </a:srgbClr>
            </a:lnRef>
            <a:fillRef idx="1">
              <a:srgbClr val="72C5EA"/>
            </a:fillRef>
            <a:effectRef idx="0">
              <a:srgbClr val="72C5EA"/>
            </a:effectRef>
            <a:fontRef idx="minor">
              <a:srgbClr val="FFFFFF"/>
            </a:fontRef>
          </p:style>
          <p:txBody>
            <a:bodyPr rtlCol="0" anchor="ctr">
              <a:normAutofit/>
            </a:bodyPr>
            <a:p>
              <a:pPr algn="ctr"/>
              <a:endParaRPr lang="zh-CN" altLang="en-US">
                <a:sym typeface="Arial" panose="020B0604020202020204" pitchFamily="34" charset="0"/>
              </a:endParaRPr>
            </a:p>
          </p:txBody>
        </p:sp>
        <p:sp>
          <p:nvSpPr>
            <p:cNvPr id="12" name="梯形 11"/>
            <p:cNvSpPr/>
            <p:nvPr>
              <p:custDataLst>
                <p:tags r:id="rId3"/>
              </p:custDataLst>
            </p:nvPr>
          </p:nvSpPr>
          <p:spPr>
            <a:xfrm>
              <a:off x="784158" y="4243382"/>
              <a:ext cx="1394684" cy="1225314"/>
            </a:xfrm>
            <a:prstGeom prst="trapezoid">
              <a:avLst/>
            </a:prstGeom>
            <a:ln>
              <a:noFill/>
            </a:ln>
          </p:spPr>
          <p:style>
            <a:lnRef idx="2">
              <a:srgbClr val="72C5EA">
                <a:shade val="50000"/>
              </a:srgbClr>
            </a:lnRef>
            <a:fillRef idx="1">
              <a:srgbClr val="72C5EA"/>
            </a:fillRef>
            <a:effectRef idx="0">
              <a:srgbClr val="72C5EA"/>
            </a:effectRef>
            <a:fontRef idx="minor">
              <a:srgbClr val="FFFFFF"/>
            </a:fontRef>
          </p:style>
          <p:txBody>
            <a:bodyPr rtlCol="0" anchor="ctr">
              <a:normAutofit/>
            </a:bodyPr>
            <a:p>
              <a:pPr algn="just"/>
              <a:r>
                <a:rPr lang="en-US" altLang="zh-CN" sz="200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支部委员会对发展对象进行严格审查，经集体讨论认为合格后，报具有审批权限的基层党委预审。</a:t>
              </a:r>
              <a:endParaRPr lang="en-US" altLang="zh-CN" sz="200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2"/>
            <p:cNvSpPr txBox="1"/>
            <p:nvPr>
              <p:custDataLst>
                <p:tags r:id="rId4"/>
              </p:custDataLst>
            </p:nvPr>
          </p:nvSpPr>
          <p:spPr>
            <a:xfrm>
              <a:off x="1073655" y="3848003"/>
              <a:ext cx="816393" cy="332581"/>
            </a:xfrm>
            <a:prstGeom prst="rect">
              <a:avLst/>
            </a:prstGeom>
            <a:noFill/>
          </p:spPr>
          <p:txBody>
            <a:bodyPr wrap="square" rtlCol="0">
              <a:normAutofit/>
            </a:bodyPr>
            <a:p>
              <a:pPr algn="ctr"/>
              <a:r>
                <a:rPr lang="en-US" altLang="zh-CN" sz="2800" dirty="0">
                  <a:solidFill>
                    <a:srgbClr val="879AED"/>
                  </a:solidFill>
                  <a:sym typeface="Arial" panose="020B0604020202020204" pitchFamily="34" charset="0"/>
                </a:rPr>
                <a:t>01</a:t>
              </a:r>
              <a:endParaRPr lang="zh-CN" altLang="en-US" sz="2800" dirty="0">
                <a:solidFill>
                  <a:srgbClr val="879AED"/>
                </a:solidFill>
                <a:sym typeface="Arial" panose="020B0604020202020204" pitchFamily="34" charset="0"/>
              </a:endParaRPr>
            </a:p>
          </p:txBody>
        </p:sp>
      </p:grpSp>
      <p:grpSp>
        <p:nvGrpSpPr>
          <p:cNvPr id="34" name="组合 33"/>
          <p:cNvGrpSpPr/>
          <p:nvPr>
            <p:custDataLst>
              <p:tags r:id="rId5"/>
            </p:custDataLst>
          </p:nvPr>
        </p:nvGrpSpPr>
        <p:grpSpPr>
          <a:xfrm>
            <a:off x="6747565" y="2118542"/>
            <a:ext cx="3496819" cy="3624158"/>
            <a:chOff x="3124562" y="3858896"/>
            <a:chExt cx="1655153" cy="1715427"/>
          </a:xfrm>
        </p:grpSpPr>
        <p:sp>
          <p:nvSpPr>
            <p:cNvPr id="4" name="任意多边形 3"/>
            <p:cNvSpPr/>
            <p:nvPr>
              <p:custDataLst>
                <p:tags r:id="rId6"/>
              </p:custDataLst>
            </p:nvPr>
          </p:nvSpPr>
          <p:spPr>
            <a:xfrm>
              <a:off x="3124562" y="4120171"/>
              <a:ext cx="1655153" cy="1454152"/>
            </a:xfrm>
            <a:custGeom>
              <a:avLst/>
              <a:gdLst>
                <a:gd name="connsiteX0" fmla="*/ 644037 w 2932235"/>
                <a:gd name="connsiteY0" fmla="*/ 0 h 2576146"/>
                <a:gd name="connsiteX1" fmla="*/ 2288199 w 2932235"/>
                <a:gd name="connsiteY1" fmla="*/ 0 h 2576146"/>
                <a:gd name="connsiteX2" fmla="*/ 2932235 w 2932235"/>
                <a:gd name="connsiteY2" fmla="*/ 2576146 h 2576146"/>
                <a:gd name="connsiteX3" fmla="*/ 2834263 w 2932235"/>
                <a:gd name="connsiteY3" fmla="*/ 2576146 h 2576146"/>
                <a:gd name="connsiteX4" fmla="*/ 2218802 w 2932235"/>
                <a:gd name="connsiteY4" fmla="*/ 114300 h 2576146"/>
                <a:gd name="connsiteX5" fmla="*/ 713433 w 2932235"/>
                <a:gd name="connsiteY5" fmla="*/ 114300 h 2576146"/>
                <a:gd name="connsiteX6" fmla="*/ 97971 w 2932235"/>
                <a:gd name="connsiteY6" fmla="*/ 2576146 h 2576146"/>
                <a:gd name="connsiteX7" fmla="*/ 0 w 2932235"/>
                <a:gd name="connsiteY7" fmla="*/ 2576146 h 25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2235" h="2576146">
                  <a:moveTo>
                    <a:pt x="644037" y="0"/>
                  </a:moveTo>
                  <a:lnTo>
                    <a:pt x="2288199" y="0"/>
                  </a:lnTo>
                  <a:lnTo>
                    <a:pt x="2932235" y="2576146"/>
                  </a:lnTo>
                  <a:lnTo>
                    <a:pt x="2834263" y="2576146"/>
                  </a:lnTo>
                  <a:lnTo>
                    <a:pt x="2218802" y="114300"/>
                  </a:lnTo>
                  <a:lnTo>
                    <a:pt x="713433" y="114300"/>
                  </a:lnTo>
                  <a:lnTo>
                    <a:pt x="97971" y="2576146"/>
                  </a:lnTo>
                  <a:lnTo>
                    <a:pt x="0" y="2576146"/>
                  </a:lnTo>
                  <a:close/>
                </a:path>
              </a:pathLst>
            </a:custGeom>
            <a:solidFill>
              <a:srgbClr val="879AED"/>
            </a:solidFill>
            <a:ln>
              <a:noFill/>
            </a:ln>
          </p:spPr>
          <p:style>
            <a:lnRef idx="2">
              <a:srgbClr val="72C5EA">
                <a:shade val="50000"/>
              </a:srgbClr>
            </a:lnRef>
            <a:fillRef idx="1">
              <a:srgbClr val="72C5EA"/>
            </a:fillRef>
            <a:effectRef idx="0">
              <a:srgbClr val="72C5EA"/>
            </a:effectRef>
            <a:fontRef idx="minor">
              <a:srgbClr val="FFFFFF"/>
            </a:fontRef>
          </p:style>
          <p:txBody>
            <a:bodyPr rtlCol="0" anchor="ctr">
              <a:normAutofit/>
            </a:bodyPr>
            <a:p>
              <a:pPr algn="ctr"/>
              <a:endParaRPr lang="zh-CN" altLang="en-US">
                <a:sym typeface="Arial" panose="020B0604020202020204" pitchFamily="34" charset="0"/>
              </a:endParaRPr>
            </a:p>
          </p:txBody>
        </p:sp>
        <p:sp>
          <p:nvSpPr>
            <p:cNvPr id="13" name="梯形 12"/>
            <p:cNvSpPr/>
            <p:nvPr>
              <p:custDataLst>
                <p:tags r:id="rId7"/>
              </p:custDataLst>
            </p:nvPr>
          </p:nvSpPr>
          <p:spPr>
            <a:xfrm>
              <a:off x="3254796" y="4243382"/>
              <a:ext cx="1394684" cy="1225314"/>
            </a:xfrm>
            <a:prstGeom prst="trapezoid">
              <a:avLst/>
            </a:prstGeom>
            <a:ln>
              <a:noFill/>
            </a:ln>
          </p:spPr>
          <p:style>
            <a:lnRef idx="2">
              <a:srgbClr val="72C5EA">
                <a:shade val="50000"/>
              </a:srgbClr>
            </a:lnRef>
            <a:fillRef idx="1">
              <a:srgbClr val="72C5EA"/>
            </a:fillRef>
            <a:effectRef idx="0">
              <a:srgbClr val="72C5EA"/>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rmAutofit/>
            </a:bodyPr>
            <a:p>
              <a:pPr algn="just"/>
              <a:r>
                <a:rPr lang="en-US" altLang="zh-CN" sz="200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党组织应当及时将上级党委批准的预备党员编入党支部和党小组，对预备党员继续进行教育和考察。</a:t>
              </a:r>
              <a:endParaRPr lang="en-US" altLang="zh-CN" sz="200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文本框 17"/>
            <p:cNvSpPr txBox="1"/>
            <p:nvPr>
              <p:custDataLst>
                <p:tags r:id="rId8"/>
              </p:custDataLst>
            </p:nvPr>
          </p:nvSpPr>
          <p:spPr>
            <a:xfrm>
              <a:off x="3550381" y="3858896"/>
              <a:ext cx="804218" cy="311114"/>
            </a:xfrm>
            <a:prstGeom prst="rect">
              <a:avLst/>
            </a:prstGeom>
            <a:noFill/>
          </p:spPr>
          <p:txBody>
            <a:bodyPr wrap="square" rtlCol="0">
              <a:normAutofit/>
            </a:bodyPr>
            <a:p>
              <a:pPr algn="ctr"/>
              <a:r>
                <a:rPr lang="en-US" altLang="zh-CN" sz="2800" dirty="0">
                  <a:solidFill>
                    <a:srgbClr val="879AED"/>
                  </a:solidFill>
                  <a:sym typeface="Arial" panose="020B0604020202020204" pitchFamily="34" charset="0"/>
                </a:rPr>
                <a:t>03</a:t>
              </a:r>
              <a:endParaRPr lang="zh-CN" altLang="en-US" sz="2800" dirty="0">
                <a:solidFill>
                  <a:srgbClr val="879AED"/>
                </a:solidFill>
                <a:sym typeface="Arial" panose="020B0604020202020204" pitchFamily="34" charset="0"/>
              </a:endParaRPr>
            </a:p>
          </p:txBody>
        </p:sp>
      </p:grpSp>
      <p:grpSp>
        <p:nvGrpSpPr>
          <p:cNvPr id="33" name="组合 32"/>
          <p:cNvGrpSpPr/>
          <p:nvPr>
            <p:custDataLst>
              <p:tags r:id="rId9"/>
            </p:custDataLst>
          </p:nvPr>
        </p:nvGrpSpPr>
        <p:grpSpPr>
          <a:xfrm>
            <a:off x="4138907" y="2684067"/>
            <a:ext cx="3496819" cy="4011123"/>
            <a:chOff x="1893648" y="4120171"/>
            <a:chExt cx="1655153" cy="1898590"/>
          </a:xfrm>
        </p:grpSpPr>
        <p:sp>
          <p:nvSpPr>
            <p:cNvPr id="7" name="任意多边形 6"/>
            <p:cNvSpPr/>
            <p:nvPr>
              <p:custDataLst>
                <p:tags r:id="rId10"/>
              </p:custDataLst>
            </p:nvPr>
          </p:nvSpPr>
          <p:spPr>
            <a:xfrm flipV="1">
              <a:off x="1893648" y="4120171"/>
              <a:ext cx="1655153" cy="1454152"/>
            </a:xfrm>
            <a:custGeom>
              <a:avLst/>
              <a:gdLst>
                <a:gd name="connsiteX0" fmla="*/ 644037 w 2932235"/>
                <a:gd name="connsiteY0" fmla="*/ 0 h 2576146"/>
                <a:gd name="connsiteX1" fmla="*/ 2288199 w 2932235"/>
                <a:gd name="connsiteY1" fmla="*/ 0 h 2576146"/>
                <a:gd name="connsiteX2" fmla="*/ 2932235 w 2932235"/>
                <a:gd name="connsiteY2" fmla="*/ 2576146 h 2576146"/>
                <a:gd name="connsiteX3" fmla="*/ 2834263 w 2932235"/>
                <a:gd name="connsiteY3" fmla="*/ 2576146 h 2576146"/>
                <a:gd name="connsiteX4" fmla="*/ 2218802 w 2932235"/>
                <a:gd name="connsiteY4" fmla="*/ 114300 h 2576146"/>
                <a:gd name="connsiteX5" fmla="*/ 713433 w 2932235"/>
                <a:gd name="connsiteY5" fmla="*/ 114300 h 2576146"/>
                <a:gd name="connsiteX6" fmla="*/ 97971 w 2932235"/>
                <a:gd name="connsiteY6" fmla="*/ 2576146 h 2576146"/>
                <a:gd name="connsiteX7" fmla="*/ 0 w 2932235"/>
                <a:gd name="connsiteY7" fmla="*/ 2576146 h 25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2235" h="2576146">
                  <a:moveTo>
                    <a:pt x="644037" y="0"/>
                  </a:moveTo>
                  <a:lnTo>
                    <a:pt x="2288199" y="0"/>
                  </a:lnTo>
                  <a:lnTo>
                    <a:pt x="2932235" y="2576146"/>
                  </a:lnTo>
                  <a:lnTo>
                    <a:pt x="2834263" y="2576146"/>
                  </a:lnTo>
                  <a:lnTo>
                    <a:pt x="2218802" y="114300"/>
                  </a:lnTo>
                  <a:lnTo>
                    <a:pt x="713433" y="114300"/>
                  </a:lnTo>
                  <a:lnTo>
                    <a:pt x="97971" y="2576146"/>
                  </a:lnTo>
                  <a:lnTo>
                    <a:pt x="0" y="2576146"/>
                  </a:lnTo>
                  <a:close/>
                </a:path>
              </a:pathLst>
            </a:custGeom>
            <a:solidFill>
              <a:srgbClr val="879AED"/>
            </a:solidFill>
            <a:ln>
              <a:noFill/>
            </a:ln>
          </p:spPr>
          <p:style>
            <a:lnRef idx="2">
              <a:srgbClr val="72C5EA">
                <a:shade val="50000"/>
              </a:srgbClr>
            </a:lnRef>
            <a:fillRef idx="1">
              <a:srgbClr val="72C5EA"/>
            </a:fillRef>
            <a:effectRef idx="0">
              <a:srgbClr val="72C5EA"/>
            </a:effectRef>
            <a:fontRef idx="minor">
              <a:srgbClr val="FFFFFF"/>
            </a:fontRef>
          </p:style>
          <p:txBody>
            <a:bodyPr rtlCol="0" anchor="ctr">
              <a:normAutofit/>
            </a:bodyPr>
            <a:p>
              <a:pPr algn="ctr"/>
              <a:endParaRPr lang="zh-CN" altLang="en-US">
                <a:sym typeface="Arial" panose="020B0604020202020204" pitchFamily="34" charset="0"/>
              </a:endParaRPr>
            </a:p>
          </p:txBody>
        </p:sp>
        <p:sp>
          <p:nvSpPr>
            <p:cNvPr id="20" name="文本框 19"/>
            <p:cNvSpPr txBox="1"/>
            <p:nvPr>
              <p:custDataLst>
                <p:tags r:id="rId11"/>
              </p:custDataLst>
            </p:nvPr>
          </p:nvSpPr>
          <p:spPr>
            <a:xfrm>
              <a:off x="2313203" y="5577991"/>
              <a:ext cx="816043" cy="440770"/>
            </a:xfrm>
            <a:prstGeom prst="rect">
              <a:avLst/>
            </a:prstGeom>
            <a:noFill/>
          </p:spPr>
          <p:txBody>
            <a:bodyPr wrap="square" rtlCol="0">
              <a:normAutofit/>
            </a:bodyPr>
            <a:p>
              <a:pPr algn="ctr"/>
              <a:r>
                <a:rPr lang="en-US" altLang="zh-CN" sz="2800" dirty="0">
                  <a:solidFill>
                    <a:srgbClr val="879AED"/>
                  </a:solidFill>
                  <a:sym typeface="Arial" panose="020B0604020202020204" pitchFamily="34" charset="0"/>
                </a:rPr>
                <a:t>02</a:t>
              </a:r>
              <a:endParaRPr lang="zh-CN" altLang="en-US" sz="2800" dirty="0">
                <a:solidFill>
                  <a:srgbClr val="879AED"/>
                </a:solidFill>
                <a:sym typeface="Arial" panose="020B0604020202020204" pitchFamily="34" charset="0"/>
              </a:endParaRPr>
            </a:p>
          </p:txBody>
        </p:sp>
        <p:sp>
          <p:nvSpPr>
            <p:cNvPr id="29" name="任意多边形 28"/>
            <p:cNvSpPr/>
            <p:nvPr>
              <p:custDataLst>
                <p:tags r:id="rId12"/>
              </p:custDataLst>
            </p:nvPr>
          </p:nvSpPr>
          <p:spPr>
            <a:xfrm>
              <a:off x="2023882" y="4236974"/>
              <a:ext cx="1394684" cy="1225314"/>
            </a:xfrm>
            <a:custGeom>
              <a:avLst/>
              <a:gdLst>
                <a:gd name="connsiteX0" fmla="*/ 0 w 1394684"/>
                <a:gd name="connsiteY0" fmla="*/ 0 h 1225314"/>
                <a:gd name="connsiteX1" fmla="*/ 1394684 w 1394684"/>
                <a:gd name="connsiteY1" fmla="*/ 0 h 1225314"/>
                <a:gd name="connsiteX2" fmla="*/ 1088356 w 1394684"/>
                <a:gd name="connsiteY2" fmla="*/ 1225314 h 1225314"/>
                <a:gd name="connsiteX3" fmla="*/ 306329 w 1394684"/>
                <a:gd name="connsiteY3" fmla="*/ 1225314 h 1225314"/>
              </a:gdLst>
              <a:ahLst/>
              <a:cxnLst>
                <a:cxn ang="0">
                  <a:pos x="connsiteX0" y="connsiteY0"/>
                </a:cxn>
                <a:cxn ang="0">
                  <a:pos x="connsiteX1" y="connsiteY1"/>
                </a:cxn>
                <a:cxn ang="0">
                  <a:pos x="connsiteX2" y="connsiteY2"/>
                </a:cxn>
                <a:cxn ang="0">
                  <a:pos x="connsiteX3" y="connsiteY3"/>
                </a:cxn>
              </a:cxnLst>
              <a:rect l="l" t="t" r="r" b="b"/>
              <a:pathLst>
                <a:path w="1394684" h="1225314">
                  <a:moveTo>
                    <a:pt x="0" y="0"/>
                  </a:moveTo>
                  <a:lnTo>
                    <a:pt x="1394684" y="0"/>
                  </a:lnTo>
                  <a:lnTo>
                    <a:pt x="1088356" y="1225314"/>
                  </a:lnTo>
                  <a:lnTo>
                    <a:pt x="306329" y="1225314"/>
                  </a:lnTo>
                  <a:close/>
                </a:path>
              </a:pathLst>
            </a:custGeom>
            <a:ln>
              <a:noFill/>
            </a:ln>
          </p:spPr>
          <p:style>
            <a:lnRef idx="2">
              <a:srgbClr val="72C5EA">
                <a:shade val="50000"/>
              </a:srgbClr>
            </a:lnRef>
            <a:fillRef idx="1">
              <a:srgbClr val="72C5EA"/>
            </a:fillRef>
            <a:effectRef idx="0">
              <a:srgbClr val="72C5EA"/>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rmAutofit/>
            </a:bodyPr>
            <a:p>
              <a:pPr marL="228600" algn="just" fontAlgn="auto">
                <a:extLst>
                  <a:ext uri="{35155182-B16C-46BC-9424-99874614C6A1}">
                    <wpsdc:marlchars xmlns:wpsdc="http://www.wps.cn/officeDocument/2017/drawingmlCustomData" val="100" checksum="1487870873"/>
                  </a:ext>
                </a:extLst>
              </a:pPr>
              <a:r>
                <a:rPr lang="en-US" altLang="zh-CN" sz="200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经基层党委预审合格</a:t>
              </a:r>
              <a:endParaRPr lang="en-US" altLang="zh-CN" sz="200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28600" algn="just" fontAlgn="auto">
                <a:extLst>
                  <a:ext uri="{35155182-B16C-46BC-9424-99874614C6A1}">
                    <wpsdc:marlchars xmlns:wpsdc="http://www.wps.cn/officeDocument/2017/drawingmlCustomData" val="100" checksum="1487870873"/>
                  </a:ext>
                </a:extLst>
              </a:pPr>
              <a:r>
                <a:rPr lang="en-US" altLang="zh-CN" sz="200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的发展对象，由支部</a:t>
              </a:r>
              <a:endParaRPr lang="en-US" altLang="zh-CN" sz="200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28600" algn="just" fontAlgn="auto">
                <a:extLst>
                  <a:ext uri="{35155182-B16C-46BC-9424-99874614C6A1}">
                    <wpsdc:marlchars xmlns:wpsdc="http://www.wps.cn/officeDocument/2017/drawingmlCustomData" val="100" checksum="1487870873"/>
                  </a:ext>
                </a:extLst>
              </a:pPr>
              <a:r>
                <a:rPr lang="en-US" altLang="zh-CN" sz="200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委员会提交支部大会</a:t>
              </a:r>
              <a:endParaRPr lang="en-US" altLang="zh-CN" sz="200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28600" algn="just" fontAlgn="auto">
                <a:extLst>
                  <a:ext uri="{35155182-B16C-46BC-9424-99874614C6A1}">
                    <wpsdc:marlchars xmlns:wpsdc="http://www.wps.cn/officeDocument/2017/drawingmlCustomData" val="100" checksum="1487870873"/>
                  </a:ext>
                </a:extLst>
              </a:pPr>
              <a:r>
                <a:rPr lang="en-US" altLang="zh-CN" sz="200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讨论。</a:t>
              </a:r>
              <a:endParaRPr lang="en-US" altLang="zh-CN" sz="200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28600" algn="just" fontAlgn="auto">
                <a:extLst>
                  <a:ext uri="{35155182-B16C-46BC-9424-99874614C6A1}">
                    <wpsdc:marlchars xmlns:wpsdc="http://www.wps.cn/officeDocument/2017/drawingmlCustomData" val="100" checksum="1487870873"/>
                  </a:ext>
                </a:extLst>
              </a:pPr>
              <a:endParaRPr lang="en-US" altLang="zh-CN" sz="200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sp>
        <p:nvSpPr>
          <p:cNvPr id="4" name="折角形 3"/>
          <p:cNvSpPr/>
          <p:nvPr/>
        </p:nvSpPr>
        <p:spPr>
          <a:xfrm>
            <a:off x="3545205" y="1809750"/>
            <a:ext cx="5059680" cy="4533900"/>
          </a:xfrm>
          <a:prstGeom prst="foldedCorner">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609600" algn="just" fontAlgn="auto">
              <a:lnSpc>
                <a:spcPct val="135000"/>
              </a:lnSpc>
              <a:extLst>
                <a:ext uri="{35155182-B16C-46BC-9424-99874614C6A1}">
                  <wpsdc:indentchars xmlns:wpsdc="http://www.wps.cn/officeDocument/2017/drawingmlCustomData" val="200" checksum="4158780845"/>
                </a:ext>
              </a:extLst>
            </a:pPr>
            <a:r>
              <a:rPr lang="zh-CN" altLang="en-US" sz="2400">
                <a:latin typeface="微软雅黑" panose="020B0503020204020204" pitchFamily="34" charset="-122"/>
                <a:ea typeface="微软雅黑" panose="020B0503020204020204" pitchFamily="34" charset="-122"/>
              </a:rPr>
              <a:t>党章规定，预备党员的义务同正式党员一样。预备党员的权利，除了没有表决权、选举权和被选举权以外，也同正式党员一样。此外，党章规定预备党员必须面向党旗进行入党宣誓。入党宣誓仪式，一般由基层党委或党支部（党总支）组织进行。</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 name=" 219"/>
          <p:cNvSpPr/>
          <p:nvPr/>
        </p:nvSpPr>
        <p:spPr>
          <a:xfrm>
            <a:off x="463550" y="1390968"/>
            <a:ext cx="3249613"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五、预备党员的转正</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2" name="双波形 1"/>
          <p:cNvSpPr/>
          <p:nvPr/>
        </p:nvSpPr>
        <p:spPr>
          <a:xfrm>
            <a:off x="-4445" y="2124075"/>
            <a:ext cx="12201525" cy="4334510"/>
          </a:xfrm>
          <a:prstGeom prst="doubleWave">
            <a:avLst>
              <a:gd name="adj1" fmla="val 6250"/>
              <a:gd name="adj2" fmla="val 127"/>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p>
            <a:pPr algn="just" fontAlgn="base">
              <a:lnSpc>
                <a:spcPct val="130000"/>
              </a:lnSpc>
            </a:pPr>
            <a:r>
              <a:rPr lang="en-US" altLang="zh-CN" sz="2200" b="1" strike="noStrike" noProof="1">
                <a:solidFill>
                  <a:schemeClr val="accent4"/>
                </a:solidFill>
                <a:uFillTx/>
                <a:latin typeface="仿宋" panose="02010609060101010101" charset="-122"/>
                <a:ea typeface="仿宋" panose="02010609060101010101" charset="-122"/>
              </a:rPr>
              <a:t>  </a:t>
            </a:r>
            <a:r>
              <a:rPr lang="en-US" altLang="zh-CN" sz="2800" b="1" strike="noStrike" noProof="1">
                <a:solidFill>
                  <a:schemeClr val="accent4"/>
                </a:solidFill>
                <a:uFillTx/>
                <a:latin typeface="仿宋" panose="02010609060101010101" charset="-122"/>
                <a:ea typeface="仿宋" panose="02010609060101010101" charset="-122"/>
              </a:rPr>
              <a:t>  </a:t>
            </a:r>
            <a:r>
              <a:rPr sz="2800" b="1" strike="noStrike" noProof="1">
                <a:uFillTx/>
                <a:latin typeface="仿宋" panose="02010609060101010101" charset="-122"/>
                <a:ea typeface="仿宋" panose="02010609060101010101" charset="-122"/>
              </a:rPr>
              <a:t>预备党员的预备期为1年，预备期从支部大会通过其为预备党员之日算起。预备党员经过1年的预备期后，党支部应当及时讨论其能否转为正式党员。认真履行党员义务、具备党员条件的，应当按期转为正式党员；需要继续考察和教育的，可以延长一次预备期，延长时间不能少于6个月，最长不超过1年；不履行党员义务、不具备党员条件的，应当取消其预备党员资格。</a:t>
            </a:r>
            <a:endParaRPr sz="2800" b="1" strike="noStrike" noProof="1">
              <a:uFillTx/>
              <a:latin typeface="仿宋" panose="02010609060101010101" charset="-122"/>
              <a:ea typeface="仿宋" panose="02010609060101010101" charset="-122"/>
            </a:endParaRPr>
          </a:p>
        </p:txBody>
      </p:sp>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580">
                                          <p:stCondLst>
                                            <p:cond delay="0"/>
                                          </p:stCondLst>
                                        </p:cTn>
                                        <p:tgtEl>
                                          <p:spTgt spid="219"/>
                                        </p:tgtEl>
                                      </p:cBhvr>
                                    </p:animEffect>
                                    <p:anim calcmode="lin" valueType="num">
                                      <p:cBhvr>
                                        <p:cTn id="8" dur="1822"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9"/>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219"/>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219"/>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219"/>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219"/>
                                        </p:tgtEl>
                                      </p:cBhvr>
                                      <p:to x="100000" y="60000"/>
                                    </p:animScale>
                                    <p:animScale>
                                      <p:cBhvr>
                                        <p:cTn id="14" dur="166" decel="50000">
                                          <p:stCondLst>
                                            <p:cond delay="676"/>
                                          </p:stCondLst>
                                        </p:cTn>
                                        <p:tgtEl>
                                          <p:spTgt spid="219"/>
                                        </p:tgtEl>
                                      </p:cBhvr>
                                      <p:to x="100000" y="100000"/>
                                    </p:animScale>
                                    <p:animScale>
                                      <p:cBhvr>
                                        <p:cTn id="15" dur="26">
                                          <p:stCondLst>
                                            <p:cond delay="1312"/>
                                          </p:stCondLst>
                                        </p:cTn>
                                        <p:tgtEl>
                                          <p:spTgt spid="219"/>
                                        </p:tgtEl>
                                      </p:cBhvr>
                                      <p:to x="100000" y="80000"/>
                                    </p:animScale>
                                    <p:animScale>
                                      <p:cBhvr>
                                        <p:cTn id="16" dur="166" decel="50000">
                                          <p:stCondLst>
                                            <p:cond delay="1338"/>
                                          </p:stCondLst>
                                        </p:cTn>
                                        <p:tgtEl>
                                          <p:spTgt spid="219"/>
                                        </p:tgtEl>
                                      </p:cBhvr>
                                      <p:to x="100000" y="100000"/>
                                    </p:animScale>
                                    <p:animScale>
                                      <p:cBhvr>
                                        <p:cTn id="17" dur="26">
                                          <p:stCondLst>
                                            <p:cond delay="1642"/>
                                          </p:stCondLst>
                                        </p:cTn>
                                        <p:tgtEl>
                                          <p:spTgt spid="219"/>
                                        </p:tgtEl>
                                      </p:cBhvr>
                                      <p:to x="100000" y="90000"/>
                                    </p:animScale>
                                    <p:animScale>
                                      <p:cBhvr>
                                        <p:cTn id="18" dur="166" decel="50000">
                                          <p:stCondLst>
                                            <p:cond delay="1668"/>
                                          </p:stCondLst>
                                        </p:cTn>
                                        <p:tgtEl>
                                          <p:spTgt spid="219"/>
                                        </p:tgtEl>
                                      </p:cBhvr>
                                      <p:to x="100000" y="100000"/>
                                    </p:animScale>
                                    <p:animScale>
                                      <p:cBhvr>
                                        <p:cTn id="19" dur="26">
                                          <p:stCondLst>
                                            <p:cond delay="1808"/>
                                          </p:stCondLst>
                                        </p:cTn>
                                        <p:tgtEl>
                                          <p:spTgt spid="219"/>
                                        </p:tgtEl>
                                      </p:cBhvr>
                                      <p:to x="100000" y="95000"/>
                                    </p:animScale>
                                    <p:animScale>
                                      <p:cBhvr>
                                        <p:cTn id="20" dur="166" decel="50000">
                                          <p:stCondLst>
                                            <p:cond delay="1834"/>
                                          </p:stCondLst>
                                        </p:cTn>
                                        <p:tgtEl>
                                          <p:spTgt spid="219"/>
                                        </p:tgtEl>
                                      </p:cBhvr>
                                      <p:to x="100000" y="100000"/>
                                    </p:animScale>
                                  </p:childTnLst>
                                </p:cTn>
                              </p:par>
                            </p:childTnLst>
                          </p:cTn>
                        </p:par>
                        <p:par>
                          <p:cTn id="21" fill="hold">
                            <p:stCondLst>
                              <p:cond delay="2000"/>
                            </p:stCondLst>
                            <p:childTnLst>
                              <p:par>
                                <p:cTn id="22" presetID="1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plus(in)">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sp>
        <p:nvSpPr>
          <p:cNvPr id="3" name="文本框 2"/>
          <p:cNvSpPr txBox="1"/>
          <p:nvPr/>
        </p:nvSpPr>
        <p:spPr>
          <a:xfrm>
            <a:off x="699770" y="1450340"/>
            <a:ext cx="3956685" cy="460375"/>
          </a:xfrm>
          <a:prstGeom prst="rect">
            <a:avLst/>
          </a:prstGeom>
          <a:noFill/>
        </p:spPr>
        <p:txBody>
          <a:bodyPr wrap="square" rtlCol="0">
            <a:spAutoFit/>
          </a:bodyPr>
          <a:p>
            <a:r>
              <a:rPr lang="zh-CN" altLang="en-US" sz="2400" b="1"/>
              <a:t>预备党员转正的手续：</a:t>
            </a:r>
            <a:endParaRPr lang="zh-CN" altLang="en-US" sz="2400" b="1"/>
          </a:p>
        </p:txBody>
      </p:sp>
      <p:sp>
        <p:nvSpPr>
          <p:cNvPr id="4" name="圆角矩形 3"/>
          <p:cNvSpPr/>
          <p:nvPr>
            <p:custDataLst>
              <p:tags r:id="rId1"/>
            </p:custDataLst>
          </p:nvPr>
        </p:nvSpPr>
        <p:spPr>
          <a:xfrm>
            <a:off x="2296160" y="3039110"/>
            <a:ext cx="927100" cy="797560"/>
          </a:xfrm>
          <a:prstGeom prst="roundRect">
            <a:avLst/>
          </a:prstGeom>
          <a:solidFill>
            <a:srgbClr val="F0AD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nchorCtr="0">
            <a:normAutofit/>
          </a:bodyPr>
          <a:p>
            <a:pPr algn="ctr"/>
            <a:r>
              <a:rPr lang="en-US" altLang="zh-CN" sz="2800" b="1" smtClean="0">
                <a:solidFill>
                  <a:srgbClr val="FFFFFF"/>
                </a:solidFill>
                <a:latin typeface="Calibri Light" charset="0"/>
                <a:ea typeface="+mn-ea"/>
                <a:cs typeface="+mn-ea"/>
                <a:sym typeface="Arial" panose="020B0604020202020204" pitchFamily="34" charset="0"/>
              </a:rPr>
              <a:t>1</a:t>
            </a:r>
            <a:endParaRPr lang="en-US" altLang="zh-CN" sz="2800" b="1" smtClean="0">
              <a:solidFill>
                <a:srgbClr val="FFFFFF"/>
              </a:solidFill>
              <a:latin typeface="Calibri Light" charset="0"/>
              <a:ea typeface="+mn-ea"/>
              <a:cs typeface="+mn-ea"/>
              <a:sym typeface="Arial" panose="020B0604020202020204" pitchFamily="34" charset="0"/>
            </a:endParaRPr>
          </a:p>
        </p:txBody>
      </p:sp>
      <p:sp>
        <p:nvSpPr>
          <p:cNvPr id="9" name="圆角矩形 8"/>
          <p:cNvSpPr/>
          <p:nvPr>
            <p:custDataLst>
              <p:tags r:id="rId2"/>
            </p:custDataLst>
          </p:nvPr>
        </p:nvSpPr>
        <p:spPr>
          <a:xfrm>
            <a:off x="4739640" y="3039110"/>
            <a:ext cx="927100" cy="797560"/>
          </a:xfrm>
          <a:prstGeom prst="roundRect">
            <a:avLst/>
          </a:prstGeom>
          <a:solidFill>
            <a:srgbClr val="F0AD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nchorCtr="0">
            <a:normAutofit/>
          </a:bodyPr>
          <a:p>
            <a:pPr algn="ctr"/>
            <a:r>
              <a:rPr lang="en-US" altLang="zh-CN" sz="2800" b="1" smtClean="0">
                <a:solidFill>
                  <a:srgbClr val="FFFFFF"/>
                </a:solidFill>
                <a:latin typeface="Calibri Light" charset="0"/>
                <a:ea typeface="+mn-ea"/>
                <a:cs typeface="+mn-ea"/>
                <a:sym typeface="Arial" panose="020B0604020202020204" pitchFamily="34" charset="0"/>
              </a:rPr>
              <a:t>3</a:t>
            </a:r>
            <a:endParaRPr lang="en-US" altLang="zh-CN" sz="2800" b="1" smtClean="0">
              <a:solidFill>
                <a:srgbClr val="FFFFFF"/>
              </a:solidFill>
              <a:latin typeface="Calibri Light" charset="0"/>
              <a:ea typeface="+mn-ea"/>
              <a:cs typeface="+mn-ea"/>
              <a:sym typeface="Arial" panose="020B0604020202020204" pitchFamily="34" charset="0"/>
            </a:endParaRPr>
          </a:p>
        </p:txBody>
      </p:sp>
      <p:sp>
        <p:nvSpPr>
          <p:cNvPr id="10" name="圆角矩形 9"/>
          <p:cNvSpPr/>
          <p:nvPr>
            <p:custDataLst>
              <p:tags r:id="rId3"/>
            </p:custDataLst>
          </p:nvPr>
        </p:nvSpPr>
        <p:spPr>
          <a:xfrm>
            <a:off x="7183120" y="3039110"/>
            <a:ext cx="927100" cy="797560"/>
          </a:xfrm>
          <a:prstGeom prst="roundRect">
            <a:avLst/>
          </a:prstGeom>
          <a:solidFill>
            <a:srgbClr val="F0AD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nchorCtr="0">
            <a:normAutofit/>
          </a:bodyPr>
          <a:p>
            <a:pPr algn="ctr"/>
            <a:r>
              <a:rPr lang="en-US" altLang="zh-CN" sz="2800" b="1" smtClean="0">
                <a:solidFill>
                  <a:srgbClr val="FFFFFF"/>
                </a:solidFill>
                <a:latin typeface="Calibri Light" charset="0"/>
                <a:ea typeface="+mn-ea"/>
                <a:cs typeface="+mn-ea"/>
                <a:sym typeface="Arial" panose="020B0604020202020204" pitchFamily="34" charset="0"/>
              </a:rPr>
              <a:t>5</a:t>
            </a:r>
            <a:endParaRPr lang="en-US" altLang="zh-CN" sz="2800" b="1" smtClean="0">
              <a:solidFill>
                <a:srgbClr val="FFFFFF"/>
              </a:solidFill>
              <a:latin typeface="Calibri Light" charset="0"/>
              <a:ea typeface="+mn-ea"/>
              <a:cs typeface="+mn-ea"/>
              <a:sym typeface="Arial" panose="020B0604020202020204" pitchFamily="34" charset="0"/>
            </a:endParaRPr>
          </a:p>
        </p:txBody>
      </p:sp>
      <p:sp>
        <p:nvSpPr>
          <p:cNvPr id="24" name="圆角矩形 23"/>
          <p:cNvSpPr/>
          <p:nvPr>
            <p:custDataLst>
              <p:tags r:id="rId4"/>
            </p:custDataLst>
          </p:nvPr>
        </p:nvSpPr>
        <p:spPr>
          <a:xfrm>
            <a:off x="8404860" y="3646170"/>
            <a:ext cx="887730" cy="799465"/>
          </a:xfrm>
          <a:prstGeom prst="roundRect">
            <a:avLst/>
          </a:prstGeom>
          <a:solidFill>
            <a:srgbClr val="F0AD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b" anchorCtr="0">
            <a:normAutofit/>
          </a:bodyPr>
          <a:p>
            <a:pPr algn="ctr"/>
            <a:r>
              <a:rPr lang="en-US" altLang="zh-CN" sz="2800" b="1" smtClean="0">
                <a:solidFill>
                  <a:srgbClr val="FFFFFF"/>
                </a:solidFill>
                <a:latin typeface="Calibri Light" charset="0"/>
                <a:ea typeface="+mn-ea"/>
                <a:cs typeface="+mn-ea"/>
                <a:sym typeface="Arial" panose="020B0604020202020204" pitchFamily="34" charset="0"/>
              </a:rPr>
              <a:t>6</a:t>
            </a:r>
            <a:endParaRPr lang="en-US" altLang="zh-CN" sz="2800" b="1" smtClean="0">
              <a:solidFill>
                <a:srgbClr val="FFFFFF"/>
              </a:solidFill>
              <a:latin typeface="Calibri Light" charset="0"/>
              <a:ea typeface="+mn-ea"/>
              <a:cs typeface="+mn-ea"/>
              <a:sym typeface="Arial" panose="020B0604020202020204" pitchFamily="34" charset="0"/>
            </a:endParaRPr>
          </a:p>
        </p:txBody>
      </p:sp>
      <p:sp>
        <p:nvSpPr>
          <p:cNvPr id="25" name="文本框 24"/>
          <p:cNvSpPr txBox="1"/>
          <p:nvPr>
            <p:custDataLst>
              <p:tags r:id="rId5"/>
            </p:custDataLst>
          </p:nvPr>
        </p:nvSpPr>
        <p:spPr>
          <a:xfrm>
            <a:off x="7631430" y="4445635"/>
            <a:ext cx="2267585" cy="628650"/>
          </a:xfrm>
          <a:prstGeom prst="rect">
            <a:avLst/>
          </a:prstGeom>
          <a:noFill/>
        </p:spPr>
        <p:txBody>
          <a:bodyPr wrap="square" rtlCol="0" anchor="t" anchorCtr="0">
            <a:normAutofit/>
          </a:bodyPr>
          <a:p>
            <a:pPr algn="ctr">
              <a:lnSpc>
                <a:spcPct val="120000"/>
              </a:lnSpc>
            </a:pPr>
            <a:r>
              <a:rPr lang="da-DK" altLang="zh-CN" sz="2000" dirty="0">
                <a:solidFill>
                  <a:srgbClr val="000000"/>
                </a:solidFill>
                <a:latin typeface="黑体" panose="02010609060101010101" charset="-122"/>
                <a:ea typeface="黑体" panose="02010609060101010101" charset="-122"/>
                <a:sym typeface="Arial" panose="020B0604020202020204" pitchFamily="34" charset="0"/>
              </a:rPr>
              <a:t>报上级党委审批</a:t>
            </a:r>
            <a:endParaRPr lang="da-DK" altLang="zh-CN" sz="2000"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11" name="圆角矩形 10"/>
          <p:cNvSpPr/>
          <p:nvPr>
            <p:custDataLst>
              <p:tags r:id="rId6"/>
            </p:custDataLst>
          </p:nvPr>
        </p:nvSpPr>
        <p:spPr>
          <a:xfrm>
            <a:off x="3517900" y="3646170"/>
            <a:ext cx="887730" cy="799465"/>
          </a:xfrm>
          <a:prstGeom prst="roundRect">
            <a:avLst/>
          </a:prstGeom>
          <a:solidFill>
            <a:srgbClr val="F0AD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b" anchorCtr="0">
            <a:normAutofit/>
          </a:bodyPr>
          <a:p>
            <a:pPr algn="ctr"/>
            <a:r>
              <a:rPr lang="en-US" altLang="zh-CN" sz="2800" b="1" smtClean="0">
                <a:solidFill>
                  <a:srgbClr val="FFFFFF"/>
                </a:solidFill>
                <a:latin typeface="Calibri Light" charset="0"/>
                <a:ea typeface="+mn-ea"/>
                <a:cs typeface="+mn-ea"/>
                <a:sym typeface="Arial" panose="020B0604020202020204" pitchFamily="34" charset="0"/>
              </a:rPr>
              <a:t>2</a:t>
            </a:r>
            <a:endParaRPr lang="en-US" altLang="zh-CN" sz="2800" b="1" smtClean="0">
              <a:solidFill>
                <a:srgbClr val="FFFFFF"/>
              </a:solidFill>
              <a:latin typeface="Calibri Light" charset="0"/>
              <a:ea typeface="+mn-ea"/>
              <a:cs typeface="+mn-ea"/>
              <a:sym typeface="Arial" panose="020B0604020202020204" pitchFamily="34" charset="0"/>
            </a:endParaRPr>
          </a:p>
        </p:txBody>
      </p:sp>
      <p:sp>
        <p:nvSpPr>
          <p:cNvPr id="16" name="文本框 15"/>
          <p:cNvSpPr txBox="1"/>
          <p:nvPr>
            <p:custDataLst>
              <p:tags r:id="rId7"/>
            </p:custDataLst>
          </p:nvPr>
        </p:nvSpPr>
        <p:spPr>
          <a:xfrm>
            <a:off x="2744470" y="4445635"/>
            <a:ext cx="2267585" cy="628650"/>
          </a:xfrm>
          <a:prstGeom prst="rect">
            <a:avLst/>
          </a:prstGeom>
          <a:noFill/>
        </p:spPr>
        <p:txBody>
          <a:bodyPr wrap="square" rtlCol="0" anchor="t" anchorCtr="0">
            <a:normAutofit/>
          </a:bodyPr>
          <a:p>
            <a:pPr algn="ctr">
              <a:lnSpc>
                <a:spcPct val="120000"/>
              </a:lnSpc>
            </a:pPr>
            <a:r>
              <a:rPr lang="da-DK" altLang="zh-CN" sz="2000" dirty="0">
                <a:solidFill>
                  <a:srgbClr val="000000"/>
                </a:solidFill>
                <a:latin typeface="黑体" panose="02010609060101010101" charset="-122"/>
                <a:ea typeface="黑体" panose="02010609060101010101" charset="-122"/>
                <a:sym typeface="Arial" panose="020B0604020202020204" pitchFamily="34" charset="0"/>
              </a:rPr>
              <a:t>党小组提出意见</a:t>
            </a:r>
            <a:endParaRPr lang="da-DK" altLang="zh-CN" sz="2000"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12" name="圆角矩形 11"/>
          <p:cNvSpPr/>
          <p:nvPr>
            <p:custDataLst>
              <p:tags r:id="rId8"/>
            </p:custDataLst>
          </p:nvPr>
        </p:nvSpPr>
        <p:spPr>
          <a:xfrm>
            <a:off x="5961380" y="3646170"/>
            <a:ext cx="887730" cy="799465"/>
          </a:xfrm>
          <a:prstGeom prst="roundRect">
            <a:avLst/>
          </a:prstGeom>
          <a:solidFill>
            <a:srgbClr val="F0AD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b" anchorCtr="0">
            <a:normAutofit/>
          </a:bodyPr>
          <a:p>
            <a:pPr algn="ctr"/>
            <a:r>
              <a:rPr lang="en-US" altLang="zh-CN" sz="2800" b="1" smtClean="0">
                <a:solidFill>
                  <a:srgbClr val="FFFFFF"/>
                </a:solidFill>
                <a:latin typeface="Calibri Light" charset="0"/>
                <a:ea typeface="+mn-ea"/>
                <a:cs typeface="+mn-ea"/>
                <a:sym typeface="Arial" panose="020B0604020202020204" pitchFamily="34" charset="0"/>
              </a:rPr>
              <a:t>4</a:t>
            </a:r>
            <a:endParaRPr lang="en-US" altLang="zh-CN" sz="2800" b="1" smtClean="0">
              <a:solidFill>
                <a:srgbClr val="FFFFFF"/>
              </a:solidFill>
              <a:latin typeface="Calibri Light" charset="0"/>
              <a:ea typeface="+mn-ea"/>
              <a:cs typeface="+mn-ea"/>
              <a:sym typeface="Arial" panose="020B0604020202020204" pitchFamily="34" charset="0"/>
            </a:endParaRPr>
          </a:p>
        </p:txBody>
      </p:sp>
      <p:sp>
        <p:nvSpPr>
          <p:cNvPr id="17" name="文本框 16"/>
          <p:cNvSpPr txBox="1"/>
          <p:nvPr>
            <p:custDataLst>
              <p:tags r:id="rId9"/>
            </p:custDataLst>
          </p:nvPr>
        </p:nvSpPr>
        <p:spPr>
          <a:xfrm>
            <a:off x="5187950" y="4445635"/>
            <a:ext cx="2267585" cy="628650"/>
          </a:xfrm>
          <a:prstGeom prst="rect">
            <a:avLst/>
          </a:prstGeom>
          <a:noFill/>
        </p:spPr>
        <p:txBody>
          <a:bodyPr wrap="square" rtlCol="0" anchor="t" anchorCtr="0">
            <a:normAutofit/>
          </a:bodyPr>
          <a:p>
            <a:pPr algn="ctr">
              <a:lnSpc>
                <a:spcPct val="120000"/>
              </a:lnSpc>
            </a:pPr>
            <a:r>
              <a:rPr lang="da-DK" altLang="zh-CN" sz="2000" dirty="0">
                <a:solidFill>
                  <a:srgbClr val="000000"/>
                </a:solidFill>
                <a:latin typeface="黑体" panose="02010609060101010101" charset="-122"/>
                <a:ea typeface="黑体" panose="02010609060101010101" charset="-122"/>
                <a:sym typeface="Arial" panose="020B0604020202020204" pitchFamily="34" charset="0"/>
              </a:rPr>
              <a:t>支部委员会审查</a:t>
            </a:r>
            <a:endParaRPr lang="da-DK" altLang="zh-CN" sz="2000"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5" name="矩形 4"/>
          <p:cNvSpPr/>
          <p:nvPr>
            <p:custDataLst>
              <p:tags r:id="rId10"/>
            </p:custDataLst>
          </p:nvPr>
        </p:nvSpPr>
        <p:spPr>
          <a:xfrm>
            <a:off x="1203960" y="3646170"/>
            <a:ext cx="9144000" cy="203200"/>
          </a:xfrm>
          <a:prstGeom prst="rect">
            <a:avLst/>
          </a:prstGeom>
          <a:solidFill>
            <a:srgbClr val="F0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sym typeface="Arial" panose="020B0604020202020204" pitchFamily="34" charset="0"/>
            </a:endParaRPr>
          </a:p>
        </p:txBody>
      </p:sp>
      <p:sp>
        <p:nvSpPr>
          <p:cNvPr id="13" name="文本框 12"/>
          <p:cNvSpPr txBox="1"/>
          <p:nvPr>
            <p:custDataLst>
              <p:tags r:id="rId11"/>
            </p:custDataLst>
          </p:nvPr>
        </p:nvSpPr>
        <p:spPr>
          <a:xfrm>
            <a:off x="1626001" y="1872746"/>
            <a:ext cx="2267819" cy="1089529"/>
          </a:xfrm>
          <a:prstGeom prst="rect">
            <a:avLst/>
          </a:prstGeom>
          <a:noFill/>
        </p:spPr>
        <p:txBody>
          <a:bodyPr wrap="square" rtlCol="0" anchor="b" anchorCtr="0">
            <a:normAutofit/>
          </a:bodyPr>
          <a:p>
            <a:pPr algn="ctr">
              <a:lnSpc>
                <a:spcPct val="120000"/>
              </a:lnSpc>
            </a:pPr>
            <a:r>
              <a:rPr lang="da-DK" altLang="zh-CN" sz="2000" dirty="0">
                <a:solidFill>
                  <a:srgbClr val="000000"/>
                </a:solidFill>
                <a:latin typeface="黑体" panose="02010609060101010101" charset="-122"/>
                <a:ea typeface="黑体" panose="02010609060101010101" charset="-122"/>
                <a:sym typeface="Arial" panose="020B0604020202020204" pitchFamily="34" charset="0"/>
              </a:rPr>
              <a:t>本人向党支部提出书面转正申请</a:t>
            </a:r>
            <a:endParaRPr lang="da-DK" altLang="zh-CN" sz="2000"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14" name="文本框 13"/>
          <p:cNvSpPr txBox="1"/>
          <p:nvPr>
            <p:custDataLst>
              <p:tags r:id="rId12"/>
            </p:custDataLst>
          </p:nvPr>
        </p:nvSpPr>
        <p:spPr>
          <a:xfrm>
            <a:off x="4069481" y="1872746"/>
            <a:ext cx="2267819" cy="1089529"/>
          </a:xfrm>
          <a:prstGeom prst="rect">
            <a:avLst/>
          </a:prstGeom>
          <a:noFill/>
        </p:spPr>
        <p:txBody>
          <a:bodyPr wrap="square" rtlCol="0" anchor="b" anchorCtr="0">
            <a:normAutofit/>
          </a:bodyPr>
          <a:p>
            <a:pPr algn="ctr">
              <a:lnSpc>
                <a:spcPct val="120000"/>
              </a:lnSpc>
            </a:pPr>
            <a:r>
              <a:rPr lang="da-DK" altLang="zh-CN" sz="2000" dirty="0">
                <a:solidFill>
                  <a:srgbClr val="000000"/>
                </a:solidFill>
                <a:latin typeface="黑体" panose="02010609060101010101" charset="-122"/>
                <a:ea typeface="黑体" panose="02010609060101010101" charset="-122"/>
                <a:sym typeface="Arial" panose="020B0604020202020204" pitchFamily="34" charset="0"/>
              </a:rPr>
              <a:t>党支部征求党员和群众的意见</a:t>
            </a:r>
            <a:endParaRPr lang="da-DK" altLang="zh-CN" sz="2000"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15" name="文本框 14"/>
          <p:cNvSpPr txBox="1"/>
          <p:nvPr>
            <p:custDataLst>
              <p:tags r:id="rId13"/>
            </p:custDataLst>
          </p:nvPr>
        </p:nvSpPr>
        <p:spPr>
          <a:xfrm>
            <a:off x="6512961" y="1872746"/>
            <a:ext cx="2267819" cy="1089529"/>
          </a:xfrm>
          <a:prstGeom prst="rect">
            <a:avLst/>
          </a:prstGeom>
          <a:noFill/>
        </p:spPr>
        <p:txBody>
          <a:bodyPr wrap="square" rtlCol="0" anchor="b" anchorCtr="0">
            <a:normAutofit/>
          </a:bodyPr>
          <a:p>
            <a:pPr algn="ctr">
              <a:lnSpc>
                <a:spcPct val="120000"/>
              </a:lnSpc>
            </a:pPr>
            <a:r>
              <a:rPr lang="da-DK" altLang="zh-CN" sz="2000" dirty="0">
                <a:solidFill>
                  <a:srgbClr val="000000"/>
                </a:solidFill>
                <a:latin typeface="黑体" panose="02010609060101010101" charset="-122"/>
                <a:ea typeface="黑体" panose="02010609060101010101" charset="-122"/>
                <a:sym typeface="Arial" panose="020B0604020202020204" pitchFamily="34" charset="0"/>
              </a:rPr>
              <a:t>支部大会讨论、表决通过</a:t>
            </a:r>
            <a:endParaRPr lang="da-DK" altLang="zh-CN" sz="2000"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6" name="文本框 5"/>
          <p:cNvSpPr txBox="1"/>
          <p:nvPr/>
        </p:nvSpPr>
        <p:spPr>
          <a:xfrm>
            <a:off x="481965" y="5227955"/>
            <a:ext cx="11047730" cy="1198880"/>
          </a:xfrm>
          <a:prstGeom prst="rect">
            <a:avLst/>
          </a:prstGeom>
          <a:noFill/>
        </p:spPr>
        <p:txBody>
          <a:bodyPr wrap="square" rtlCol="0">
            <a:spAutoFit/>
          </a:bodyPr>
          <a:p>
            <a:pPr indent="609600" fontAlgn="auto">
              <a:extLst>
                <a:ext uri="{35155182-B16C-46BC-9424-99874614C6A1}">
                  <wpsdc:indentchars xmlns:wpsdc="http://www.wps.cn/officeDocument/2017/drawingmlCustomData" val="200" checksum="4158780845"/>
                </a:ext>
              </a:extLst>
            </a:pPr>
            <a:r>
              <a:rPr lang="zh-CN" altLang="en-US" sz="2400" b="1">
                <a:latin typeface="楷体" panose="02010609060101010101" charset="-122"/>
                <a:ea typeface="楷体" panose="02010609060101010101" charset="-122"/>
              </a:rPr>
              <a:t>预备党员转正后，党支部应当及时将其《中国共产党入党志愿书》、入党申请书、政治审查材料、转正申请书和培养教育考察材料，交党委存入本人人事档案。无人事档案的，建立党员档案，由所在党委或县级党委组织部门保存。</a:t>
            </a:r>
            <a:endParaRPr lang="zh-CN" altLang="en-US" sz="24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发展党员的基本程序</a:t>
            </a:r>
            <a:endParaRPr lang="zh-CN" altLang="en-US" sz="3200" b="1">
              <a:latin typeface="楷体" panose="02010609060101010101" charset="-122"/>
              <a:ea typeface="楷体" panose="02010609060101010101" charset="-122"/>
            </a:endParaRPr>
          </a:p>
        </p:txBody>
      </p:sp>
      <p:pic>
        <p:nvPicPr>
          <p:cNvPr id="2" name="图片 1"/>
          <p:cNvPicPr>
            <a:picLocks noChangeAspect="1"/>
          </p:cNvPicPr>
          <p:nvPr/>
        </p:nvPicPr>
        <p:blipFill>
          <a:blip r:embed="rId1"/>
          <a:stretch>
            <a:fillRect/>
          </a:stretch>
        </p:blipFill>
        <p:spPr>
          <a:xfrm>
            <a:off x="1403985" y="897890"/>
            <a:ext cx="9048750" cy="580644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第三节 端正入党动机 以实际行动争取早日入党</a:t>
            </a:r>
            <a:endParaRPr lang="zh-CN" altLang="en-US" sz="3200" b="1">
              <a:latin typeface="楷体" panose="02010609060101010101" charset="-122"/>
              <a:ea typeface="楷体" panose="02010609060101010101" charset="-122"/>
            </a:endParaRPr>
          </a:p>
        </p:txBody>
      </p:sp>
      <p:sp>
        <p:nvSpPr>
          <p:cNvPr id="219" name=" 219"/>
          <p:cNvSpPr/>
          <p:nvPr/>
        </p:nvSpPr>
        <p:spPr>
          <a:xfrm>
            <a:off x="397828" y="1360170"/>
            <a:ext cx="7089775"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一、端正入党动机是争取做一名合格党员的起点</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270339" name="文本框 1"/>
          <p:cNvSpPr txBox="1"/>
          <p:nvPr/>
        </p:nvSpPr>
        <p:spPr>
          <a:xfrm>
            <a:off x="546735" y="2093595"/>
            <a:ext cx="11010265" cy="1153160"/>
          </a:xfrm>
          <a:prstGeom prst="rect">
            <a:avLst/>
          </a:prstGeom>
          <a:noFill/>
          <a:ln w="9525">
            <a:noFill/>
          </a:ln>
        </p:spPr>
        <p:txBody>
          <a:bodyPr wrap="square" anchor="t">
            <a:spAutoFit/>
          </a:bodyPr>
          <a:p>
            <a:pPr algn="just"/>
            <a:r>
              <a:rPr lang="en-US" altLang="zh-CN" sz="2000">
                <a:latin typeface="Arial" panose="020B0604020202020204" pitchFamily="34" charset="0"/>
                <a:ea typeface="宋体" panose="02010600030101010101" pitchFamily="2" charset="-122"/>
              </a:rPr>
              <a:t>         </a:t>
            </a:r>
            <a:r>
              <a:rPr lang="zh-CN" altLang="en-US" sz="2300">
                <a:latin typeface="仿宋" panose="02010609060101010101" charset="-122"/>
                <a:ea typeface="仿宋" panose="02010609060101010101" charset="-122"/>
              </a:rPr>
              <a:t>每一位申请入党的积极分子，首先要解决的就是“为什么而入党”的问题。只有端正了入党动机，才符合党章规定的党员条件，才能在入党后发挥一个共产党员的先锋模范作用，从而保证党的先进性和纯洁性，增强党的战斗力。</a:t>
            </a:r>
            <a:endParaRPr lang="zh-CN" altLang="en-US" sz="2300">
              <a:latin typeface="仿宋" panose="02010609060101010101" charset="-122"/>
              <a:ea typeface="仿宋" panose="02010609060101010101" charset="-122"/>
            </a:endParaRPr>
          </a:p>
        </p:txBody>
      </p:sp>
      <p:sp>
        <p:nvSpPr>
          <p:cNvPr id="270340" name="文本框 2"/>
          <p:cNvSpPr txBox="1"/>
          <p:nvPr/>
        </p:nvSpPr>
        <p:spPr>
          <a:xfrm>
            <a:off x="5217160" y="3832225"/>
            <a:ext cx="6339840" cy="2213610"/>
          </a:xfrm>
          <a:prstGeom prst="rect">
            <a:avLst/>
          </a:prstGeom>
          <a:noFill/>
          <a:ln w="9525">
            <a:noFill/>
          </a:ln>
        </p:spPr>
        <p:txBody>
          <a:bodyPr wrap="square" anchor="t">
            <a:spAutoFit/>
          </a:bodyPr>
          <a:p>
            <a:pPr algn="just">
              <a:lnSpc>
                <a:spcPct val="120000"/>
              </a:lnSpc>
            </a:pPr>
            <a:r>
              <a:rPr lang="en-US" altLang="zh-CN" sz="2000">
                <a:latin typeface="Arial" panose="020B0604020202020204" pitchFamily="34" charset="0"/>
                <a:ea typeface="宋体" panose="02010600030101010101" pitchFamily="2" charset="-122"/>
              </a:rPr>
              <a:t>        </a:t>
            </a:r>
            <a:r>
              <a:rPr lang="zh-CN" altLang="en-US" sz="2300">
                <a:latin typeface="仿宋" panose="02010609060101010101" charset="-122"/>
                <a:ea typeface="仿宋" panose="02010609060101010101" charset="-122"/>
              </a:rPr>
              <a:t>正确的入党动机，是指争取入党的内在原因是忠诚地信仰共产主义，把最终实现共产主义社会制度作为自己的最高理想，决心为了壮丽的共产主义事业奋斗终身，全心全意为人民服务，并随时准备为党和人民的利益牺牲一切。</a:t>
            </a:r>
            <a:endParaRPr lang="zh-CN" altLang="en-US" sz="2300">
              <a:latin typeface="仿宋" panose="02010609060101010101" charset="-122"/>
              <a:ea typeface="仿宋" panose="02010609060101010101" charset="-122"/>
            </a:endParaRPr>
          </a:p>
        </p:txBody>
      </p:sp>
      <p:pic>
        <p:nvPicPr>
          <p:cNvPr id="270341" name="图片 3" descr="大学生入党动机分析图"/>
          <p:cNvPicPr>
            <a:picLocks noChangeAspect="1"/>
          </p:cNvPicPr>
          <p:nvPr/>
        </p:nvPicPr>
        <p:blipFill>
          <a:blip r:embed="rId1"/>
          <a:stretch>
            <a:fillRect/>
          </a:stretch>
        </p:blipFill>
        <p:spPr>
          <a:xfrm>
            <a:off x="546735" y="3517900"/>
            <a:ext cx="4503420" cy="284289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 from="(-#ppt_w/2)" to="(#ppt_x)" calcmode="lin" valueType="num">
                                      <p:cBhvr>
                                        <p:cTn id="7" dur="600" fill="hold">
                                          <p:stCondLst>
                                            <p:cond delay="0"/>
                                          </p:stCondLst>
                                        </p:cTn>
                                        <p:tgtEl>
                                          <p:spTgt spid="219"/>
                                        </p:tgtEl>
                                        <p:attrNameLst>
                                          <p:attrName>ppt_x</p:attrName>
                                        </p:attrNameLst>
                                      </p:cBhvr>
                                    </p:anim>
                                    <p:anim from="0" to="-1.0" calcmode="lin" valueType="num">
                                      <p:cBhvr>
                                        <p:cTn id="8" dur="200" decel="50000" autoRev="1" fill="hold">
                                          <p:stCondLst>
                                            <p:cond delay="600"/>
                                          </p:stCondLst>
                                        </p:cTn>
                                        <p:tgtEl>
                                          <p:spTgt spid="219"/>
                                        </p:tgtEl>
                                        <p:attrNameLst>
                                          <p:attrName>xshear</p:attrName>
                                        </p:attrNameLst>
                                      </p:cBhvr>
                                    </p:anim>
                                    <p:animScale>
                                      <p:cBhvr>
                                        <p:cTn id="9" dur="200" decel="100000" autoRev="1" fill="hold">
                                          <p:stCondLst>
                                            <p:cond delay="600"/>
                                          </p:stCondLst>
                                        </p:cTn>
                                        <p:tgtEl>
                                          <p:spTgt spid="219"/>
                                        </p:tgtEl>
                                      </p:cBhvr>
                                      <p:from x="100000" y="100000"/>
                                      <p:to x="80000" y="100000"/>
                                    </p:animScale>
                                    <p:anim by="(#ppt_h/3+#ppt_w*0.1)" calcmode="lin" valueType="num">
                                      <p:cBhvr additive="sum">
                                        <p:cTn id="10" dur="200" decel="100000" autoRev="1" fill="hold">
                                          <p:stCondLst>
                                            <p:cond delay="600"/>
                                          </p:stCondLst>
                                        </p:cTn>
                                        <p:tgtEl>
                                          <p:spTgt spid="219"/>
                                        </p:tgtEl>
                                        <p:attrNameLst>
                                          <p:attrName>ppt_x</p:attrName>
                                        </p:attrNameLst>
                                      </p:cBhvr>
                                    </p:anim>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70339"/>
                                        </p:tgtEl>
                                        <p:attrNameLst>
                                          <p:attrName>style.visibility</p:attrName>
                                        </p:attrNameLst>
                                      </p:cBhvr>
                                      <p:to>
                                        <p:strVal val="visible"/>
                                      </p:to>
                                    </p:set>
                                    <p:anim calcmode="lin" valueType="num">
                                      <p:cBhvr additive="base">
                                        <p:cTn id="14" dur="500" fill="hold"/>
                                        <p:tgtEl>
                                          <p:spTgt spid="270339"/>
                                        </p:tgtEl>
                                        <p:attrNameLst>
                                          <p:attrName>ppt_x</p:attrName>
                                        </p:attrNameLst>
                                      </p:cBhvr>
                                      <p:tavLst>
                                        <p:tav tm="0">
                                          <p:val>
                                            <p:strVal val="0-#ppt_w/2"/>
                                          </p:val>
                                        </p:tav>
                                        <p:tav tm="100000">
                                          <p:val>
                                            <p:strVal val="#ppt_x"/>
                                          </p:val>
                                        </p:tav>
                                      </p:tavLst>
                                    </p:anim>
                                    <p:anim calcmode="lin" valueType="num">
                                      <p:cBhvr additive="base">
                                        <p:cTn id="15" dur="500" fill="hold"/>
                                        <p:tgtEl>
                                          <p:spTgt spid="27033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0" presetClass="entr" presetSubtype="0" fill="hold" grpId="0" nodeType="afterEffect">
                                  <p:stCondLst>
                                    <p:cond delay="0"/>
                                  </p:stCondLst>
                                  <p:childTnLst>
                                    <p:set>
                                      <p:cBhvr>
                                        <p:cTn id="18" dur="1" fill="hold">
                                          <p:stCondLst>
                                            <p:cond delay="0"/>
                                          </p:stCondLst>
                                        </p:cTn>
                                        <p:tgtEl>
                                          <p:spTgt spid="270340"/>
                                        </p:tgtEl>
                                        <p:attrNameLst>
                                          <p:attrName>style.visibility</p:attrName>
                                        </p:attrNameLst>
                                      </p:cBhvr>
                                      <p:to>
                                        <p:strVal val="visible"/>
                                      </p:to>
                                    </p:set>
                                    <p:animEffect transition="in" filter="fade">
                                      <p:cBhvr>
                                        <p:cTn id="19" dur="800" decel="100000"/>
                                        <p:tgtEl>
                                          <p:spTgt spid="270340"/>
                                        </p:tgtEl>
                                      </p:cBhvr>
                                    </p:animEffect>
                                    <p:anim calcmode="lin" valueType="num">
                                      <p:cBhvr>
                                        <p:cTn id="20" dur="800" decel="100000" fill="hold"/>
                                        <p:tgtEl>
                                          <p:spTgt spid="270340"/>
                                        </p:tgtEl>
                                        <p:attrNameLst>
                                          <p:attrName>style.rotation</p:attrName>
                                        </p:attrNameLst>
                                      </p:cBhvr>
                                      <p:tavLst>
                                        <p:tav tm="0">
                                          <p:val>
                                            <p:fltVal val="-90"/>
                                          </p:val>
                                        </p:tav>
                                        <p:tav tm="100000">
                                          <p:val>
                                            <p:fltVal val="0"/>
                                          </p:val>
                                        </p:tav>
                                      </p:tavLst>
                                    </p:anim>
                                    <p:anim calcmode="lin" valueType="num">
                                      <p:cBhvr>
                                        <p:cTn id="21" dur="800" decel="100000" fill="hold"/>
                                        <p:tgtEl>
                                          <p:spTgt spid="270340"/>
                                        </p:tgtEl>
                                        <p:attrNameLst>
                                          <p:attrName>ppt_x</p:attrName>
                                        </p:attrNameLst>
                                      </p:cBhvr>
                                      <p:tavLst>
                                        <p:tav tm="0">
                                          <p:val>
                                            <p:strVal val="#ppt_x+0.4"/>
                                          </p:val>
                                        </p:tav>
                                        <p:tav tm="100000">
                                          <p:val>
                                            <p:strVal val="#ppt_x-0.05"/>
                                          </p:val>
                                        </p:tav>
                                      </p:tavLst>
                                    </p:anim>
                                    <p:anim calcmode="lin" valueType="num">
                                      <p:cBhvr>
                                        <p:cTn id="22" dur="800" decel="100000" fill="hold"/>
                                        <p:tgtEl>
                                          <p:spTgt spid="270340"/>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70340"/>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70340"/>
                                        </p:tgtEl>
                                        <p:attrNameLst>
                                          <p:attrName>ppt_y</p:attrName>
                                        </p:attrNameLst>
                                      </p:cBhvr>
                                      <p:tavLst>
                                        <p:tav tm="0">
                                          <p:val>
                                            <p:strVal val="#ppt_y+0.1"/>
                                          </p:val>
                                        </p:tav>
                                        <p:tav tm="100000">
                                          <p:val>
                                            <p:strVal val="#ppt_y"/>
                                          </p:val>
                                        </p:tav>
                                      </p:tavLst>
                                    </p:anim>
                                  </p:childTnLst>
                                </p:cTn>
                              </p:par>
                            </p:childTnLst>
                          </p:cTn>
                        </p:par>
                        <p:par>
                          <p:cTn id="25" fill="hold">
                            <p:stCondLst>
                              <p:cond delay="2500"/>
                            </p:stCondLst>
                            <p:childTnLst>
                              <p:par>
                                <p:cTn id="26" presetID="35" presetClass="entr" presetSubtype="0" fill="hold" nodeType="afterEffect">
                                  <p:stCondLst>
                                    <p:cond delay="0"/>
                                  </p:stCondLst>
                                  <p:childTnLst>
                                    <p:set>
                                      <p:cBhvr>
                                        <p:cTn id="27" dur="1" fill="hold">
                                          <p:stCondLst>
                                            <p:cond delay="0"/>
                                          </p:stCondLst>
                                        </p:cTn>
                                        <p:tgtEl>
                                          <p:spTgt spid="270341"/>
                                        </p:tgtEl>
                                        <p:attrNameLst>
                                          <p:attrName>style.visibility</p:attrName>
                                        </p:attrNameLst>
                                      </p:cBhvr>
                                      <p:to>
                                        <p:strVal val="visible"/>
                                      </p:to>
                                    </p:set>
                                    <p:animEffect transition="in" filter="fade">
                                      <p:cBhvr>
                                        <p:cTn id="28" dur="1000"/>
                                        <p:tgtEl>
                                          <p:spTgt spid="270341"/>
                                        </p:tgtEl>
                                      </p:cBhvr>
                                    </p:animEffect>
                                    <p:anim calcmode="lin" valueType="num">
                                      <p:cBhvr>
                                        <p:cTn id="29" dur="1000" fill="hold"/>
                                        <p:tgtEl>
                                          <p:spTgt spid="270341"/>
                                        </p:tgtEl>
                                        <p:attrNameLst>
                                          <p:attrName>style.rotation</p:attrName>
                                        </p:attrNameLst>
                                      </p:cBhvr>
                                      <p:tavLst>
                                        <p:tav tm="0">
                                          <p:val>
                                            <p:fltVal val="720"/>
                                          </p:val>
                                        </p:tav>
                                        <p:tav tm="100000">
                                          <p:val>
                                            <p:fltVal val="0"/>
                                          </p:val>
                                        </p:tav>
                                      </p:tavLst>
                                    </p:anim>
                                    <p:anim calcmode="lin" valueType="num">
                                      <p:cBhvr>
                                        <p:cTn id="30" dur="1000" fill="hold"/>
                                        <p:tgtEl>
                                          <p:spTgt spid="270341"/>
                                        </p:tgtEl>
                                        <p:attrNameLst>
                                          <p:attrName>ppt_h</p:attrName>
                                        </p:attrNameLst>
                                      </p:cBhvr>
                                      <p:tavLst>
                                        <p:tav tm="0">
                                          <p:val>
                                            <p:fltVal val="0"/>
                                          </p:val>
                                        </p:tav>
                                        <p:tav tm="100000">
                                          <p:val>
                                            <p:strVal val="#ppt_h"/>
                                          </p:val>
                                        </p:tav>
                                      </p:tavLst>
                                    </p:anim>
                                    <p:anim calcmode="lin" valueType="num">
                                      <p:cBhvr>
                                        <p:cTn id="31" dur="1000" fill="hold"/>
                                        <p:tgtEl>
                                          <p:spTgt spid="27034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70339" grpId="0"/>
      <p:bldP spid="2703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 name=" 167"/>
          <p:cNvSpPr/>
          <p:nvPr/>
        </p:nvSpPr>
        <p:spPr>
          <a:xfrm>
            <a:off x="885825" y="1572260"/>
            <a:ext cx="10420350" cy="1054100"/>
          </a:xfrm>
          <a:prstGeom prst="roundRec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1" fontAlgn="auto" hangingPunct="1">
              <a:lnSpc>
                <a:spcPct val="120000"/>
              </a:lnSpc>
              <a:spcBef>
                <a:spcPts val="0"/>
              </a:spcBef>
              <a:spcAft>
                <a:spcPts val="0"/>
              </a:spcAft>
              <a:defRPr/>
            </a:pPr>
            <a:r>
              <a:rPr lang="en-US" altLang="zh-CN" sz="2000" b="1" strike="noStrike" noProof="1">
                <a:solidFill>
                  <a:srgbClr val="FFFFFF"/>
                </a:solidFill>
                <a:latin typeface="宋体" panose="02010600030101010101" pitchFamily="2" charset="-122"/>
                <a:ea typeface="宋体" panose="02010600030101010101" pitchFamily="2" charset="-122"/>
              </a:rPr>
              <a:t>    </a:t>
            </a:r>
            <a:r>
              <a:rPr lang="zh-CN" altLang="en-US" sz="2300" b="1" strike="noStrike" noProof="1">
                <a:solidFill>
                  <a:srgbClr val="FFFFFF"/>
                </a:solidFill>
                <a:latin typeface="仿宋" panose="02010609060101010101" charset="-122"/>
                <a:ea typeface="仿宋" panose="02010609060101010101" charset="-122"/>
              </a:rPr>
              <a:t>树立正确的入党动机，并非一日之功就能实现的，需要申请入党的同志经过较长时间的努力才能实现，一般应当注意以下几个问题：</a:t>
            </a:r>
            <a:endParaRPr lang="zh-CN" altLang="en-US" sz="2300" b="1" strike="noStrike" noProof="1">
              <a:solidFill>
                <a:srgbClr val="FFFFFF"/>
              </a:solidFill>
              <a:latin typeface="仿宋" panose="02010609060101010101" charset="-122"/>
              <a:ea typeface="仿宋" panose="02010609060101010101" charset="-122"/>
            </a:endParaRPr>
          </a:p>
        </p:txBody>
      </p:sp>
      <p:grpSp>
        <p:nvGrpSpPr>
          <p:cNvPr id="271363" name="组合 10"/>
          <p:cNvGrpSpPr/>
          <p:nvPr/>
        </p:nvGrpSpPr>
        <p:grpSpPr>
          <a:xfrm rot="0">
            <a:off x="2395855" y="2897561"/>
            <a:ext cx="1558244" cy="3477839"/>
            <a:chOff x="1710267" y="2011623"/>
            <a:chExt cx="1473200" cy="3287349"/>
          </a:xfrm>
        </p:grpSpPr>
        <p:sp>
          <p:nvSpPr>
            <p:cNvPr id="279556" name="任意多边形 4"/>
            <p:cNvSpPr/>
            <p:nvPr>
              <p:custDataLst>
                <p:tags r:id="rId1"/>
              </p:custDataLst>
            </p:nvPr>
          </p:nvSpPr>
          <p:spPr>
            <a:xfrm>
              <a:off x="1710267" y="2760133"/>
              <a:ext cx="1473200" cy="2538839"/>
            </a:xfrm>
            <a:custGeom>
              <a:avLst/>
              <a:gdLst>
                <a:gd name="txL" fmla="*/ 0 w 1473200"/>
                <a:gd name="txT" fmla="*/ 0 h 2065867"/>
                <a:gd name="txR" fmla="*/ 1473200 w 1473200"/>
                <a:gd name="txB" fmla="*/ 2065867 h 2065867"/>
              </a:gdLst>
              <a:ahLst/>
              <a:cxnLst>
                <a:cxn ang="0">
                  <a:pos x="575410" y="66436"/>
                </a:cxn>
                <a:cxn ang="0">
                  <a:pos x="538600" y="107700"/>
                </a:cxn>
                <a:cxn ang="0">
                  <a:pos x="538600" y="129575"/>
                </a:cxn>
                <a:cxn ang="0">
                  <a:pos x="575410" y="170839"/>
                </a:cxn>
                <a:cxn ang="0">
                  <a:pos x="897790" y="170839"/>
                </a:cxn>
                <a:cxn ang="0">
                  <a:pos x="934600" y="129575"/>
                </a:cxn>
                <a:cxn ang="0">
                  <a:pos x="934600" y="107700"/>
                </a:cxn>
                <a:cxn ang="0">
                  <a:pos x="897790" y="66436"/>
                </a:cxn>
                <a:cxn ang="0">
                  <a:pos x="0" y="0"/>
                </a:cxn>
                <a:cxn ang="0">
                  <a:pos x="1473200" y="0"/>
                </a:cxn>
                <a:cxn ang="0">
                  <a:pos x="1473200" y="2315845"/>
                </a:cxn>
                <a:cxn ang="0">
                  <a:pos x="0" y="2315845"/>
                </a:cxn>
              </a:cxnLst>
              <a:rect l="txL" t="txT" r="txR" b="txB"/>
              <a:pathLst>
                <a:path w="1473200" h="2065867">
                  <a:moveTo>
                    <a:pt x="575410" y="59265"/>
                  </a:moveTo>
                  <a:cubicBezTo>
                    <a:pt x="555080" y="59265"/>
                    <a:pt x="538600" y="75745"/>
                    <a:pt x="538600" y="96075"/>
                  </a:cubicBezTo>
                  <a:lnTo>
                    <a:pt x="538600" y="115589"/>
                  </a:lnTo>
                  <a:cubicBezTo>
                    <a:pt x="538600" y="135919"/>
                    <a:pt x="555080" y="152399"/>
                    <a:pt x="575410" y="152399"/>
                  </a:cubicBezTo>
                  <a:lnTo>
                    <a:pt x="897790" y="152399"/>
                  </a:lnTo>
                  <a:cubicBezTo>
                    <a:pt x="918120" y="152399"/>
                    <a:pt x="934600" y="135919"/>
                    <a:pt x="934600" y="115589"/>
                  </a:cubicBezTo>
                  <a:lnTo>
                    <a:pt x="934600" y="96075"/>
                  </a:lnTo>
                  <a:cubicBezTo>
                    <a:pt x="934600" y="75745"/>
                    <a:pt x="918120" y="59265"/>
                    <a:pt x="897790" y="59265"/>
                  </a:cubicBezTo>
                  <a:close/>
                  <a:moveTo>
                    <a:pt x="0" y="0"/>
                  </a:moveTo>
                  <a:lnTo>
                    <a:pt x="1473200" y="0"/>
                  </a:lnTo>
                  <a:lnTo>
                    <a:pt x="1473200" y="2065867"/>
                  </a:lnTo>
                  <a:lnTo>
                    <a:pt x="0" y="2065867"/>
                  </a:lnTo>
                  <a:close/>
                </a:path>
              </a:pathLst>
            </a:custGeom>
            <a:solidFill>
              <a:srgbClr val="90C413"/>
            </a:solidFill>
            <a:ln w="12700">
              <a:noFill/>
            </a:ln>
          </p:spPr>
          <p:txBody>
            <a:bodyPr tIns="180000" anchor="ctr"/>
            <a:p>
              <a:pPr algn="just">
                <a:lnSpc>
                  <a:spcPct val="110000"/>
                </a:lnSpc>
              </a:pPr>
              <a:r>
                <a:rPr lang="zh-CN" altLang="en-US" sz="2000" b="1" dirty="0">
                  <a:solidFill>
                    <a:srgbClr val="FFFFFF"/>
                  </a:solidFill>
                  <a:latin typeface="仿宋" panose="02010609060101010101" charset="-122"/>
                  <a:ea typeface="仿宋" panose="02010609060101010101" charset="-122"/>
                  <a:sym typeface="Arial" panose="020B0604020202020204" pitchFamily="34" charset="0"/>
                </a:rPr>
                <a:t>认真学习中国特色社会主义理论，努力树立正确的入党动机。</a:t>
              </a:r>
              <a:endParaRPr lang="zh-CN" altLang="en-US" sz="2000" b="1" dirty="0">
                <a:solidFill>
                  <a:srgbClr val="FFFFFF"/>
                </a:solidFill>
                <a:latin typeface="仿宋" panose="02010609060101010101" charset="-122"/>
                <a:ea typeface="仿宋" panose="02010609060101010101" charset="-122"/>
                <a:sym typeface="Arial" panose="020B0604020202020204" pitchFamily="34" charset="0"/>
              </a:endParaRPr>
            </a:p>
          </p:txBody>
        </p:sp>
        <p:sp>
          <p:nvSpPr>
            <p:cNvPr id="279557" name="任意多边形 7"/>
            <p:cNvSpPr/>
            <p:nvPr>
              <p:custDataLst>
                <p:tags r:id="rId2"/>
              </p:custDataLst>
            </p:nvPr>
          </p:nvSpPr>
          <p:spPr>
            <a:xfrm>
              <a:off x="2192867" y="2387600"/>
              <a:ext cx="312879" cy="491632"/>
            </a:xfrm>
            <a:custGeom>
              <a:avLst/>
              <a:gdLst/>
              <a:ahLst/>
              <a:cxnLst>
                <a:cxn ang="0">
                  <a:pos x="0" y="84667"/>
                </a:cxn>
                <a:cxn ang="0">
                  <a:pos x="220133" y="491067"/>
                </a:cxn>
                <a:cxn ang="0">
                  <a:pos x="304800" y="169333"/>
                </a:cxn>
                <a:cxn ang="0">
                  <a:pos x="33866" y="0"/>
                </a:cxn>
              </a:cxnLst>
              <a:pathLst>
                <a:path w="312879" h="491632">
                  <a:moveTo>
                    <a:pt x="0" y="84667"/>
                  </a:moveTo>
                  <a:cubicBezTo>
                    <a:pt x="84666" y="280811"/>
                    <a:pt x="169333" y="476956"/>
                    <a:pt x="220133" y="491067"/>
                  </a:cubicBezTo>
                  <a:cubicBezTo>
                    <a:pt x="270933" y="505178"/>
                    <a:pt x="335845" y="251178"/>
                    <a:pt x="304800" y="169333"/>
                  </a:cubicBezTo>
                  <a:cubicBezTo>
                    <a:pt x="273755" y="87488"/>
                    <a:pt x="153810" y="43744"/>
                    <a:pt x="33866" y="0"/>
                  </a:cubicBezTo>
                </a:path>
              </a:pathLst>
            </a:custGeom>
            <a:noFill/>
            <a:ln w="12700" cap="flat" cmpd="sng">
              <a:solidFill>
                <a:srgbClr val="5D5F1F"/>
              </a:solidFill>
              <a:prstDash val="solid"/>
              <a:miter/>
              <a:headEnd type="none" w="med" len="med"/>
              <a:tailEnd type="none" w="med" len="med"/>
            </a:ln>
          </p:spPr>
          <p:txBody>
            <a:bodyPr/>
            <a:p>
              <a:endParaRPr lang="zh-CN" altLang="en-US"/>
            </a:p>
          </p:txBody>
        </p:sp>
        <p:sp>
          <p:nvSpPr>
            <p:cNvPr id="279558" name="任意多边形 8"/>
            <p:cNvSpPr/>
            <p:nvPr>
              <p:custDataLst>
                <p:tags r:id="rId3"/>
              </p:custDataLst>
            </p:nvPr>
          </p:nvSpPr>
          <p:spPr>
            <a:xfrm>
              <a:off x="1811865" y="2011623"/>
              <a:ext cx="491056" cy="491056"/>
            </a:xfrm>
            <a:custGeom>
              <a:avLst/>
              <a:gdLst>
                <a:gd name="txL" fmla="*/ 0 w 1336874"/>
                <a:gd name="txT" fmla="*/ 0 h 1336874"/>
                <a:gd name="txR" fmla="*/ 1336874 w 1336874"/>
                <a:gd name="txB" fmla="*/ 1336874 h 1336874"/>
              </a:gdLst>
              <a:ahLst/>
              <a:cxnLst>
                <a:cxn ang="0">
                  <a:pos x="245528" y="59062"/>
                </a:cxn>
                <a:cxn ang="0">
                  <a:pos x="431993" y="245528"/>
                </a:cxn>
                <a:cxn ang="0">
                  <a:pos x="245528" y="431994"/>
                </a:cxn>
                <a:cxn ang="0">
                  <a:pos x="59062" y="245528"/>
                </a:cxn>
                <a:cxn ang="0">
                  <a:pos x="245528" y="59062"/>
                </a:cxn>
                <a:cxn ang="0">
                  <a:pos x="245528" y="54312"/>
                </a:cxn>
                <a:cxn ang="0">
                  <a:pos x="54312" y="245528"/>
                </a:cxn>
                <a:cxn ang="0">
                  <a:pos x="245528" y="436744"/>
                </a:cxn>
                <a:cxn ang="0">
                  <a:pos x="436744" y="245528"/>
                </a:cxn>
                <a:cxn ang="0">
                  <a:pos x="245528" y="54312"/>
                </a:cxn>
                <a:cxn ang="0">
                  <a:pos x="245528" y="0"/>
                </a:cxn>
                <a:cxn ang="0">
                  <a:pos x="268726" y="9609"/>
                </a:cxn>
                <a:cxn ang="0">
                  <a:pos x="300286" y="41168"/>
                </a:cxn>
                <a:cxn ang="0">
                  <a:pos x="343397" y="29617"/>
                </a:cxn>
                <a:cxn ang="0">
                  <a:pos x="368292" y="32894"/>
                </a:cxn>
                <a:cxn ang="0">
                  <a:pos x="383578" y="52815"/>
                </a:cxn>
                <a:cxn ang="0">
                  <a:pos x="395129" y="95926"/>
                </a:cxn>
                <a:cxn ang="0">
                  <a:pos x="438240" y="107478"/>
                </a:cxn>
                <a:cxn ang="0">
                  <a:pos x="458161" y="122764"/>
                </a:cxn>
                <a:cxn ang="0">
                  <a:pos x="461438" y="147659"/>
                </a:cxn>
                <a:cxn ang="0">
                  <a:pos x="449887" y="190769"/>
                </a:cxn>
                <a:cxn ang="0">
                  <a:pos x="481446" y="222329"/>
                </a:cxn>
                <a:cxn ang="0">
                  <a:pos x="491056" y="245528"/>
                </a:cxn>
                <a:cxn ang="0">
                  <a:pos x="481446" y="268726"/>
                </a:cxn>
                <a:cxn ang="0">
                  <a:pos x="449887" y="300286"/>
                </a:cxn>
                <a:cxn ang="0">
                  <a:pos x="461438" y="343396"/>
                </a:cxn>
                <a:cxn ang="0">
                  <a:pos x="458161" y="368292"/>
                </a:cxn>
                <a:cxn ang="0">
                  <a:pos x="438240" y="383578"/>
                </a:cxn>
                <a:cxn ang="0">
                  <a:pos x="395129" y="395129"/>
                </a:cxn>
                <a:cxn ang="0">
                  <a:pos x="383578" y="438241"/>
                </a:cxn>
                <a:cxn ang="0">
                  <a:pos x="368291" y="458161"/>
                </a:cxn>
                <a:cxn ang="0">
                  <a:pos x="343396" y="461439"/>
                </a:cxn>
                <a:cxn ang="0">
                  <a:pos x="300285" y="449887"/>
                </a:cxn>
                <a:cxn ang="0">
                  <a:pos x="268726" y="481446"/>
                </a:cxn>
                <a:cxn ang="0">
                  <a:pos x="245528" y="491056"/>
                </a:cxn>
                <a:cxn ang="0">
                  <a:pos x="222329" y="481446"/>
                </a:cxn>
                <a:cxn ang="0">
                  <a:pos x="190769" y="449887"/>
                </a:cxn>
                <a:cxn ang="0">
                  <a:pos x="147659" y="461439"/>
                </a:cxn>
                <a:cxn ang="0">
                  <a:pos x="122764" y="458161"/>
                </a:cxn>
                <a:cxn ang="0">
                  <a:pos x="107478" y="438240"/>
                </a:cxn>
                <a:cxn ang="0">
                  <a:pos x="95926" y="395129"/>
                </a:cxn>
                <a:cxn ang="0">
                  <a:pos x="52815" y="383578"/>
                </a:cxn>
                <a:cxn ang="0">
                  <a:pos x="32894" y="368292"/>
                </a:cxn>
                <a:cxn ang="0">
                  <a:pos x="29617" y="343396"/>
                </a:cxn>
                <a:cxn ang="0">
                  <a:pos x="41168" y="300286"/>
                </a:cxn>
                <a:cxn ang="0">
                  <a:pos x="9609" y="268726"/>
                </a:cxn>
                <a:cxn ang="0">
                  <a:pos x="0" y="245528"/>
                </a:cxn>
                <a:cxn ang="0">
                  <a:pos x="9609" y="222329"/>
                </a:cxn>
                <a:cxn ang="0">
                  <a:pos x="41168" y="190769"/>
                </a:cxn>
                <a:cxn ang="0">
                  <a:pos x="29617" y="147659"/>
                </a:cxn>
                <a:cxn ang="0">
                  <a:pos x="32894" y="122764"/>
                </a:cxn>
                <a:cxn ang="0">
                  <a:pos x="52815" y="107477"/>
                </a:cxn>
                <a:cxn ang="0">
                  <a:pos x="95926" y="95926"/>
                </a:cxn>
                <a:cxn ang="0">
                  <a:pos x="107478" y="52815"/>
                </a:cxn>
                <a:cxn ang="0">
                  <a:pos x="122764" y="32894"/>
                </a:cxn>
                <a:cxn ang="0">
                  <a:pos x="134657" y="28802"/>
                </a:cxn>
                <a:cxn ang="0">
                  <a:pos x="147659" y="29617"/>
                </a:cxn>
                <a:cxn ang="0">
                  <a:pos x="190770" y="41168"/>
                </a:cxn>
                <a:cxn ang="0">
                  <a:pos x="222329" y="9609"/>
                </a:cxn>
                <a:cxn ang="0">
                  <a:pos x="245528" y="0"/>
                </a:cxn>
              </a:cxnLst>
              <a:rect l="txL" t="txT" r="txR" b="txB"/>
              <a:pathLst>
                <a:path w="1336874" h="1336874">
                  <a:moveTo>
                    <a:pt x="668437" y="160795"/>
                  </a:moveTo>
                  <a:cubicBezTo>
                    <a:pt x="948800" y="160795"/>
                    <a:pt x="1176080" y="388075"/>
                    <a:pt x="1176080" y="668438"/>
                  </a:cubicBezTo>
                  <a:cubicBezTo>
                    <a:pt x="1176080" y="948801"/>
                    <a:pt x="948800" y="1176081"/>
                    <a:pt x="668437" y="1176081"/>
                  </a:cubicBezTo>
                  <a:cubicBezTo>
                    <a:pt x="388074" y="1176081"/>
                    <a:pt x="160794" y="948801"/>
                    <a:pt x="160794" y="668438"/>
                  </a:cubicBezTo>
                  <a:cubicBezTo>
                    <a:pt x="160794" y="388075"/>
                    <a:pt x="388074" y="160795"/>
                    <a:pt x="668437" y="160795"/>
                  </a:cubicBezTo>
                  <a:close/>
                  <a:moveTo>
                    <a:pt x="668438" y="147863"/>
                  </a:moveTo>
                  <a:cubicBezTo>
                    <a:pt x="380932" y="147863"/>
                    <a:pt x="147863" y="380932"/>
                    <a:pt x="147863" y="668438"/>
                  </a:cubicBezTo>
                  <a:cubicBezTo>
                    <a:pt x="147863" y="955944"/>
                    <a:pt x="380932" y="1189013"/>
                    <a:pt x="668438" y="1189013"/>
                  </a:cubicBezTo>
                  <a:cubicBezTo>
                    <a:pt x="955944" y="1189013"/>
                    <a:pt x="1189013" y="955944"/>
                    <a:pt x="1189013" y="668438"/>
                  </a:cubicBezTo>
                  <a:cubicBezTo>
                    <a:pt x="1189013" y="380932"/>
                    <a:pt x="955944" y="147863"/>
                    <a:pt x="668438" y="147863"/>
                  </a:cubicBezTo>
                  <a:close/>
                  <a:moveTo>
                    <a:pt x="668438" y="0"/>
                  </a:moveTo>
                  <a:cubicBezTo>
                    <a:pt x="691296" y="-1"/>
                    <a:pt x="714154" y="8720"/>
                    <a:pt x="731595" y="26160"/>
                  </a:cubicBezTo>
                  <a:lnTo>
                    <a:pt x="817513" y="112080"/>
                  </a:lnTo>
                  <a:lnTo>
                    <a:pt x="934882" y="80632"/>
                  </a:lnTo>
                  <a:cubicBezTo>
                    <a:pt x="958704" y="74247"/>
                    <a:pt x="982861" y="78124"/>
                    <a:pt x="1002657" y="89554"/>
                  </a:cubicBezTo>
                  <a:cubicBezTo>
                    <a:pt x="1022452" y="100983"/>
                    <a:pt x="1037888" y="119964"/>
                    <a:pt x="1044271" y="143788"/>
                  </a:cubicBezTo>
                  <a:lnTo>
                    <a:pt x="1075720" y="261155"/>
                  </a:lnTo>
                  <a:lnTo>
                    <a:pt x="1193086" y="292605"/>
                  </a:lnTo>
                  <a:cubicBezTo>
                    <a:pt x="1216911" y="298987"/>
                    <a:pt x="1235893" y="314423"/>
                    <a:pt x="1247321" y="334219"/>
                  </a:cubicBezTo>
                  <a:cubicBezTo>
                    <a:pt x="1258750" y="354015"/>
                    <a:pt x="1262627" y="378170"/>
                    <a:pt x="1256243" y="401994"/>
                  </a:cubicBezTo>
                  <a:lnTo>
                    <a:pt x="1224795" y="519361"/>
                  </a:lnTo>
                  <a:lnTo>
                    <a:pt x="1310714" y="605281"/>
                  </a:lnTo>
                  <a:cubicBezTo>
                    <a:pt x="1328155" y="622721"/>
                    <a:pt x="1336874" y="645580"/>
                    <a:pt x="1336874" y="668437"/>
                  </a:cubicBezTo>
                  <a:cubicBezTo>
                    <a:pt x="1336875" y="691296"/>
                    <a:pt x="1328155" y="714154"/>
                    <a:pt x="1310714" y="731594"/>
                  </a:cubicBezTo>
                  <a:lnTo>
                    <a:pt x="1224795" y="817513"/>
                  </a:lnTo>
                  <a:lnTo>
                    <a:pt x="1256243" y="934880"/>
                  </a:lnTo>
                  <a:cubicBezTo>
                    <a:pt x="1262626" y="958704"/>
                    <a:pt x="1258749" y="982861"/>
                    <a:pt x="1247320" y="1002657"/>
                  </a:cubicBezTo>
                  <a:cubicBezTo>
                    <a:pt x="1235892" y="1022452"/>
                    <a:pt x="1216910" y="1037888"/>
                    <a:pt x="1193086" y="1044271"/>
                  </a:cubicBezTo>
                  <a:lnTo>
                    <a:pt x="1075719" y="1075719"/>
                  </a:lnTo>
                  <a:lnTo>
                    <a:pt x="1044271" y="1193088"/>
                  </a:lnTo>
                  <a:cubicBezTo>
                    <a:pt x="1037888" y="1216910"/>
                    <a:pt x="1022452" y="1235892"/>
                    <a:pt x="1002654" y="1247321"/>
                  </a:cubicBezTo>
                  <a:cubicBezTo>
                    <a:pt x="982860" y="1258750"/>
                    <a:pt x="958704" y="1262627"/>
                    <a:pt x="934880" y="1256244"/>
                  </a:cubicBezTo>
                  <a:lnTo>
                    <a:pt x="817512" y="1224795"/>
                  </a:lnTo>
                  <a:lnTo>
                    <a:pt x="731594" y="1310714"/>
                  </a:lnTo>
                  <a:cubicBezTo>
                    <a:pt x="714154" y="1328153"/>
                    <a:pt x="691296" y="1336874"/>
                    <a:pt x="668437" y="1336874"/>
                  </a:cubicBezTo>
                  <a:cubicBezTo>
                    <a:pt x="645579" y="1336874"/>
                    <a:pt x="622720" y="1328153"/>
                    <a:pt x="605281" y="1310714"/>
                  </a:cubicBezTo>
                  <a:lnTo>
                    <a:pt x="519361" y="1224795"/>
                  </a:lnTo>
                  <a:lnTo>
                    <a:pt x="401995" y="1256244"/>
                  </a:lnTo>
                  <a:cubicBezTo>
                    <a:pt x="378172" y="1262627"/>
                    <a:pt x="354015" y="1258750"/>
                    <a:pt x="334219" y="1247320"/>
                  </a:cubicBezTo>
                  <a:cubicBezTo>
                    <a:pt x="314424" y="1235892"/>
                    <a:pt x="298988" y="1216910"/>
                    <a:pt x="292605" y="1193086"/>
                  </a:cubicBezTo>
                  <a:lnTo>
                    <a:pt x="261155" y="1075719"/>
                  </a:lnTo>
                  <a:lnTo>
                    <a:pt x="143788" y="1044271"/>
                  </a:lnTo>
                  <a:cubicBezTo>
                    <a:pt x="119964" y="1037888"/>
                    <a:pt x="100983" y="1022452"/>
                    <a:pt x="89554" y="1002656"/>
                  </a:cubicBezTo>
                  <a:cubicBezTo>
                    <a:pt x="78124" y="982861"/>
                    <a:pt x="74247" y="958704"/>
                    <a:pt x="80632" y="934880"/>
                  </a:cubicBezTo>
                  <a:lnTo>
                    <a:pt x="112080" y="817513"/>
                  </a:lnTo>
                  <a:lnTo>
                    <a:pt x="26162" y="731594"/>
                  </a:lnTo>
                  <a:cubicBezTo>
                    <a:pt x="8720" y="714154"/>
                    <a:pt x="0" y="691296"/>
                    <a:pt x="0" y="668437"/>
                  </a:cubicBezTo>
                  <a:cubicBezTo>
                    <a:pt x="0" y="645580"/>
                    <a:pt x="8721" y="622721"/>
                    <a:pt x="26160" y="605281"/>
                  </a:cubicBezTo>
                  <a:lnTo>
                    <a:pt x="112080" y="519361"/>
                  </a:lnTo>
                  <a:lnTo>
                    <a:pt x="80632" y="401994"/>
                  </a:lnTo>
                  <a:cubicBezTo>
                    <a:pt x="74247" y="378172"/>
                    <a:pt x="78124" y="354015"/>
                    <a:pt x="89554" y="334219"/>
                  </a:cubicBezTo>
                  <a:cubicBezTo>
                    <a:pt x="100983" y="314423"/>
                    <a:pt x="119964" y="298987"/>
                    <a:pt x="143788" y="292603"/>
                  </a:cubicBezTo>
                  <a:lnTo>
                    <a:pt x="261155" y="261155"/>
                  </a:lnTo>
                  <a:lnTo>
                    <a:pt x="292605" y="143788"/>
                  </a:lnTo>
                  <a:cubicBezTo>
                    <a:pt x="298988" y="119964"/>
                    <a:pt x="314423" y="100983"/>
                    <a:pt x="334219" y="89554"/>
                  </a:cubicBezTo>
                  <a:cubicBezTo>
                    <a:pt x="344118" y="83838"/>
                    <a:pt x="355106" y="80012"/>
                    <a:pt x="366597" y="78413"/>
                  </a:cubicBezTo>
                  <a:cubicBezTo>
                    <a:pt x="378087" y="76813"/>
                    <a:pt x="390083" y="77440"/>
                    <a:pt x="401995" y="80632"/>
                  </a:cubicBezTo>
                  <a:lnTo>
                    <a:pt x="519363" y="112080"/>
                  </a:lnTo>
                  <a:lnTo>
                    <a:pt x="605281" y="26160"/>
                  </a:lnTo>
                  <a:cubicBezTo>
                    <a:pt x="622721" y="8721"/>
                    <a:pt x="645580" y="0"/>
                    <a:pt x="668438" y="0"/>
                  </a:cubicBezTo>
                  <a:close/>
                </a:path>
              </a:pathLst>
            </a:custGeom>
            <a:gradFill rotWithShape="1">
              <a:gsLst>
                <a:gs pos="0">
                  <a:srgbClr val="FE4444"/>
                </a:gs>
                <a:gs pos="100000">
                  <a:srgbClr val="832B2B"/>
                </a:gs>
              </a:gsLst>
              <a:lin ang="5400000"/>
              <a:tileRect/>
            </a:gradFill>
            <a:ln w="12700">
              <a:noFill/>
            </a:ln>
          </p:spPr>
          <p:txBody>
            <a:bodyPr anchor="ctr"/>
            <a:p>
              <a:pPr algn="ctr"/>
              <a:r>
                <a:rPr lang="en-US" altLang="zh-CN" dirty="0">
                  <a:solidFill>
                    <a:srgbClr val="FFFFFF"/>
                  </a:solidFill>
                  <a:latin typeface="Arial" panose="020B0604020202020204" pitchFamily="34" charset="0"/>
                  <a:ea typeface="宋体" panose="02010600030101010101" pitchFamily="2" charset="-122"/>
                  <a:sym typeface="Arial" panose="020B0604020202020204" pitchFamily="34" charset="0"/>
                </a:rPr>
                <a:t>A</a:t>
              </a:r>
              <a:endParaRPr lang="zh-CN" altLang="en-US"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271367" name="组合 11"/>
          <p:cNvGrpSpPr/>
          <p:nvPr/>
        </p:nvGrpSpPr>
        <p:grpSpPr>
          <a:xfrm rot="0">
            <a:off x="5310846" y="2897561"/>
            <a:ext cx="1558244" cy="3477167"/>
            <a:chOff x="1710267" y="2011623"/>
            <a:chExt cx="1473200" cy="3286714"/>
          </a:xfrm>
        </p:grpSpPr>
        <p:sp>
          <p:nvSpPr>
            <p:cNvPr id="279560" name="任意多边形 12"/>
            <p:cNvSpPr/>
            <p:nvPr>
              <p:custDataLst>
                <p:tags r:id="rId4"/>
              </p:custDataLst>
            </p:nvPr>
          </p:nvSpPr>
          <p:spPr>
            <a:xfrm>
              <a:off x="1710267" y="2760133"/>
              <a:ext cx="1473200" cy="2538204"/>
            </a:xfrm>
            <a:custGeom>
              <a:avLst/>
              <a:gdLst>
                <a:gd name="txL" fmla="*/ 0 w 1473200"/>
                <a:gd name="txT" fmla="*/ 0 h 2065867"/>
                <a:gd name="txR" fmla="*/ 1473200 w 1473200"/>
                <a:gd name="txB" fmla="*/ 2065867 h 2065867"/>
              </a:gdLst>
              <a:ahLst/>
              <a:cxnLst>
                <a:cxn ang="0">
                  <a:pos x="575410" y="66436"/>
                </a:cxn>
                <a:cxn ang="0">
                  <a:pos x="538600" y="107700"/>
                </a:cxn>
                <a:cxn ang="0">
                  <a:pos x="538600" y="129575"/>
                </a:cxn>
                <a:cxn ang="0">
                  <a:pos x="575410" y="170839"/>
                </a:cxn>
                <a:cxn ang="0">
                  <a:pos x="897790" y="170839"/>
                </a:cxn>
                <a:cxn ang="0">
                  <a:pos x="934600" y="129575"/>
                </a:cxn>
                <a:cxn ang="0">
                  <a:pos x="934600" y="107700"/>
                </a:cxn>
                <a:cxn ang="0">
                  <a:pos x="897790" y="66436"/>
                </a:cxn>
                <a:cxn ang="0">
                  <a:pos x="0" y="0"/>
                </a:cxn>
                <a:cxn ang="0">
                  <a:pos x="1473200" y="0"/>
                </a:cxn>
                <a:cxn ang="0">
                  <a:pos x="1473200" y="2315845"/>
                </a:cxn>
                <a:cxn ang="0">
                  <a:pos x="0" y="2315845"/>
                </a:cxn>
              </a:cxnLst>
              <a:rect l="txL" t="txT" r="txR" b="txB"/>
              <a:pathLst>
                <a:path w="1473200" h="2065867">
                  <a:moveTo>
                    <a:pt x="575410" y="59265"/>
                  </a:moveTo>
                  <a:cubicBezTo>
                    <a:pt x="555080" y="59265"/>
                    <a:pt x="538600" y="75745"/>
                    <a:pt x="538600" y="96075"/>
                  </a:cubicBezTo>
                  <a:lnTo>
                    <a:pt x="538600" y="115589"/>
                  </a:lnTo>
                  <a:cubicBezTo>
                    <a:pt x="538600" y="135919"/>
                    <a:pt x="555080" y="152399"/>
                    <a:pt x="575410" y="152399"/>
                  </a:cubicBezTo>
                  <a:lnTo>
                    <a:pt x="897790" y="152399"/>
                  </a:lnTo>
                  <a:cubicBezTo>
                    <a:pt x="918120" y="152399"/>
                    <a:pt x="934600" y="135919"/>
                    <a:pt x="934600" y="115589"/>
                  </a:cubicBezTo>
                  <a:lnTo>
                    <a:pt x="934600" y="96075"/>
                  </a:lnTo>
                  <a:cubicBezTo>
                    <a:pt x="934600" y="75745"/>
                    <a:pt x="918120" y="59265"/>
                    <a:pt x="897790" y="59265"/>
                  </a:cubicBezTo>
                  <a:close/>
                  <a:moveTo>
                    <a:pt x="0" y="0"/>
                  </a:moveTo>
                  <a:lnTo>
                    <a:pt x="1473200" y="0"/>
                  </a:lnTo>
                  <a:lnTo>
                    <a:pt x="1473200" y="2065867"/>
                  </a:lnTo>
                  <a:lnTo>
                    <a:pt x="0" y="2065867"/>
                  </a:lnTo>
                  <a:close/>
                </a:path>
              </a:pathLst>
            </a:custGeom>
            <a:solidFill>
              <a:srgbClr val="90C413"/>
            </a:solidFill>
            <a:ln w="12700">
              <a:noFill/>
            </a:ln>
          </p:spPr>
          <p:txBody>
            <a:bodyPr tIns="180000" anchor="ctr"/>
            <a:p>
              <a:pPr algn="just">
                <a:lnSpc>
                  <a:spcPct val="120000"/>
                </a:lnSpc>
              </a:pPr>
              <a:r>
                <a:rPr lang="zh-CN" altLang="en-US" sz="2000" b="1" dirty="0">
                  <a:solidFill>
                    <a:srgbClr val="FFFFFF"/>
                  </a:solidFill>
                  <a:latin typeface="仿宋" panose="02010609060101010101" charset="-122"/>
                  <a:ea typeface="仿宋" panose="02010609060101010101" charset="-122"/>
                  <a:sym typeface="Arial" panose="020B0604020202020204" pitchFamily="34" charset="0"/>
                </a:rPr>
                <a:t>通过实践锻炼，不断端正入党动机。</a:t>
              </a:r>
              <a:endParaRPr lang="zh-CN" altLang="en-US" sz="2000" b="1" dirty="0">
                <a:solidFill>
                  <a:srgbClr val="FFFFFF"/>
                </a:solidFill>
                <a:latin typeface="仿宋" panose="02010609060101010101" charset="-122"/>
                <a:ea typeface="仿宋" panose="02010609060101010101" charset="-122"/>
                <a:sym typeface="Arial" panose="020B0604020202020204" pitchFamily="34" charset="0"/>
              </a:endParaRPr>
            </a:p>
          </p:txBody>
        </p:sp>
        <p:sp>
          <p:nvSpPr>
            <p:cNvPr id="279561" name="任意多边形 13"/>
            <p:cNvSpPr/>
            <p:nvPr>
              <p:custDataLst>
                <p:tags r:id="rId5"/>
              </p:custDataLst>
            </p:nvPr>
          </p:nvSpPr>
          <p:spPr>
            <a:xfrm>
              <a:off x="2192867" y="2387600"/>
              <a:ext cx="312879" cy="491632"/>
            </a:xfrm>
            <a:custGeom>
              <a:avLst/>
              <a:gdLst/>
              <a:ahLst/>
              <a:cxnLst>
                <a:cxn ang="0">
                  <a:pos x="0" y="84667"/>
                </a:cxn>
                <a:cxn ang="0">
                  <a:pos x="220133" y="491067"/>
                </a:cxn>
                <a:cxn ang="0">
                  <a:pos x="304800" y="169333"/>
                </a:cxn>
                <a:cxn ang="0">
                  <a:pos x="33866" y="0"/>
                </a:cxn>
              </a:cxnLst>
              <a:pathLst>
                <a:path w="312879" h="491632">
                  <a:moveTo>
                    <a:pt x="0" y="84667"/>
                  </a:moveTo>
                  <a:cubicBezTo>
                    <a:pt x="84666" y="280811"/>
                    <a:pt x="169333" y="476956"/>
                    <a:pt x="220133" y="491067"/>
                  </a:cubicBezTo>
                  <a:cubicBezTo>
                    <a:pt x="270933" y="505178"/>
                    <a:pt x="335845" y="251178"/>
                    <a:pt x="304800" y="169333"/>
                  </a:cubicBezTo>
                  <a:cubicBezTo>
                    <a:pt x="273755" y="87488"/>
                    <a:pt x="153810" y="43744"/>
                    <a:pt x="33866" y="0"/>
                  </a:cubicBezTo>
                </a:path>
              </a:pathLst>
            </a:custGeom>
            <a:noFill/>
            <a:ln w="12700" cap="flat" cmpd="sng">
              <a:solidFill>
                <a:srgbClr val="5D5F1F"/>
              </a:solidFill>
              <a:prstDash val="solid"/>
              <a:miter/>
              <a:headEnd type="none" w="med" len="med"/>
              <a:tailEnd type="none" w="med" len="med"/>
            </a:ln>
          </p:spPr>
          <p:txBody>
            <a:bodyPr/>
            <a:p>
              <a:endParaRPr lang="zh-CN" altLang="en-US"/>
            </a:p>
          </p:txBody>
        </p:sp>
        <p:sp>
          <p:nvSpPr>
            <p:cNvPr id="279562" name="任意多边形 14"/>
            <p:cNvSpPr/>
            <p:nvPr>
              <p:custDataLst>
                <p:tags r:id="rId6"/>
              </p:custDataLst>
            </p:nvPr>
          </p:nvSpPr>
          <p:spPr>
            <a:xfrm>
              <a:off x="1811865" y="2011623"/>
              <a:ext cx="491056" cy="491056"/>
            </a:xfrm>
            <a:custGeom>
              <a:avLst/>
              <a:gdLst>
                <a:gd name="txL" fmla="*/ 0 w 1336874"/>
                <a:gd name="txT" fmla="*/ 0 h 1336874"/>
                <a:gd name="txR" fmla="*/ 1336874 w 1336874"/>
                <a:gd name="txB" fmla="*/ 1336874 h 1336874"/>
              </a:gdLst>
              <a:ahLst/>
              <a:cxnLst>
                <a:cxn ang="0">
                  <a:pos x="245528" y="59062"/>
                </a:cxn>
                <a:cxn ang="0">
                  <a:pos x="431993" y="245528"/>
                </a:cxn>
                <a:cxn ang="0">
                  <a:pos x="245528" y="431994"/>
                </a:cxn>
                <a:cxn ang="0">
                  <a:pos x="59062" y="245528"/>
                </a:cxn>
                <a:cxn ang="0">
                  <a:pos x="245528" y="59062"/>
                </a:cxn>
                <a:cxn ang="0">
                  <a:pos x="245528" y="54312"/>
                </a:cxn>
                <a:cxn ang="0">
                  <a:pos x="54312" y="245528"/>
                </a:cxn>
                <a:cxn ang="0">
                  <a:pos x="245528" y="436744"/>
                </a:cxn>
                <a:cxn ang="0">
                  <a:pos x="436744" y="245528"/>
                </a:cxn>
                <a:cxn ang="0">
                  <a:pos x="245528" y="54312"/>
                </a:cxn>
                <a:cxn ang="0">
                  <a:pos x="245528" y="0"/>
                </a:cxn>
                <a:cxn ang="0">
                  <a:pos x="268726" y="9609"/>
                </a:cxn>
                <a:cxn ang="0">
                  <a:pos x="300286" y="41168"/>
                </a:cxn>
                <a:cxn ang="0">
                  <a:pos x="343397" y="29617"/>
                </a:cxn>
                <a:cxn ang="0">
                  <a:pos x="368292" y="32894"/>
                </a:cxn>
                <a:cxn ang="0">
                  <a:pos x="383578" y="52815"/>
                </a:cxn>
                <a:cxn ang="0">
                  <a:pos x="395129" y="95926"/>
                </a:cxn>
                <a:cxn ang="0">
                  <a:pos x="438240" y="107478"/>
                </a:cxn>
                <a:cxn ang="0">
                  <a:pos x="458161" y="122764"/>
                </a:cxn>
                <a:cxn ang="0">
                  <a:pos x="461438" y="147659"/>
                </a:cxn>
                <a:cxn ang="0">
                  <a:pos x="449887" y="190769"/>
                </a:cxn>
                <a:cxn ang="0">
                  <a:pos x="481446" y="222329"/>
                </a:cxn>
                <a:cxn ang="0">
                  <a:pos x="491056" y="245528"/>
                </a:cxn>
                <a:cxn ang="0">
                  <a:pos x="481446" y="268726"/>
                </a:cxn>
                <a:cxn ang="0">
                  <a:pos x="449887" y="300286"/>
                </a:cxn>
                <a:cxn ang="0">
                  <a:pos x="461438" y="343396"/>
                </a:cxn>
                <a:cxn ang="0">
                  <a:pos x="458161" y="368292"/>
                </a:cxn>
                <a:cxn ang="0">
                  <a:pos x="438240" y="383578"/>
                </a:cxn>
                <a:cxn ang="0">
                  <a:pos x="395129" y="395129"/>
                </a:cxn>
                <a:cxn ang="0">
                  <a:pos x="383578" y="438241"/>
                </a:cxn>
                <a:cxn ang="0">
                  <a:pos x="368291" y="458161"/>
                </a:cxn>
                <a:cxn ang="0">
                  <a:pos x="343396" y="461439"/>
                </a:cxn>
                <a:cxn ang="0">
                  <a:pos x="300285" y="449887"/>
                </a:cxn>
                <a:cxn ang="0">
                  <a:pos x="268726" y="481446"/>
                </a:cxn>
                <a:cxn ang="0">
                  <a:pos x="245528" y="491056"/>
                </a:cxn>
                <a:cxn ang="0">
                  <a:pos x="222329" y="481446"/>
                </a:cxn>
                <a:cxn ang="0">
                  <a:pos x="190769" y="449887"/>
                </a:cxn>
                <a:cxn ang="0">
                  <a:pos x="147659" y="461439"/>
                </a:cxn>
                <a:cxn ang="0">
                  <a:pos x="122764" y="458161"/>
                </a:cxn>
                <a:cxn ang="0">
                  <a:pos x="107478" y="438240"/>
                </a:cxn>
                <a:cxn ang="0">
                  <a:pos x="95926" y="395129"/>
                </a:cxn>
                <a:cxn ang="0">
                  <a:pos x="52815" y="383578"/>
                </a:cxn>
                <a:cxn ang="0">
                  <a:pos x="32894" y="368292"/>
                </a:cxn>
                <a:cxn ang="0">
                  <a:pos x="29617" y="343396"/>
                </a:cxn>
                <a:cxn ang="0">
                  <a:pos x="41168" y="300286"/>
                </a:cxn>
                <a:cxn ang="0">
                  <a:pos x="9609" y="268726"/>
                </a:cxn>
                <a:cxn ang="0">
                  <a:pos x="0" y="245528"/>
                </a:cxn>
                <a:cxn ang="0">
                  <a:pos x="9609" y="222329"/>
                </a:cxn>
                <a:cxn ang="0">
                  <a:pos x="41168" y="190769"/>
                </a:cxn>
                <a:cxn ang="0">
                  <a:pos x="29617" y="147659"/>
                </a:cxn>
                <a:cxn ang="0">
                  <a:pos x="32894" y="122764"/>
                </a:cxn>
                <a:cxn ang="0">
                  <a:pos x="52815" y="107477"/>
                </a:cxn>
                <a:cxn ang="0">
                  <a:pos x="95926" y="95926"/>
                </a:cxn>
                <a:cxn ang="0">
                  <a:pos x="107478" y="52815"/>
                </a:cxn>
                <a:cxn ang="0">
                  <a:pos x="122764" y="32894"/>
                </a:cxn>
                <a:cxn ang="0">
                  <a:pos x="134657" y="28802"/>
                </a:cxn>
                <a:cxn ang="0">
                  <a:pos x="147659" y="29617"/>
                </a:cxn>
                <a:cxn ang="0">
                  <a:pos x="190770" y="41168"/>
                </a:cxn>
                <a:cxn ang="0">
                  <a:pos x="222329" y="9609"/>
                </a:cxn>
                <a:cxn ang="0">
                  <a:pos x="245528" y="0"/>
                </a:cxn>
              </a:cxnLst>
              <a:rect l="txL" t="txT" r="txR" b="txB"/>
              <a:pathLst>
                <a:path w="1336874" h="1336874">
                  <a:moveTo>
                    <a:pt x="668437" y="160795"/>
                  </a:moveTo>
                  <a:cubicBezTo>
                    <a:pt x="948800" y="160795"/>
                    <a:pt x="1176080" y="388075"/>
                    <a:pt x="1176080" y="668438"/>
                  </a:cubicBezTo>
                  <a:cubicBezTo>
                    <a:pt x="1176080" y="948801"/>
                    <a:pt x="948800" y="1176081"/>
                    <a:pt x="668437" y="1176081"/>
                  </a:cubicBezTo>
                  <a:cubicBezTo>
                    <a:pt x="388074" y="1176081"/>
                    <a:pt x="160794" y="948801"/>
                    <a:pt x="160794" y="668438"/>
                  </a:cubicBezTo>
                  <a:cubicBezTo>
                    <a:pt x="160794" y="388075"/>
                    <a:pt x="388074" y="160795"/>
                    <a:pt x="668437" y="160795"/>
                  </a:cubicBezTo>
                  <a:close/>
                  <a:moveTo>
                    <a:pt x="668438" y="147863"/>
                  </a:moveTo>
                  <a:cubicBezTo>
                    <a:pt x="380932" y="147863"/>
                    <a:pt x="147863" y="380932"/>
                    <a:pt x="147863" y="668438"/>
                  </a:cubicBezTo>
                  <a:cubicBezTo>
                    <a:pt x="147863" y="955944"/>
                    <a:pt x="380932" y="1189013"/>
                    <a:pt x="668438" y="1189013"/>
                  </a:cubicBezTo>
                  <a:cubicBezTo>
                    <a:pt x="955944" y="1189013"/>
                    <a:pt x="1189013" y="955944"/>
                    <a:pt x="1189013" y="668438"/>
                  </a:cubicBezTo>
                  <a:cubicBezTo>
                    <a:pt x="1189013" y="380932"/>
                    <a:pt x="955944" y="147863"/>
                    <a:pt x="668438" y="147863"/>
                  </a:cubicBezTo>
                  <a:close/>
                  <a:moveTo>
                    <a:pt x="668438" y="0"/>
                  </a:moveTo>
                  <a:cubicBezTo>
                    <a:pt x="691296" y="-1"/>
                    <a:pt x="714154" y="8720"/>
                    <a:pt x="731595" y="26160"/>
                  </a:cubicBezTo>
                  <a:lnTo>
                    <a:pt x="817513" y="112080"/>
                  </a:lnTo>
                  <a:lnTo>
                    <a:pt x="934882" y="80632"/>
                  </a:lnTo>
                  <a:cubicBezTo>
                    <a:pt x="958704" y="74247"/>
                    <a:pt x="982861" y="78124"/>
                    <a:pt x="1002657" y="89554"/>
                  </a:cubicBezTo>
                  <a:cubicBezTo>
                    <a:pt x="1022452" y="100983"/>
                    <a:pt x="1037888" y="119964"/>
                    <a:pt x="1044271" y="143788"/>
                  </a:cubicBezTo>
                  <a:lnTo>
                    <a:pt x="1075720" y="261155"/>
                  </a:lnTo>
                  <a:lnTo>
                    <a:pt x="1193086" y="292605"/>
                  </a:lnTo>
                  <a:cubicBezTo>
                    <a:pt x="1216911" y="298987"/>
                    <a:pt x="1235893" y="314423"/>
                    <a:pt x="1247321" y="334219"/>
                  </a:cubicBezTo>
                  <a:cubicBezTo>
                    <a:pt x="1258750" y="354015"/>
                    <a:pt x="1262627" y="378170"/>
                    <a:pt x="1256243" y="401994"/>
                  </a:cubicBezTo>
                  <a:lnTo>
                    <a:pt x="1224795" y="519361"/>
                  </a:lnTo>
                  <a:lnTo>
                    <a:pt x="1310714" y="605281"/>
                  </a:lnTo>
                  <a:cubicBezTo>
                    <a:pt x="1328155" y="622721"/>
                    <a:pt x="1336874" y="645580"/>
                    <a:pt x="1336874" y="668437"/>
                  </a:cubicBezTo>
                  <a:cubicBezTo>
                    <a:pt x="1336875" y="691296"/>
                    <a:pt x="1328155" y="714154"/>
                    <a:pt x="1310714" y="731594"/>
                  </a:cubicBezTo>
                  <a:lnTo>
                    <a:pt x="1224795" y="817513"/>
                  </a:lnTo>
                  <a:lnTo>
                    <a:pt x="1256243" y="934880"/>
                  </a:lnTo>
                  <a:cubicBezTo>
                    <a:pt x="1262626" y="958704"/>
                    <a:pt x="1258749" y="982861"/>
                    <a:pt x="1247320" y="1002657"/>
                  </a:cubicBezTo>
                  <a:cubicBezTo>
                    <a:pt x="1235892" y="1022452"/>
                    <a:pt x="1216910" y="1037888"/>
                    <a:pt x="1193086" y="1044271"/>
                  </a:cubicBezTo>
                  <a:lnTo>
                    <a:pt x="1075719" y="1075719"/>
                  </a:lnTo>
                  <a:lnTo>
                    <a:pt x="1044271" y="1193088"/>
                  </a:lnTo>
                  <a:cubicBezTo>
                    <a:pt x="1037888" y="1216910"/>
                    <a:pt x="1022452" y="1235892"/>
                    <a:pt x="1002654" y="1247321"/>
                  </a:cubicBezTo>
                  <a:cubicBezTo>
                    <a:pt x="982860" y="1258750"/>
                    <a:pt x="958704" y="1262627"/>
                    <a:pt x="934880" y="1256244"/>
                  </a:cubicBezTo>
                  <a:lnTo>
                    <a:pt x="817512" y="1224795"/>
                  </a:lnTo>
                  <a:lnTo>
                    <a:pt x="731594" y="1310714"/>
                  </a:lnTo>
                  <a:cubicBezTo>
                    <a:pt x="714154" y="1328153"/>
                    <a:pt x="691296" y="1336874"/>
                    <a:pt x="668437" y="1336874"/>
                  </a:cubicBezTo>
                  <a:cubicBezTo>
                    <a:pt x="645579" y="1336874"/>
                    <a:pt x="622720" y="1328153"/>
                    <a:pt x="605281" y="1310714"/>
                  </a:cubicBezTo>
                  <a:lnTo>
                    <a:pt x="519361" y="1224795"/>
                  </a:lnTo>
                  <a:lnTo>
                    <a:pt x="401995" y="1256244"/>
                  </a:lnTo>
                  <a:cubicBezTo>
                    <a:pt x="378172" y="1262627"/>
                    <a:pt x="354015" y="1258750"/>
                    <a:pt x="334219" y="1247320"/>
                  </a:cubicBezTo>
                  <a:cubicBezTo>
                    <a:pt x="314424" y="1235892"/>
                    <a:pt x="298988" y="1216910"/>
                    <a:pt x="292605" y="1193086"/>
                  </a:cubicBezTo>
                  <a:lnTo>
                    <a:pt x="261155" y="1075719"/>
                  </a:lnTo>
                  <a:lnTo>
                    <a:pt x="143788" y="1044271"/>
                  </a:lnTo>
                  <a:cubicBezTo>
                    <a:pt x="119964" y="1037888"/>
                    <a:pt x="100983" y="1022452"/>
                    <a:pt x="89554" y="1002656"/>
                  </a:cubicBezTo>
                  <a:cubicBezTo>
                    <a:pt x="78124" y="982861"/>
                    <a:pt x="74247" y="958704"/>
                    <a:pt x="80632" y="934880"/>
                  </a:cubicBezTo>
                  <a:lnTo>
                    <a:pt x="112080" y="817513"/>
                  </a:lnTo>
                  <a:lnTo>
                    <a:pt x="26162" y="731594"/>
                  </a:lnTo>
                  <a:cubicBezTo>
                    <a:pt x="8720" y="714154"/>
                    <a:pt x="0" y="691296"/>
                    <a:pt x="0" y="668437"/>
                  </a:cubicBezTo>
                  <a:cubicBezTo>
                    <a:pt x="0" y="645580"/>
                    <a:pt x="8721" y="622721"/>
                    <a:pt x="26160" y="605281"/>
                  </a:cubicBezTo>
                  <a:lnTo>
                    <a:pt x="112080" y="519361"/>
                  </a:lnTo>
                  <a:lnTo>
                    <a:pt x="80632" y="401994"/>
                  </a:lnTo>
                  <a:cubicBezTo>
                    <a:pt x="74247" y="378172"/>
                    <a:pt x="78124" y="354015"/>
                    <a:pt x="89554" y="334219"/>
                  </a:cubicBezTo>
                  <a:cubicBezTo>
                    <a:pt x="100983" y="314423"/>
                    <a:pt x="119964" y="298987"/>
                    <a:pt x="143788" y="292603"/>
                  </a:cubicBezTo>
                  <a:lnTo>
                    <a:pt x="261155" y="261155"/>
                  </a:lnTo>
                  <a:lnTo>
                    <a:pt x="292605" y="143788"/>
                  </a:lnTo>
                  <a:cubicBezTo>
                    <a:pt x="298988" y="119964"/>
                    <a:pt x="314423" y="100983"/>
                    <a:pt x="334219" y="89554"/>
                  </a:cubicBezTo>
                  <a:cubicBezTo>
                    <a:pt x="344118" y="83838"/>
                    <a:pt x="355106" y="80012"/>
                    <a:pt x="366597" y="78413"/>
                  </a:cubicBezTo>
                  <a:cubicBezTo>
                    <a:pt x="378087" y="76813"/>
                    <a:pt x="390083" y="77440"/>
                    <a:pt x="401995" y="80632"/>
                  </a:cubicBezTo>
                  <a:lnTo>
                    <a:pt x="519363" y="112080"/>
                  </a:lnTo>
                  <a:lnTo>
                    <a:pt x="605281" y="26160"/>
                  </a:lnTo>
                  <a:cubicBezTo>
                    <a:pt x="622721" y="8721"/>
                    <a:pt x="645580" y="0"/>
                    <a:pt x="668438" y="0"/>
                  </a:cubicBezTo>
                  <a:close/>
                </a:path>
              </a:pathLst>
            </a:custGeom>
            <a:gradFill rotWithShape="1">
              <a:gsLst>
                <a:gs pos="0">
                  <a:srgbClr val="FE4444"/>
                </a:gs>
                <a:gs pos="100000">
                  <a:srgbClr val="832B2B"/>
                </a:gs>
              </a:gsLst>
              <a:lin ang="5400000"/>
              <a:tileRect/>
            </a:gradFill>
            <a:ln w="12700">
              <a:noFill/>
            </a:ln>
          </p:spPr>
          <p:txBody>
            <a:bodyPr anchor="ctr"/>
            <a:p>
              <a:pPr algn="ctr"/>
              <a:r>
                <a:rPr lang="en-US" altLang="zh-CN" dirty="0">
                  <a:solidFill>
                    <a:srgbClr val="FFFFFF"/>
                  </a:solidFill>
                  <a:latin typeface="Arial" panose="020B0604020202020204" pitchFamily="34" charset="0"/>
                  <a:ea typeface="宋体" panose="02010600030101010101" pitchFamily="2" charset="-122"/>
                  <a:sym typeface="Arial" panose="020B0604020202020204" pitchFamily="34" charset="0"/>
                </a:rPr>
                <a:t>B</a:t>
              </a:r>
              <a:endParaRPr lang="zh-CN" altLang="en-US"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3" name="组合 2"/>
          <p:cNvGrpSpPr/>
          <p:nvPr/>
        </p:nvGrpSpPr>
        <p:grpSpPr>
          <a:xfrm>
            <a:off x="8225836" y="2897561"/>
            <a:ext cx="1558244" cy="3476496"/>
            <a:chOff x="10549" y="4838"/>
            <a:chExt cx="2320" cy="5176"/>
          </a:xfrm>
        </p:grpSpPr>
        <p:sp>
          <p:nvSpPr>
            <p:cNvPr id="279564" name="任意多边形 20"/>
            <p:cNvSpPr/>
            <p:nvPr>
              <p:custDataLst>
                <p:tags r:id="rId7"/>
              </p:custDataLst>
            </p:nvPr>
          </p:nvSpPr>
          <p:spPr>
            <a:xfrm>
              <a:off x="10549" y="6017"/>
              <a:ext cx="2320" cy="3997"/>
            </a:xfrm>
            <a:custGeom>
              <a:avLst/>
              <a:gdLst>
                <a:gd name="txL" fmla="*/ 0 w 1473200"/>
                <a:gd name="txT" fmla="*/ 0 h 2065867"/>
                <a:gd name="txR" fmla="*/ 1473200 w 1473200"/>
                <a:gd name="txB" fmla="*/ 2065867 h 2065867"/>
              </a:gdLst>
              <a:ahLst/>
              <a:cxnLst>
                <a:cxn ang="0">
                  <a:pos x="575410" y="66436"/>
                </a:cxn>
                <a:cxn ang="0">
                  <a:pos x="538600" y="107700"/>
                </a:cxn>
                <a:cxn ang="0">
                  <a:pos x="538600" y="129575"/>
                </a:cxn>
                <a:cxn ang="0">
                  <a:pos x="575410" y="170839"/>
                </a:cxn>
                <a:cxn ang="0">
                  <a:pos x="897790" y="170839"/>
                </a:cxn>
                <a:cxn ang="0">
                  <a:pos x="934600" y="129575"/>
                </a:cxn>
                <a:cxn ang="0">
                  <a:pos x="934600" y="107700"/>
                </a:cxn>
                <a:cxn ang="0">
                  <a:pos x="897790" y="66436"/>
                </a:cxn>
                <a:cxn ang="0">
                  <a:pos x="0" y="0"/>
                </a:cxn>
                <a:cxn ang="0">
                  <a:pos x="1473200" y="0"/>
                </a:cxn>
                <a:cxn ang="0">
                  <a:pos x="1473200" y="2315845"/>
                </a:cxn>
                <a:cxn ang="0">
                  <a:pos x="0" y="2315845"/>
                </a:cxn>
              </a:cxnLst>
              <a:rect l="txL" t="txT" r="txR" b="txB"/>
              <a:pathLst>
                <a:path w="1473200" h="2065867">
                  <a:moveTo>
                    <a:pt x="575410" y="59265"/>
                  </a:moveTo>
                  <a:cubicBezTo>
                    <a:pt x="555080" y="59265"/>
                    <a:pt x="538600" y="75745"/>
                    <a:pt x="538600" y="96075"/>
                  </a:cubicBezTo>
                  <a:lnTo>
                    <a:pt x="538600" y="115589"/>
                  </a:lnTo>
                  <a:cubicBezTo>
                    <a:pt x="538600" y="135919"/>
                    <a:pt x="555080" y="152399"/>
                    <a:pt x="575410" y="152399"/>
                  </a:cubicBezTo>
                  <a:lnTo>
                    <a:pt x="897790" y="152399"/>
                  </a:lnTo>
                  <a:cubicBezTo>
                    <a:pt x="918120" y="152399"/>
                    <a:pt x="934600" y="135919"/>
                    <a:pt x="934600" y="115589"/>
                  </a:cubicBezTo>
                  <a:lnTo>
                    <a:pt x="934600" y="96075"/>
                  </a:lnTo>
                  <a:cubicBezTo>
                    <a:pt x="934600" y="75745"/>
                    <a:pt x="918120" y="59265"/>
                    <a:pt x="897790" y="59265"/>
                  </a:cubicBezTo>
                  <a:close/>
                  <a:moveTo>
                    <a:pt x="0" y="0"/>
                  </a:moveTo>
                  <a:lnTo>
                    <a:pt x="1473200" y="0"/>
                  </a:lnTo>
                  <a:lnTo>
                    <a:pt x="1473200" y="2065867"/>
                  </a:lnTo>
                  <a:lnTo>
                    <a:pt x="0" y="2065867"/>
                  </a:lnTo>
                  <a:close/>
                </a:path>
              </a:pathLst>
            </a:custGeom>
            <a:solidFill>
              <a:srgbClr val="90C413"/>
            </a:solidFill>
            <a:ln w="12700">
              <a:noFill/>
            </a:ln>
          </p:spPr>
          <p:txBody>
            <a:bodyPr tIns="180000" anchor="ctr"/>
            <a:p>
              <a:pPr algn="just">
                <a:lnSpc>
                  <a:spcPct val="120000"/>
                </a:lnSpc>
              </a:pPr>
              <a:r>
                <a:rPr lang="zh-CN" altLang="en-US" sz="2000" b="1" dirty="0">
                  <a:solidFill>
                    <a:srgbClr val="FFFFFF"/>
                  </a:solidFill>
                  <a:latin typeface="仿宋" panose="02010609060101010101" charset="-122"/>
                  <a:ea typeface="仿宋" panose="02010609060101010101" charset="-122"/>
                  <a:sym typeface="Arial" panose="020B0604020202020204" pitchFamily="34" charset="0"/>
                </a:rPr>
                <a:t>用正确的入党动机抵制不正确的入党思想。</a:t>
              </a:r>
              <a:endParaRPr lang="zh-CN" altLang="en-US" sz="2000" b="1" dirty="0">
                <a:solidFill>
                  <a:srgbClr val="FFFFFF"/>
                </a:solidFill>
                <a:latin typeface="仿宋" panose="02010609060101010101" charset="-122"/>
                <a:ea typeface="仿宋" panose="02010609060101010101" charset="-122"/>
                <a:sym typeface="Arial" panose="020B0604020202020204" pitchFamily="34" charset="0"/>
              </a:endParaRPr>
            </a:p>
          </p:txBody>
        </p:sp>
        <p:sp>
          <p:nvSpPr>
            <p:cNvPr id="279565" name="任意多边形 21"/>
            <p:cNvSpPr/>
            <p:nvPr>
              <p:custDataLst>
                <p:tags r:id="rId8"/>
              </p:custDataLst>
            </p:nvPr>
          </p:nvSpPr>
          <p:spPr>
            <a:xfrm>
              <a:off x="11309" y="5430"/>
              <a:ext cx="493" cy="774"/>
            </a:xfrm>
            <a:custGeom>
              <a:avLst/>
              <a:gdLst/>
              <a:ahLst/>
              <a:cxnLst>
                <a:cxn ang="0">
                  <a:pos x="0" y="84667"/>
                </a:cxn>
                <a:cxn ang="0">
                  <a:pos x="220133" y="491067"/>
                </a:cxn>
                <a:cxn ang="0">
                  <a:pos x="304800" y="169333"/>
                </a:cxn>
                <a:cxn ang="0">
                  <a:pos x="33866" y="0"/>
                </a:cxn>
              </a:cxnLst>
              <a:pathLst>
                <a:path w="312879" h="491632">
                  <a:moveTo>
                    <a:pt x="0" y="84667"/>
                  </a:moveTo>
                  <a:cubicBezTo>
                    <a:pt x="84666" y="280811"/>
                    <a:pt x="169333" y="476956"/>
                    <a:pt x="220133" y="491067"/>
                  </a:cubicBezTo>
                  <a:cubicBezTo>
                    <a:pt x="270933" y="505178"/>
                    <a:pt x="335845" y="251178"/>
                    <a:pt x="304800" y="169333"/>
                  </a:cubicBezTo>
                  <a:cubicBezTo>
                    <a:pt x="273755" y="87488"/>
                    <a:pt x="153810" y="43744"/>
                    <a:pt x="33866" y="0"/>
                  </a:cubicBezTo>
                </a:path>
              </a:pathLst>
            </a:custGeom>
            <a:noFill/>
            <a:ln w="12700" cap="flat" cmpd="sng">
              <a:solidFill>
                <a:srgbClr val="5D5F1F"/>
              </a:solidFill>
              <a:prstDash val="solid"/>
              <a:miter/>
              <a:headEnd type="none" w="med" len="med"/>
              <a:tailEnd type="none" w="med" len="med"/>
            </a:ln>
          </p:spPr>
          <p:txBody>
            <a:bodyPr/>
            <a:p>
              <a:endParaRPr lang="zh-CN" altLang="en-US"/>
            </a:p>
          </p:txBody>
        </p:sp>
        <p:sp>
          <p:nvSpPr>
            <p:cNvPr id="279566" name="任意多边形 22"/>
            <p:cNvSpPr/>
            <p:nvPr>
              <p:custDataLst>
                <p:tags r:id="rId9"/>
              </p:custDataLst>
            </p:nvPr>
          </p:nvSpPr>
          <p:spPr>
            <a:xfrm>
              <a:off x="10709" y="4838"/>
              <a:ext cx="773" cy="773"/>
            </a:xfrm>
            <a:custGeom>
              <a:avLst/>
              <a:gdLst>
                <a:gd name="txL" fmla="*/ 0 w 1336874"/>
                <a:gd name="txT" fmla="*/ 0 h 1336874"/>
                <a:gd name="txR" fmla="*/ 1336874 w 1336874"/>
                <a:gd name="txB" fmla="*/ 1336874 h 1336874"/>
              </a:gdLst>
              <a:ahLst/>
              <a:cxnLst>
                <a:cxn ang="0">
                  <a:pos x="245528" y="59062"/>
                </a:cxn>
                <a:cxn ang="0">
                  <a:pos x="431993" y="245528"/>
                </a:cxn>
                <a:cxn ang="0">
                  <a:pos x="245528" y="431994"/>
                </a:cxn>
                <a:cxn ang="0">
                  <a:pos x="59062" y="245528"/>
                </a:cxn>
                <a:cxn ang="0">
                  <a:pos x="245528" y="59062"/>
                </a:cxn>
                <a:cxn ang="0">
                  <a:pos x="245528" y="54312"/>
                </a:cxn>
                <a:cxn ang="0">
                  <a:pos x="54312" y="245528"/>
                </a:cxn>
                <a:cxn ang="0">
                  <a:pos x="245528" y="436744"/>
                </a:cxn>
                <a:cxn ang="0">
                  <a:pos x="436744" y="245528"/>
                </a:cxn>
                <a:cxn ang="0">
                  <a:pos x="245528" y="54312"/>
                </a:cxn>
                <a:cxn ang="0">
                  <a:pos x="245528" y="0"/>
                </a:cxn>
                <a:cxn ang="0">
                  <a:pos x="268726" y="9609"/>
                </a:cxn>
                <a:cxn ang="0">
                  <a:pos x="300286" y="41168"/>
                </a:cxn>
                <a:cxn ang="0">
                  <a:pos x="343397" y="29617"/>
                </a:cxn>
                <a:cxn ang="0">
                  <a:pos x="368292" y="32894"/>
                </a:cxn>
                <a:cxn ang="0">
                  <a:pos x="383578" y="52815"/>
                </a:cxn>
                <a:cxn ang="0">
                  <a:pos x="395129" y="95926"/>
                </a:cxn>
                <a:cxn ang="0">
                  <a:pos x="438240" y="107478"/>
                </a:cxn>
                <a:cxn ang="0">
                  <a:pos x="458161" y="122764"/>
                </a:cxn>
                <a:cxn ang="0">
                  <a:pos x="461438" y="147659"/>
                </a:cxn>
                <a:cxn ang="0">
                  <a:pos x="449887" y="190769"/>
                </a:cxn>
                <a:cxn ang="0">
                  <a:pos x="481446" y="222329"/>
                </a:cxn>
                <a:cxn ang="0">
                  <a:pos x="491056" y="245528"/>
                </a:cxn>
                <a:cxn ang="0">
                  <a:pos x="481446" y="268726"/>
                </a:cxn>
                <a:cxn ang="0">
                  <a:pos x="449887" y="300286"/>
                </a:cxn>
                <a:cxn ang="0">
                  <a:pos x="461438" y="343396"/>
                </a:cxn>
                <a:cxn ang="0">
                  <a:pos x="458161" y="368292"/>
                </a:cxn>
                <a:cxn ang="0">
                  <a:pos x="438240" y="383578"/>
                </a:cxn>
                <a:cxn ang="0">
                  <a:pos x="395129" y="395129"/>
                </a:cxn>
                <a:cxn ang="0">
                  <a:pos x="383578" y="438241"/>
                </a:cxn>
                <a:cxn ang="0">
                  <a:pos x="368291" y="458161"/>
                </a:cxn>
                <a:cxn ang="0">
                  <a:pos x="343396" y="461439"/>
                </a:cxn>
                <a:cxn ang="0">
                  <a:pos x="300285" y="449887"/>
                </a:cxn>
                <a:cxn ang="0">
                  <a:pos x="268726" y="481446"/>
                </a:cxn>
                <a:cxn ang="0">
                  <a:pos x="245528" y="491056"/>
                </a:cxn>
                <a:cxn ang="0">
                  <a:pos x="222329" y="481446"/>
                </a:cxn>
                <a:cxn ang="0">
                  <a:pos x="190769" y="449887"/>
                </a:cxn>
                <a:cxn ang="0">
                  <a:pos x="147659" y="461439"/>
                </a:cxn>
                <a:cxn ang="0">
                  <a:pos x="122764" y="458161"/>
                </a:cxn>
                <a:cxn ang="0">
                  <a:pos x="107478" y="438240"/>
                </a:cxn>
                <a:cxn ang="0">
                  <a:pos x="95926" y="395129"/>
                </a:cxn>
                <a:cxn ang="0">
                  <a:pos x="52815" y="383578"/>
                </a:cxn>
                <a:cxn ang="0">
                  <a:pos x="32894" y="368292"/>
                </a:cxn>
                <a:cxn ang="0">
                  <a:pos x="29617" y="343396"/>
                </a:cxn>
                <a:cxn ang="0">
                  <a:pos x="41168" y="300286"/>
                </a:cxn>
                <a:cxn ang="0">
                  <a:pos x="9609" y="268726"/>
                </a:cxn>
                <a:cxn ang="0">
                  <a:pos x="0" y="245528"/>
                </a:cxn>
                <a:cxn ang="0">
                  <a:pos x="9609" y="222329"/>
                </a:cxn>
                <a:cxn ang="0">
                  <a:pos x="41168" y="190769"/>
                </a:cxn>
                <a:cxn ang="0">
                  <a:pos x="29617" y="147659"/>
                </a:cxn>
                <a:cxn ang="0">
                  <a:pos x="32894" y="122764"/>
                </a:cxn>
                <a:cxn ang="0">
                  <a:pos x="52815" y="107477"/>
                </a:cxn>
                <a:cxn ang="0">
                  <a:pos x="95926" y="95926"/>
                </a:cxn>
                <a:cxn ang="0">
                  <a:pos x="107478" y="52815"/>
                </a:cxn>
                <a:cxn ang="0">
                  <a:pos x="122764" y="32894"/>
                </a:cxn>
                <a:cxn ang="0">
                  <a:pos x="134657" y="28802"/>
                </a:cxn>
                <a:cxn ang="0">
                  <a:pos x="147659" y="29617"/>
                </a:cxn>
                <a:cxn ang="0">
                  <a:pos x="190770" y="41168"/>
                </a:cxn>
                <a:cxn ang="0">
                  <a:pos x="222329" y="9609"/>
                </a:cxn>
                <a:cxn ang="0">
                  <a:pos x="245528" y="0"/>
                </a:cxn>
              </a:cxnLst>
              <a:rect l="txL" t="txT" r="txR" b="txB"/>
              <a:pathLst>
                <a:path w="1336874" h="1336874">
                  <a:moveTo>
                    <a:pt x="668437" y="160795"/>
                  </a:moveTo>
                  <a:cubicBezTo>
                    <a:pt x="948800" y="160795"/>
                    <a:pt x="1176080" y="388075"/>
                    <a:pt x="1176080" y="668438"/>
                  </a:cubicBezTo>
                  <a:cubicBezTo>
                    <a:pt x="1176080" y="948801"/>
                    <a:pt x="948800" y="1176081"/>
                    <a:pt x="668437" y="1176081"/>
                  </a:cubicBezTo>
                  <a:cubicBezTo>
                    <a:pt x="388074" y="1176081"/>
                    <a:pt x="160794" y="948801"/>
                    <a:pt x="160794" y="668438"/>
                  </a:cubicBezTo>
                  <a:cubicBezTo>
                    <a:pt x="160794" y="388075"/>
                    <a:pt x="388074" y="160795"/>
                    <a:pt x="668437" y="160795"/>
                  </a:cubicBezTo>
                  <a:close/>
                  <a:moveTo>
                    <a:pt x="668438" y="147863"/>
                  </a:moveTo>
                  <a:cubicBezTo>
                    <a:pt x="380932" y="147863"/>
                    <a:pt x="147863" y="380932"/>
                    <a:pt x="147863" y="668438"/>
                  </a:cubicBezTo>
                  <a:cubicBezTo>
                    <a:pt x="147863" y="955944"/>
                    <a:pt x="380932" y="1189013"/>
                    <a:pt x="668438" y="1189013"/>
                  </a:cubicBezTo>
                  <a:cubicBezTo>
                    <a:pt x="955944" y="1189013"/>
                    <a:pt x="1189013" y="955944"/>
                    <a:pt x="1189013" y="668438"/>
                  </a:cubicBezTo>
                  <a:cubicBezTo>
                    <a:pt x="1189013" y="380932"/>
                    <a:pt x="955944" y="147863"/>
                    <a:pt x="668438" y="147863"/>
                  </a:cubicBezTo>
                  <a:close/>
                  <a:moveTo>
                    <a:pt x="668438" y="0"/>
                  </a:moveTo>
                  <a:cubicBezTo>
                    <a:pt x="691296" y="-1"/>
                    <a:pt x="714154" y="8720"/>
                    <a:pt x="731595" y="26160"/>
                  </a:cubicBezTo>
                  <a:lnTo>
                    <a:pt x="817513" y="112080"/>
                  </a:lnTo>
                  <a:lnTo>
                    <a:pt x="934882" y="80632"/>
                  </a:lnTo>
                  <a:cubicBezTo>
                    <a:pt x="958704" y="74247"/>
                    <a:pt x="982861" y="78124"/>
                    <a:pt x="1002657" y="89554"/>
                  </a:cubicBezTo>
                  <a:cubicBezTo>
                    <a:pt x="1022452" y="100983"/>
                    <a:pt x="1037888" y="119964"/>
                    <a:pt x="1044271" y="143788"/>
                  </a:cubicBezTo>
                  <a:lnTo>
                    <a:pt x="1075720" y="261155"/>
                  </a:lnTo>
                  <a:lnTo>
                    <a:pt x="1193086" y="292605"/>
                  </a:lnTo>
                  <a:cubicBezTo>
                    <a:pt x="1216911" y="298987"/>
                    <a:pt x="1235893" y="314423"/>
                    <a:pt x="1247321" y="334219"/>
                  </a:cubicBezTo>
                  <a:cubicBezTo>
                    <a:pt x="1258750" y="354015"/>
                    <a:pt x="1262627" y="378170"/>
                    <a:pt x="1256243" y="401994"/>
                  </a:cubicBezTo>
                  <a:lnTo>
                    <a:pt x="1224795" y="519361"/>
                  </a:lnTo>
                  <a:lnTo>
                    <a:pt x="1310714" y="605281"/>
                  </a:lnTo>
                  <a:cubicBezTo>
                    <a:pt x="1328155" y="622721"/>
                    <a:pt x="1336874" y="645580"/>
                    <a:pt x="1336874" y="668437"/>
                  </a:cubicBezTo>
                  <a:cubicBezTo>
                    <a:pt x="1336875" y="691296"/>
                    <a:pt x="1328155" y="714154"/>
                    <a:pt x="1310714" y="731594"/>
                  </a:cubicBezTo>
                  <a:lnTo>
                    <a:pt x="1224795" y="817513"/>
                  </a:lnTo>
                  <a:lnTo>
                    <a:pt x="1256243" y="934880"/>
                  </a:lnTo>
                  <a:cubicBezTo>
                    <a:pt x="1262626" y="958704"/>
                    <a:pt x="1258749" y="982861"/>
                    <a:pt x="1247320" y="1002657"/>
                  </a:cubicBezTo>
                  <a:cubicBezTo>
                    <a:pt x="1235892" y="1022452"/>
                    <a:pt x="1216910" y="1037888"/>
                    <a:pt x="1193086" y="1044271"/>
                  </a:cubicBezTo>
                  <a:lnTo>
                    <a:pt x="1075719" y="1075719"/>
                  </a:lnTo>
                  <a:lnTo>
                    <a:pt x="1044271" y="1193088"/>
                  </a:lnTo>
                  <a:cubicBezTo>
                    <a:pt x="1037888" y="1216910"/>
                    <a:pt x="1022452" y="1235892"/>
                    <a:pt x="1002654" y="1247321"/>
                  </a:cubicBezTo>
                  <a:cubicBezTo>
                    <a:pt x="982860" y="1258750"/>
                    <a:pt x="958704" y="1262627"/>
                    <a:pt x="934880" y="1256244"/>
                  </a:cubicBezTo>
                  <a:lnTo>
                    <a:pt x="817512" y="1224795"/>
                  </a:lnTo>
                  <a:lnTo>
                    <a:pt x="731594" y="1310714"/>
                  </a:lnTo>
                  <a:cubicBezTo>
                    <a:pt x="714154" y="1328153"/>
                    <a:pt x="691296" y="1336874"/>
                    <a:pt x="668437" y="1336874"/>
                  </a:cubicBezTo>
                  <a:cubicBezTo>
                    <a:pt x="645579" y="1336874"/>
                    <a:pt x="622720" y="1328153"/>
                    <a:pt x="605281" y="1310714"/>
                  </a:cubicBezTo>
                  <a:lnTo>
                    <a:pt x="519361" y="1224795"/>
                  </a:lnTo>
                  <a:lnTo>
                    <a:pt x="401995" y="1256244"/>
                  </a:lnTo>
                  <a:cubicBezTo>
                    <a:pt x="378172" y="1262627"/>
                    <a:pt x="354015" y="1258750"/>
                    <a:pt x="334219" y="1247320"/>
                  </a:cubicBezTo>
                  <a:cubicBezTo>
                    <a:pt x="314424" y="1235892"/>
                    <a:pt x="298988" y="1216910"/>
                    <a:pt x="292605" y="1193086"/>
                  </a:cubicBezTo>
                  <a:lnTo>
                    <a:pt x="261155" y="1075719"/>
                  </a:lnTo>
                  <a:lnTo>
                    <a:pt x="143788" y="1044271"/>
                  </a:lnTo>
                  <a:cubicBezTo>
                    <a:pt x="119964" y="1037888"/>
                    <a:pt x="100983" y="1022452"/>
                    <a:pt x="89554" y="1002656"/>
                  </a:cubicBezTo>
                  <a:cubicBezTo>
                    <a:pt x="78124" y="982861"/>
                    <a:pt x="74247" y="958704"/>
                    <a:pt x="80632" y="934880"/>
                  </a:cubicBezTo>
                  <a:lnTo>
                    <a:pt x="112080" y="817513"/>
                  </a:lnTo>
                  <a:lnTo>
                    <a:pt x="26162" y="731594"/>
                  </a:lnTo>
                  <a:cubicBezTo>
                    <a:pt x="8720" y="714154"/>
                    <a:pt x="0" y="691296"/>
                    <a:pt x="0" y="668437"/>
                  </a:cubicBezTo>
                  <a:cubicBezTo>
                    <a:pt x="0" y="645580"/>
                    <a:pt x="8721" y="622721"/>
                    <a:pt x="26160" y="605281"/>
                  </a:cubicBezTo>
                  <a:lnTo>
                    <a:pt x="112080" y="519361"/>
                  </a:lnTo>
                  <a:lnTo>
                    <a:pt x="80632" y="401994"/>
                  </a:lnTo>
                  <a:cubicBezTo>
                    <a:pt x="74247" y="378172"/>
                    <a:pt x="78124" y="354015"/>
                    <a:pt x="89554" y="334219"/>
                  </a:cubicBezTo>
                  <a:cubicBezTo>
                    <a:pt x="100983" y="314423"/>
                    <a:pt x="119964" y="298987"/>
                    <a:pt x="143788" y="292603"/>
                  </a:cubicBezTo>
                  <a:lnTo>
                    <a:pt x="261155" y="261155"/>
                  </a:lnTo>
                  <a:lnTo>
                    <a:pt x="292605" y="143788"/>
                  </a:lnTo>
                  <a:cubicBezTo>
                    <a:pt x="298988" y="119964"/>
                    <a:pt x="314423" y="100983"/>
                    <a:pt x="334219" y="89554"/>
                  </a:cubicBezTo>
                  <a:cubicBezTo>
                    <a:pt x="344118" y="83838"/>
                    <a:pt x="355106" y="80012"/>
                    <a:pt x="366597" y="78413"/>
                  </a:cubicBezTo>
                  <a:cubicBezTo>
                    <a:pt x="378087" y="76813"/>
                    <a:pt x="390083" y="77440"/>
                    <a:pt x="401995" y="80632"/>
                  </a:cubicBezTo>
                  <a:lnTo>
                    <a:pt x="519363" y="112080"/>
                  </a:lnTo>
                  <a:lnTo>
                    <a:pt x="605281" y="26160"/>
                  </a:lnTo>
                  <a:cubicBezTo>
                    <a:pt x="622721" y="8721"/>
                    <a:pt x="645580" y="0"/>
                    <a:pt x="668438" y="0"/>
                  </a:cubicBezTo>
                  <a:close/>
                </a:path>
              </a:pathLst>
            </a:custGeom>
            <a:gradFill rotWithShape="1">
              <a:gsLst>
                <a:gs pos="0">
                  <a:srgbClr val="FE4444"/>
                </a:gs>
                <a:gs pos="100000">
                  <a:srgbClr val="832B2B"/>
                </a:gs>
              </a:gsLst>
              <a:lin ang="5400000"/>
              <a:tileRect/>
            </a:gradFill>
            <a:ln w="12700">
              <a:noFill/>
            </a:ln>
          </p:spPr>
          <p:txBody>
            <a:bodyPr anchor="ctr"/>
            <a:p>
              <a:pPr algn="ctr"/>
              <a:r>
                <a:rPr lang="en-US" altLang="zh-CN" dirty="0">
                  <a:solidFill>
                    <a:srgbClr val="FFFFFF"/>
                  </a:solidFill>
                  <a:latin typeface="Arial" panose="020B0604020202020204" pitchFamily="34" charset="0"/>
                  <a:ea typeface="宋体" panose="02010600030101010101" pitchFamily="2" charset="-122"/>
                  <a:sym typeface="Arial" panose="020B0604020202020204" pitchFamily="34" charset="0"/>
                </a:rPr>
                <a:t>C</a:t>
              </a:r>
              <a:endParaRPr lang="zh-CN" altLang="en-US"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端正入党动机 以实际行动争取早日入党</a:t>
            </a:r>
            <a:endParaRPr lang="zh-CN" altLang="en-US" sz="3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circle(in)">
                                      <p:cBhvr>
                                        <p:cTn id="7" dur="1000"/>
                                        <p:tgtEl>
                                          <p:spTgt spid="16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71363"/>
                                        </p:tgtEl>
                                        <p:attrNameLst>
                                          <p:attrName>style.visibility</p:attrName>
                                        </p:attrNameLst>
                                      </p:cBhvr>
                                      <p:to>
                                        <p:strVal val="visible"/>
                                      </p:to>
                                    </p:set>
                                    <p:animEffect transition="in" filter="fade">
                                      <p:cBhvr>
                                        <p:cTn id="11" dur="1000"/>
                                        <p:tgtEl>
                                          <p:spTgt spid="271363"/>
                                        </p:tgtEl>
                                      </p:cBhvr>
                                    </p:animEffect>
                                    <p:anim calcmode="lin" valueType="num">
                                      <p:cBhvr>
                                        <p:cTn id="12" dur="1000" fill="hold"/>
                                        <p:tgtEl>
                                          <p:spTgt spid="271363"/>
                                        </p:tgtEl>
                                        <p:attrNameLst>
                                          <p:attrName>ppt_x</p:attrName>
                                        </p:attrNameLst>
                                      </p:cBhvr>
                                      <p:tavLst>
                                        <p:tav tm="0">
                                          <p:val>
                                            <p:strVal val="#ppt_x"/>
                                          </p:val>
                                        </p:tav>
                                        <p:tav tm="100000">
                                          <p:val>
                                            <p:strVal val="#ppt_x"/>
                                          </p:val>
                                        </p:tav>
                                      </p:tavLst>
                                    </p:anim>
                                    <p:anim calcmode="lin" valueType="num">
                                      <p:cBhvr>
                                        <p:cTn id="13" dur="1000" fill="hold"/>
                                        <p:tgtEl>
                                          <p:spTgt spid="27136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271367"/>
                                        </p:tgtEl>
                                        <p:attrNameLst>
                                          <p:attrName>style.visibility</p:attrName>
                                        </p:attrNameLst>
                                      </p:cBhvr>
                                      <p:to>
                                        <p:strVal val="visible"/>
                                      </p:to>
                                    </p:set>
                                    <p:animEffect transition="in" filter="fade">
                                      <p:cBhvr>
                                        <p:cTn id="17" dur="1000"/>
                                        <p:tgtEl>
                                          <p:spTgt spid="271367"/>
                                        </p:tgtEl>
                                      </p:cBhvr>
                                    </p:animEffect>
                                    <p:anim calcmode="lin" valueType="num">
                                      <p:cBhvr>
                                        <p:cTn id="18" dur="1000" fill="hold"/>
                                        <p:tgtEl>
                                          <p:spTgt spid="271367"/>
                                        </p:tgtEl>
                                        <p:attrNameLst>
                                          <p:attrName>ppt_x</p:attrName>
                                        </p:attrNameLst>
                                      </p:cBhvr>
                                      <p:tavLst>
                                        <p:tav tm="0">
                                          <p:val>
                                            <p:strVal val="#ppt_x"/>
                                          </p:val>
                                        </p:tav>
                                        <p:tav tm="100000">
                                          <p:val>
                                            <p:strVal val="#ppt_x"/>
                                          </p:val>
                                        </p:tav>
                                      </p:tavLst>
                                    </p:anim>
                                    <p:anim calcmode="lin" valueType="num">
                                      <p:cBhvr>
                                        <p:cTn id="19" dur="1000" fill="hold"/>
                                        <p:tgtEl>
                                          <p:spTgt spid="27136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7" grpId="1"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端正入党动机 以实际行动争取早日入党</a:t>
            </a:r>
            <a:endParaRPr lang="zh-CN" altLang="en-US" sz="3200" b="1">
              <a:latin typeface="楷体" panose="02010609060101010101" charset="-122"/>
              <a:ea typeface="楷体" panose="02010609060101010101" charset="-122"/>
            </a:endParaRPr>
          </a:p>
        </p:txBody>
      </p:sp>
      <p:sp>
        <p:nvSpPr>
          <p:cNvPr id="219" name=" 219"/>
          <p:cNvSpPr/>
          <p:nvPr/>
        </p:nvSpPr>
        <p:spPr>
          <a:xfrm>
            <a:off x="582295" y="1524635"/>
            <a:ext cx="6075680"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二、自觉接受党组织的培养、教育和考察</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grpSp>
        <p:nvGrpSpPr>
          <p:cNvPr id="272387" name="组合 16"/>
          <p:cNvGrpSpPr/>
          <p:nvPr/>
        </p:nvGrpSpPr>
        <p:grpSpPr>
          <a:xfrm rot="0">
            <a:off x="1510665" y="2700655"/>
            <a:ext cx="1692275" cy="3625850"/>
            <a:chOff x="1015997" y="1208192"/>
            <a:chExt cx="1692275" cy="3626274"/>
          </a:xfrm>
        </p:grpSpPr>
        <p:sp>
          <p:nvSpPr>
            <p:cNvPr id="280580" name="任意多边形 4"/>
            <p:cNvSpPr/>
            <p:nvPr>
              <p:custDataLst>
                <p:tags r:id="rId1"/>
              </p:custDataLst>
            </p:nvPr>
          </p:nvSpPr>
          <p:spPr>
            <a:xfrm>
              <a:off x="1574130" y="4258732"/>
              <a:ext cx="575734" cy="575734"/>
            </a:xfrm>
            <a:custGeom>
              <a:avLst/>
              <a:gdLst>
                <a:gd name="txL" fmla="*/ 0 w 575734"/>
                <a:gd name="txT" fmla="*/ 0 h 575734"/>
                <a:gd name="txR" fmla="*/ 575734 w 575734"/>
                <a:gd name="txB" fmla="*/ 575734 h 575734"/>
              </a:gdLst>
              <a:ahLst/>
              <a:cxnLst>
                <a:cxn ang="0">
                  <a:pos x="0" y="0"/>
                </a:cxn>
                <a:cxn ang="0">
                  <a:pos x="265008" y="0"/>
                </a:cxn>
                <a:cxn ang="0">
                  <a:pos x="265008" y="72347"/>
                </a:cxn>
                <a:cxn ang="0">
                  <a:pos x="253263" y="74718"/>
                </a:cxn>
                <a:cxn ang="0">
                  <a:pos x="198967" y="156632"/>
                </a:cxn>
                <a:cxn ang="0">
                  <a:pos x="287867" y="245532"/>
                </a:cxn>
                <a:cxn ang="0">
                  <a:pos x="376767" y="156632"/>
                </a:cxn>
                <a:cxn ang="0">
                  <a:pos x="322471" y="74718"/>
                </a:cxn>
                <a:cxn ang="0">
                  <a:pos x="310727" y="72347"/>
                </a:cxn>
                <a:cxn ang="0">
                  <a:pos x="310727" y="0"/>
                </a:cxn>
                <a:cxn ang="0">
                  <a:pos x="575734" y="0"/>
                </a:cxn>
                <a:cxn ang="0">
                  <a:pos x="575734" y="575734"/>
                </a:cxn>
                <a:cxn ang="0">
                  <a:pos x="0" y="575734"/>
                </a:cxn>
              </a:cxnLst>
              <a:rect l="txL" t="txT" r="txR" b="txB"/>
              <a:pathLst>
                <a:path w="575734" h="575734">
                  <a:moveTo>
                    <a:pt x="0" y="0"/>
                  </a:moveTo>
                  <a:lnTo>
                    <a:pt x="265008" y="0"/>
                  </a:lnTo>
                  <a:lnTo>
                    <a:pt x="265008" y="72347"/>
                  </a:lnTo>
                  <a:lnTo>
                    <a:pt x="253263" y="74718"/>
                  </a:lnTo>
                  <a:cubicBezTo>
                    <a:pt x="221356" y="88214"/>
                    <a:pt x="198967" y="119809"/>
                    <a:pt x="198967" y="156632"/>
                  </a:cubicBezTo>
                  <a:cubicBezTo>
                    <a:pt x="198967" y="205730"/>
                    <a:pt x="238769" y="245532"/>
                    <a:pt x="287867" y="245532"/>
                  </a:cubicBezTo>
                  <a:cubicBezTo>
                    <a:pt x="336965" y="245532"/>
                    <a:pt x="376767" y="205730"/>
                    <a:pt x="376767" y="156632"/>
                  </a:cubicBezTo>
                  <a:cubicBezTo>
                    <a:pt x="376767" y="119809"/>
                    <a:pt x="354378" y="88214"/>
                    <a:pt x="322471" y="74718"/>
                  </a:cubicBezTo>
                  <a:lnTo>
                    <a:pt x="310727" y="72347"/>
                  </a:lnTo>
                  <a:lnTo>
                    <a:pt x="310727" y="0"/>
                  </a:lnTo>
                  <a:lnTo>
                    <a:pt x="575734" y="0"/>
                  </a:lnTo>
                  <a:lnTo>
                    <a:pt x="575734" y="575734"/>
                  </a:lnTo>
                  <a:lnTo>
                    <a:pt x="0" y="575734"/>
                  </a:lnTo>
                  <a:close/>
                </a:path>
              </a:pathLst>
            </a:custGeom>
            <a:gradFill rotWithShape="1">
              <a:gsLst>
                <a:gs pos="0">
                  <a:srgbClr val="FE4444"/>
                </a:gs>
                <a:gs pos="100000">
                  <a:srgbClr val="832B2B"/>
                </a:gs>
              </a:gsLst>
              <a:lin ang="5400000"/>
              <a:tileRect/>
            </a:gradFill>
            <a:ln w="12700">
              <a:noFill/>
            </a:ln>
          </p:spPr>
          <p:txBody>
            <a:bodyPr anchor="b"/>
            <a:p>
              <a:pPr algn="ctr"/>
              <a:r>
                <a:rPr lang="en-US" altLang="zh-CN" dirty="0">
                  <a:solidFill>
                    <a:srgbClr val="FFFFFF"/>
                  </a:solidFill>
                  <a:latin typeface="Arial" panose="020B0604020202020204" pitchFamily="34" charset="0"/>
                  <a:ea typeface="宋体" panose="02010600030101010101" pitchFamily="2" charset="-122"/>
                  <a:sym typeface="Arial" panose="020B0604020202020204" pitchFamily="34" charset="0"/>
                </a:rPr>
                <a:t>A</a:t>
              </a:r>
              <a:endParaRPr lang="zh-CN" altLang="en-US"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280581" name="任意多边形 5"/>
            <p:cNvSpPr/>
            <p:nvPr>
              <p:custDataLst>
                <p:tags r:id="rId2"/>
              </p:custDataLst>
            </p:nvPr>
          </p:nvSpPr>
          <p:spPr>
            <a:xfrm>
              <a:off x="1015997" y="1208192"/>
              <a:ext cx="1692275" cy="2609215"/>
            </a:xfrm>
            <a:custGeom>
              <a:avLst/>
              <a:gdLst>
                <a:gd name="txL" fmla="*/ 0 w 1692000"/>
                <a:gd name="txT" fmla="*/ 0 h 1692000"/>
                <a:gd name="txR" fmla="*/ 1692000 w 1692000"/>
                <a:gd name="txB" fmla="*/ 1692000 h 1692000"/>
              </a:gdLst>
              <a:ahLst/>
              <a:cxnLst>
                <a:cxn ang="0">
                  <a:pos x="0" y="0"/>
                </a:cxn>
                <a:cxn ang="0">
                  <a:pos x="1692275" y="0"/>
                </a:cxn>
                <a:cxn ang="0">
                  <a:pos x="1692275" y="2609215"/>
                </a:cxn>
                <a:cxn ang="0">
                  <a:pos x="869001" y="2609215"/>
                </a:cxn>
                <a:cxn ang="0">
                  <a:pos x="869001" y="2473588"/>
                </a:cxn>
                <a:cxn ang="0">
                  <a:pos x="880747" y="2469931"/>
                </a:cxn>
                <a:cxn ang="0">
                  <a:pos x="935051" y="2343613"/>
                </a:cxn>
                <a:cxn ang="0">
                  <a:pos x="846137" y="2206521"/>
                </a:cxn>
                <a:cxn ang="0">
                  <a:pos x="757223" y="2343613"/>
                </a:cxn>
                <a:cxn ang="0">
                  <a:pos x="811527" y="2469931"/>
                </a:cxn>
                <a:cxn ang="0">
                  <a:pos x="823274" y="2473588"/>
                </a:cxn>
                <a:cxn ang="0">
                  <a:pos x="823274" y="2609215"/>
                </a:cxn>
                <a:cxn ang="0">
                  <a:pos x="0" y="2609215"/>
                </a:cxn>
              </a:cxnLst>
              <a:rect l="txL" t="txT" r="txR" b="txB"/>
              <a:pathLst>
                <a:path w="1692000" h="1692000">
                  <a:moveTo>
                    <a:pt x="0" y="0"/>
                  </a:moveTo>
                  <a:lnTo>
                    <a:pt x="1692000" y="0"/>
                  </a:lnTo>
                  <a:lnTo>
                    <a:pt x="1692000" y="1692000"/>
                  </a:lnTo>
                  <a:lnTo>
                    <a:pt x="868860" y="1692000"/>
                  </a:lnTo>
                  <a:lnTo>
                    <a:pt x="868860" y="1604050"/>
                  </a:lnTo>
                  <a:lnTo>
                    <a:pt x="880604" y="1601679"/>
                  </a:lnTo>
                  <a:cubicBezTo>
                    <a:pt x="912511" y="1588183"/>
                    <a:pt x="934900" y="1556589"/>
                    <a:pt x="934900" y="1519765"/>
                  </a:cubicBezTo>
                  <a:cubicBezTo>
                    <a:pt x="934900" y="1470667"/>
                    <a:pt x="895098" y="1430865"/>
                    <a:pt x="846000" y="1430865"/>
                  </a:cubicBezTo>
                  <a:cubicBezTo>
                    <a:pt x="796902" y="1430865"/>
                    <a:pt x="757100" y="1470667"/>
                    <a:pt x="757100" y="1519765"/>
                  </a:cubicBezTo>
                  <a:cubicBezTo>
                    <a:pt x="757100" y="1556589"/>
                    <a:pt x="779489" y="1588183"/>
                    <a:pt x="811396" y="1601679"/>
                  </a:cubicBezTo>
                  <a:lnTo>
                    <a:pt x="823141" y="1604050"/>
                  </a:lnTo>
                  <a:lnTo>
                    <a:pt x="823141" y="1692000"/>
                  </a:lnTo>
                  <a:lnTo>
                    <a:pt x="0" y="1692000"/>
                  </a:lnTo>
                  <a:close/>
                </a:path>
              </a:pathLst>
            </a:custGeom>
            <a:gradFill rotWithShape="1">
              <a:gsLst>
                <a:gs pos="0">
                  <a:srgbClr val="FECF40"/>
                </a:gs>
                <a:gs pos="100000">
                  <a:srgbClr val="846C21"/>
                </a:gs>
              </a:gsLst>
              <a:lin ang="5400000"/>
              <a:tileRect/>
            </a:gradFill>
            <a:ln w="12700">
              <a:noFill/>
            </a:ln>
          </p:spPr>
          <p:txBody>
            <a:bodyPr bIns="180000" anchor="ctr"/>
            <a:p>
              <a:pPr algn="ctr">
                <a:lnSpc>
                  <a:spcPct val="120000"/>
                </a:lnSpc>
              </a:pPr>
              <a:r>
                <a:rPr lang="en-US" altLang="zh-CN" sz="2200" b="1" dirty="0">
                  <a:latin typeface="仿宋" panose="02010609060101010101" charset="-122"/>
                  <a:ea typeface="仿宋" panose="02010609060101010101" charset="-122"/>
                  <a:sym typeface="Arial" panose="020B0604020202020204" pitchFamily="34" charset="0"/>
                </a:rPr>
                <a:t>主动向党组织汇报思想、工作和学习情况</a:t>
              </a:r>
              <a:endParaRPr lang="en-US" altLang="zh-CN" sz="2200" b="1" dirty="0">
                <a:latin typeface="仿宋" panose="02010609060101010101" charset="-122"/>
                <a:ea typeface="仿宋" panose="02010609060101010101" charset="-122"/>
                <a:sym typeface="Arial" panose="020B0604020202020204" pitchFamily="34" charset="0"/>
              </a:endParaRPr>
            </a:p>
          </p:txBody>
        </p:sp>
        <p:sp>
          <p:nvSpPr>
            <p:cNvPr id="280582" name="任意多边形 10"/>
            <p:cNvSpPr/>
            <p:nvPr>
              <p:custDataLst>
                <p:tags r:id="rId3"/>
              </p:custDataLst>
            </p:nvPr>
          </p:nvSpPr>
          <p:spPr>
            <a:xfrm>
              <a:off x="1839138" y="3817132"/>
              <a:ext cx="45719" cy="441600"/>
            </a:xfrm>
            <a:custGeom>
              <a:avLst/>
              <a:gdLst/>
              <a:ahLst/>
              <a:cxnLst>
                <a:cxn ang="0">
                  <a:pos x="0" y="0"/>
                </a:cxn>
                <a:cxn ang="0">
                  <a:pos x="45719" y="0"/>
                </a:cxn>
                <a:cxn ang="0">
                  <a:pos x="45719" y="441600"/>
                </a:cxn>
                <a:cxn ang="0">
                  <a:pos x="0" y="441600"/>
                </a:cxn>
              </a:cxnLst>
              <a:pathLst>
                <a:path w="45719" h="441600">
                  <a:moveTo>
                    <a:pt x="0" y="0"/>
                  </a:moveTo>
                  <a:lnTo>
                    <a:pt x="45719" y="0"/>
                  </a:lnTo>
                  <a:lnTo>
                    <a:pt x="45719" y="441600"/>
                  </a:lnTo>
                  <a:lnTo>
                    <a:pt x="0" y="441600"/>
                  </a:lnTo>
                  <a:close/>
                </a:path>
              </a:pathLst>
            </a:custGeom>
            <a:gradFill rotWithShape="1">
              <a:gsLst>
                <a:gs pos="0">
                  <a:srgbClr val="FE4444"/>
                </a:gs>
                <a:gs pos="100000">
                  <a:srgbClr val="832B2B"/>
                </a:gs>
              </a:gsLst>
              <a:lin ang="5400000"/>
              <a:tileRect/>
            </a:gradFill>
            <a:ln w="12700">
              <a:noFill/>
            </a:ln>
          </p:spPr>
          <p:txBody>
            <a:bodyPr/>
            <a:p>
              <a:endParaRPr lang="zh-CN" altLang="en-US"/>
            </a:p>
          </p:txBody>
        </p:sp>
      </p:grpSp>
      <p:grpSp>
        <p:nvGrpSpPr>
          <p:cNvPr id="2" name="组合 1"/>
          <p:cNvGrpSpPr/>
          <p:nvPr/>
        </p:nvGrpSpPr>
        <p:grpSpPr>
          <a:xfrm>
            <a:off x="3763645" y="2701290"/>
            <a:ext cx="1691640" cy="3624580"/>
            <a:chOff x="5927" y="4254"/>
            <a:chExt cx="2664" cy="5708"/>
          </a:xfrm>
        </p:grpSpPr>
        <p:sp>
          <p:nvSpPr>
            <p:cNvPr id="280584" name="任意多边形 18"/>
            <p:cNvSpPr/>
            <p:nvPr>
              <p:custDataLst>
                <p:tags r:id="rId4"/>
              </p:custDataLst>
            </p:nvPr>
          </p:nvSpPr>
          <p:spPr>
            <a:xfrm>
              <a:off x="6806" y="9056"/>
              <a:ext cx="907" cy="907"/>
            </a:xfrm>
            <a:custGeom>
              <a:avLst/>
              <a:gdLst>
                <a:gd name="txL" fmla="*/ 0 w 575734"/>
                <a:gd name="txT" fmla="*/ 0 h 575734"/>
                <a:gd name="txR" fmla="*/ 575734 w 575734"/>
                <a:gd name="txB" fmla="*/ 575734 h 575734"/>
              </a:gdLst>
              <a:ahLst/>
              <a:cxnLst>
                <a:cxn ang="0">
                  <a:pos x="0" y="0"/>
                </a:cxn>
                <a:cxn ang="0">
                  <a:pos x="265008" y="0"/>
                </a:cxn>
                <a:cxn ang="0">
                  <a:pos x="265008" y="72347"/>
                </a:cxn>
                <a:cxn ang="0">
                  <a:pos x="253263" y="74718"/>
                </a:cxn>
                <a:cxn ang="0">
                  <a:pos x="198967" y="156632"/>
                </a:cxn>
                <a:cxn ang="0">
                  <a:pos x="287867" y="245532"/>
                </a:cxn>
                <a:cxn ang="0">
                  <a:pos x="376767" y="156632"/>
                </a:cxn>
                <a:cxn ang="0">
                  <a:pos x="322471" y="74718"/>
                </a:cxn>
                <a:cxn ang="0">
                  <a:pos x="310727" y="72347"/>
                </a:cxn>
                <a:cxn ang="0">
                  <a:pos x="310727" y="0"/>
                </a:cxn>
                <a:cxn ang="0">
                  <a:pos x="575734" y="0"/>
                </a:cxn>
                <a:cxn ang="0">
                  <a:pos x="575734" y="575734"/>
                </a:cxn>
                <a:cxn ang="0">
                  <a:pos x="0" y="575734"/>
                </a:cxn>
              </a:cxnLst>
              <a:rect l="txL" t="txT" r="txR" b="txB"/>
              <a:pathLst>
                <a:path w="575734" h="575734">
                  <a:moveTo>
                    <a:pt x="0" y="0"/>
                  </a:moveTo>
                  <a:lnTo>
                    <a:pt x="265008" y="0"/>
                  </a:lnTo>
                  <a:lnTo>
                    <a:pt x="265008" y="72347"/>
                  </a:lnTo>
                  <a:lnTo>
                    <a:pt x="253263" y="74718"/>
                  </a:lnTo>
                  <a:cubicBezTo>
                    <a:pt x="221356" y="88214"/>
                    <a:pt x="198967" y="119809"/>
                    <a:pt x="198967" y="156632"/>
                  </a:cubicBezTo>
                  <a:cubicBezTo>
                    <a:pt x="198967" y="205730"/>
                    <a:pt x="238769" y="245532"/>
                    <a:pt x="287867" y="245532"/>
                  </a:cubicBezTo>
                  <a:cubicBezTo>
                    <a:pt x="336965" y="245532"/>
                    <a:pt x="376767" y="205730"/>
                    <a:pt x="376767" y="156632"/>
                  </a:cubicBezTo>
                  <a:cubicBezTo>
                    <a:pt x="376767" y="119809"/>
                    <a:pt x="354378" y="88214"/>
                    <a:pt x="322471" y="74718"/>
                  </a:cubicBezTo>
                  <a:lnTo>
                    <a:pt x="310727" y="72347"/>
                  </a:lnTo>
                  <a:lnTo>
                    <a:pt x="310727" y="0"/>
                  </a:lnTo>
                  <a:lnTo>
                    <a:pt x="575734" y="0"/>
                  </a:lnTo>
                  <a:lnTo>
                    <a:pt x="575734" y="575734"/>
                  </a:lnTo>
                  <a:lnTo>
                    <a:pt x="0" y="575734"/>
                  </a:lnTo>
                  <a:close/>
                </a:path>
              </a:pathLst>
            </a:custGeom>
            <a:gradFill rotWithShape="1">
              <a:gsLst>
                <a:gs pos="0">
                  <a:srgbClr val="FE4444"/>
                </a:gs>
                <a:gs pos="100000">
                  <a:srgbClr val="832B2B"/>
                </a:gs>
              </a:gsLst>
              <a:lin ang="5400000"/>
              <a:tileRect/>
            </a:gradFill>
            <a:ln w="12700">
              <a:noFill/>
            </a:ln>
          </p:spPr>
          <p:txBody>
            <a:bodyPr anchor="b"/>
            <a:p>
              <a:pPr algn="ctr"/>
              <a:r>
                <a:rPr lang="en-US" altLang="zh-CN" dirty="0">
                  <a:solidFill>
                    <a:srgbClr val="FFFFFF"/>
                  </a:solidFill>
                  <a:latin typeface="Arial" panose="020B0604020202020204" pitchFamily="34" charset="0"/>
                  <a:ea typeface="宋体" panose="02010600030101010101" pitchFamily="2" charset="-122"/>
                  <a:sym typeface="Arial" panose="020B0604020202020204" pitchFamily="34" charset="0"/>
                </a:rPr>
                <a:t>B</a:t>
              </a:r>
              <a:endParaRPr lang="zh-CN" altLang="en-US"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280585" name="任意多边形 19"/>
            <p:cNvSpPr/>
            <p:nvPr>
              <p:custDataLst>
                <p:tags r:id="rId5"/>
              </p:custDataLst>
            </p:nvPr>
          </p:nvSpPr>
          <p:spPr>
            <a:xfrm>
              <a:off x="5927" y="4254"/>
              <a:ext cx="2665" cy="4108"/>
            </a:xfrm>
            <a:custGeom>
              <a:avLst/>
              <a:gdLst>
                <a:gd name="txL" fmla="*/ 0 w 1692000"/>
                <a:gd name="txT" fmla="*/ 0 h 1692000"/>
                <a:gd name="txR" fmla="*/ 1692000 w 1692000"/>
                <a:gd name="txB" fmla="*/ 1692000 h 1692000"/>
              </a:gdLst>
              <a:ahLst/>
              <a:cxnLst>
                <a:cxn ang="0">
                  <a:pos x="0" y="0"/>
                </a:cxn>
                <a:cxn ang="0">
                  <a:pos x="1692275" y="0"/>
                </a:cxn>
                <a:cxn ang="0">
                  <a:pos x="1692275" y="2608580"/>
                </a:cxn>
                <a:cxn ang="0">
                  <a:pos x="869001" y="2608580"/>
                </a:cxn>
                <a:cxn ang="0">
                  <a:pos x="869001" y="2472986"/>
                </a:cxn>
                <a:cxn ang="0">
                  <a:pos x="880747" y="2469330"/>
                </a:cxn>
                <a:cxn ang="0">
                  <a:pos x="935051" y="2343042"/>
                </a:cxn>
                <a:cxn ang="0">
                  <a:pos x="846137" y="2205984"/>
                </a:cxn>
                <a:cxn ang="0">
                  <a:pos x="757223" y="2343042"/>
                </a:cxn>
                <a:cxn ang="0">
                  <a:pos x="811527" y="2469330"/>
                </a:cxn>
                <a:cxn ang="0">
                  <a:pos x="823274" y="2472986"/>
                </a:cxn>
                <a:cxn ang="0">
                  <a:pos x="823274" y="2608580"/>
                </a:cxn>
                <a:cxn ang="0">
                  <a:pos x="0" y="2608580"/>
                </a:cxn>
              </a:cxnLst>
              <a:rect l="txL" t="txT" r="txR" b="txB"/>
              <a:pathLst>
                <a:path w="1692000" h="1692000">
                  <a:moveTo>
                    <a:pt x="0" y="0"/>
                  </a:moveTo>
                  <a:lnTo>
                    <a:pt x="1692000" y="0"/>
                  </a:lnTo>
                  <a:lnTo>
                    <a:pt x="1692000" y="1692000"/>
                  </a:lnTo>
                  <a:lnTo>
                    <a:pt x="868860" y="1692000"/>
                  </a:lnTo>
                  <a:lnTo>
                    <a:pt x="868860" y="1604050"/>
                  </a:lnTo>
                  <a:lnTo>
                    <a:pt x="880604" y="1601679"/>
                  </a:lnTo>
                  <a:cubicBezTo>
                    <a:pt x="912511" y="1588183"/>
                    <a:pt x="934900" y="1556589"/>
                    <a:pt x="934900" y="1519765"/>
                  </a:cubicBezTo>
                  <a:cubicBezTo>
                    <a:pt x="934900" y="1470667"/>
                    <a:pt x="895098" y="1430865"/>
                    <a:pt x="846000" y="1430865"/>
                  </a:cubicBezTo>
                  <a:cubicBezTo>
                    <a:pt x="796902" y="1430865"/>
                    <a:pt x="757100" y="1470667"/>
                    <a:pt x="757100" y="1519765"/>
                  </a:cubicBezTo>
                  <a:cubicBezTo>
                    <a:pt x="757100" y="1556589"/>
                    <a:pt x="779489" y="1588183"/>
                    <a:pt x="811396" y="1601679"/>
                  </a:cubicBezTo>
                  <a:lnTo>
                    <a:pt x="823141" y="1604050"/>
                  </a:lnTo>
                  <a:lnTo>
                    <a:pt x="823141" y="1692000"/>
                  </a:lnTo>
                  <a:lnTo>
                    <a:pt x="0" y="1692000"/>
                  </a:lnTo>
                  <a:close/>
                </a:path>
              </a:pathLst>
            </a:custGeom>
            <a:gradFill rotWithShape="1">
              <a:gsLst>
                <a:gs pos="0">
                  <a:srgbClr val="FECF40"/>
                </a:gs>
                <a:gs pos="100000">
                  <a:srgbClr val="846C21"/>
                </a:gs>
              </a:gsLst>
              <a:lin ang="5400000"/>
              <a:tileRect/>
            </a:gradFill>
            <a:ln w="12700">
              <a:noFill/>
            </a:ln>
          </p:spPr>
          <p:txBody>
            <a:bodyPr bIns="180000" anchor="ctr"/>
            <a:p>
              <a:pPr algn="ctr">
                <a:lnSpc>
                  <a:spcPct val="120000"/>
                </a:lnSpc>
              </a:pPr>
              <a:r>
                <a:rPr lang="en-US" altLang="zh-CN" sz="2200" b="1" dirty="0">
                  <a:latin typeface="仿宋" panose="02010609060101010101" charset="-122"/>
                  <a:ea typeface="仿宋" panose="02010609060101010101" charset="-122"/>
                  <a:sym typeface="Arial" panose="020B0604020202020204" pitchFamily="34" charset="0"/>
                </a:rPr>
                <a:t>积极参加党组织安排的活动</a:t>
              </a:r>
              <a:endParaRPr lang="en-US" altLang="zh-CN" sz="2200" b="1" dirty="0">
                <a:latin typeface="仿宋" panose="02010609060101010101" charset="-122"/>
                <a:ea typeface="仿宋" panose="02010609060101010101" charset="-122"/>
                <a:sym typeface="Arial" panose="020B0604020202020204" pitchFamily="34" charset="0"/>
              </a:endParaRPr>
            </a:p>
          </p:txBody>
        </p:sp>
        <p:sp>
          <p:nvSpPr>
            <p:cNvPr id="280586" name="任意多边形 6"/>
            <p:cNvSpPr/>
            <p:nvPr>
              <p:custDataLst>
                <p:tags r:id="rId6"/>
              </p:custDataLst>
            </p:nvPr>
          </p:nvSpPr>
          <p:spPr>
            <a:xfrm>
              <a:off x="7223" y="8361"/>
              <a:ext cx="72" cy="695"/>
            </a:xfrm>
            <a:custGeom>
              <a:avLst/>
              <a:gdLst/>
              <a:ahLst/>
              <a:cxnLst>
                <a:cxn ang="0">
                  <a:pos x="0" y="0"/>
                </a:cxn>
                <a:cxn ang="0">
                  <a:pos x="45719" y="0"/>
                </a:cxn>
                <a:cxn ang="0">
                  <a:pos x="45719" y="441600"/>
                </a:cxn>
                <a:cxn ang="0">
                  <a:pos x="0" y="441600"/>
                </a:cxn>
              </a:cxnLst>
              <a:pathLst>
                <a:path w="45719" h="441600">
                  <a:moveTo>
                    <a:pt x="0" y="0"/>
                  </a:moveTo>
                  <a:lnTo>
                    <a:pt x="45719" y="0"/>
                  </a:lnTo>
                  <a:lnTo>
                    <a:pt x="45719" y="441600"/>
                  </a:lnTo>
                  <a:lnTo>
                    <a:pt x="0" y="441600"/>
                  </a:lnTo>
                  <a:close/>
                </a:path>
              </a:pathLst>
            </a:custGeom>
            <a:gradFill rotWithShape="1">
              <a:gsLst>
                <a:gs pos="0">
                  <a:srgbClr val="FE4444"/>
                </a:gs>
                <a:gs pos="100000">
                  <a:srgbClr val="832B2B"/>
                </a:gs>
              </a:gsLst>
              <a:lin ang="5400000"/>
              <a:tileRect/>
            </a:gradFill>
            <a:ln w="12700">
              <a:noFill/>
            </a:ln>
          </p:spPr>
          <p:txBody>
            <a:bodyPr/>
            <a:p>
              <a:endParaRPr lang="zh-CN" altLang="en-US"/>
            </a:p>
          </p:txBody>
        </p:sp>
      </p:grpSp>
      <p:grpSp>
        <p:nvGrpSpPr>
          <p:cNvPr id="272395" name="组合 21"/>
          <p:cNvGrpSpPr/>
          <p:nvPr/>
        </p:nvGrpSpPr>
        <p:grpSpPr>
          <a:xfrm rot="0">
            <a:off x="6015990" y="2700655"/>
            <a:ext cx="1692275" cy="3625850"/>
            <a:chOff x="1015997" y="1208192"/>
            <a:chExt cx="1692275" cy="3626274"/>
          </a:xfrm>
        </p:grpSpPr>
        <p:sp>
          <p:nvSpPr>
            <p:cNvPr id="280588" name="任意多边形 22"/>
            <p:cNvSpPr/>
            <p:nvPr>
              <p:custDataLst>
                <p:tags r:id="rId7"/>
              </p:custDataLst>
            </p:nvPr>
          </p:nvSpPr>
          <p:spPr>
            <a:xfrm>
              <a:off x="1574130" y="4258732"/>
              <a:ext cx="575734" cy="575734"/>
            </a:xfrm>
            <a:custGeom>
              <a:avLst/>
              <a:gdLst>
                <a:gd name="txL" fmla="*/ 0 w 575734"/>
                <a:gd name="txT" fmla="*/ 0 h 575734"/>
                <a:gd name="txR" fmla="*/ 575734 w 575734"/>
                <a:gd name="txB" fmla="*/ 575734 h 575734"/>
              </a:gdLst>
              <a:ahLst/>
              <a:cxnLst>
                <a:cxn ang="0">
                  <a:pos x="0" y="0"/>
                </a:cxn>
                <a:cxn ang="0">
                  <a:pos x="265008" y="0"/>
                </a:cxn>
                <a:cxn ang="0">
                  <a:pos x="265008" y="72347"/>
                </a:cxn>
                <a:cxn ang="0">
                  <a:pos x="253263" y="74718"/>
                </a:cxn>
                <a:cxn ang="0">
                  <a:pos x="198967" y="156632"/>
                </a:cxn>
                <a:cxn ang="0">
                  <a:pos x="287867" y="245532"/>
                </a:cxn>
                <a:cxn ang="0">
                  <a:pos x="376767" y="156632"/>
                </a:cxn>
                <a:cxn ang="0">
                  <a:pos x="322471" y="74718"/>
                </a:cxn>
                <a:cxn ang="0">
                  <a:pos x="310727" y="72347"/>
                </a:cxn>
                <a:cxn ang="0">
                  <a:pos x="310727" y="0"/>
                </a:cxn>
                <a:cxn ang="0">
                  <a:pos x="575734" y="0"/>
                </a:cxn>
                <a:cxn ang="0">
                  <a:pos x="575734" y="575734"/>
                </a:cxn>
                <a:cxn ang="0">
                  <a:pos x="0" y="575734"/>
                </a:cxn>
              </a:cxnLst>
              <a:rect l="txL" t="txT" r="txR" b="txB"/>
              <a:pathLst>
                <a:path w="575734" h="575734">
                  <a:moveTo>
                    <a:pt x="0" y="0"/>
                  </a:moveTo>
                  <a:lnTo>
                    <a:pt x="265008" y="0"/>
                  </a:lnTo>
                  <a:lnTo>
                    <a:pt x="265008" y="72347"/>
                  </a:lnTo>
                  <a:lnTo>
                    <a:pt x="253263" y="74718"/>
                  </a:lnTo>
                  <a:cubicBezTo>
                    <a:pt x="221356" y="88214"/>
                    <a:pt x="198967" y="119809"/>
                    <a:pt x="198967" y="156632"/>
                  </a:cubicBezTo>
                  <a:cubicBezTo>
                    <a:pt x="198967" y="205730"/>
                    <a:pt x="238769" y="245532"/>
                    <a:pt x="287867" y="245532"/>
                  </a:cubicBezTo>
                  <a:cubicBezTo>
                    <a:pt x="336965" y="245532"/>
                    <a:pt x="376767" y="205730"/>
                    <a:pt x="376767" y="156632"/>
                  </a:cubicBezTo>
                  <a:cubicBezTo>
                    <a:pt x="376767" y="119809"/>
                    <a:pt x="354378" y="88214"/>
                    <a:pt x="322471" y="74718"/>
                  </a:cubicBezTo>
                  <a:lnTo>
                    <a:pt x="310727" y="72347"/>
                  </a:lnTo>
                  <a:lnTo>
                    <a:pt x="310727" y="0"/>
                  </a:lnTo>
                  <a:lnTo>
                    <a:pt x="575734" y="0"/>
                  </a:lnTo>
                  <a:lnTo>
                    <a:pt x="575734" y="575734"/>
                  </a:lnTo>
                  <a:lnTo>
                    <a:pt x="0" y="575734"/>
                  </a:lnTo>
                  <a:close/>
                </a:path>
              </a:pathLst>
            </a:custGeom>
            <a:gradFill rotWithShape="1">
              <a:gsLst>
                <a:gs pos="0">
                  <a:srgbClr val="FE4444"/>
                </a:gs>
                <a:gs pos="100000">
                  <a:srgbClr val="832B2B"/>
                </a:gs>
              </a:gsLst>
              <a:lin ang="5400000"/>
              <a:tileRect/>
            </a:gradFill>
            <a:ln w="12700">
              <a:noFill/>
            </a:ln>
          </p:spPr>
          <p:txBody>
            <a:bodyPr anchor="b"/>
            <a:p>
              <a:pPr algn="ctr"/>
              <a:r>
                <a:rPr lang="en-US" altLang="zh-CN" dirty="0">
                  <a:solidFill>
                    <a:srgbClr val="FFFFFF"/>
                  </a:solidFill>
                  <a:latin typeface="Arial" panose="020B0604020202020204" pitchFamily="34" charset="0"/>
                  <a:ea typeface="宋体" panose="02010600030101010101" pitchFamily="2" charset="-122"/>
                  <a:sym typeface="Arial" panose="020B0604020202020204" pitchFamily="34" charset="0"/>
                </a:rPr>
                <a:t>C</a:t>
              </a:r>
              <a:endParaRPr lang="zh-CN" altLang="en-US"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280589" name="任意多边形 7"/>
            <p:cNvSpPr/>
            <p:nvPr>
              <p:custDataLst>
                <p:tags r:id="rId8"/>
              </p:custDataLst>
            </p:nvPr>
          </p:nvSpPr>
          <p:spPr>
            <a:xfrm>
              <a:off x="1015997" y="1208192"/>
              <a:ext cx="1692275" cy="2609215"/>
            </a:xfrm>
            <a:custGeom>
              <a:avLst/>
              <a:gdLst>
                <a:gd name="txL" fmla="*/ 0 w 1692000"/>
                <a:gd name="txT" fmla="*/ 0 h 1692000"/>
                <a:gd name="txR" fmla="*/ 1692000 w 1692000"/>
                <a:gd name="txB" fmla="*/ 1692000 h 1692000"/>
              </a:gdLst>
              <a:ahLst/>
              <a:cxnLst>
                <a:cxn ang="0">
                  <a:pos x="0" y="0"/>
                </a:cxn>
                <a:cxn ang="0">
                  <a:pos x="1692275" y="0"/>
                </a:cxn>
                <a:cxn ang="0">
                  <a:pos x="1692275" y="2609215"/>
                </a:cxn>
                <a:cxn ang="0">
                  <a:pos x="869001" y="2609215"/>
                </a:cxn>
                <a:cxn ang="0">
                  <a:pos x="869001" y="2473588"/>
                </a:cxn>
                <a:cxn ang="0">
                  <a:pos x="880747" y="2469931"/>
                </a:cxn>
                <a:cxn ang="0">
                  <a:pos x="935051" y="2343613"/>
                </a:cxn>
                <a:cxn ang="0">
                  <a:pos x="846137" y="2206521"/>
                </a:cxn>
                <a:cxn ang="0">
                  <a:pos x="757223" y="2343613"/>
                </a:cxn>
                <a:cxn ang="0">
                  <a:pos x="811527" y="2469931"/>
                </a:cxn>
                <a:cxn ang="0">
                  <a:pos x="823274" y="2473588"/>
                </a:cxn>
                <a:cxn ang="0">
                  <a:pos x="823274" y="2609215"/>
                </a:cxn>
                <a:cxn ang="0">
                  <a:pos x="0" y="2609215"/>
                </a:cxn>
              </a:cxnLst>
              <a:rect l="txL" t="txT" r="txR" b="txB"/>
              <a:pathLst>
                <a:path w="1692000" h="1692000">
                  <a:moveTo>
                    <a:pt x="0" y="0"/>
                  </a:moveTo>
                  <a:lnTo>
                    <a:pt x="1692000" y="0"/>
                  </a:lnTo>
                  <a:lnTo>
                    <a:pt x="1692000" y="1692000"/>
                  </a:lnTo>
                  <a:lnTo>
                    <a:pt x="868860" y="1692000"/>
                  </a:lnTo>
                  <a:lnTo>
                    <a:pt x="868860" y="1604050"/>
                  </a:lnTo>
                  <a:lnTo>
                    <a:pt x="880604" y="1601679"/>
                  </a:lnTo>
                  <a:cubicBezTo>
                    <a:pt x="912511" y="1588183"/>
                    <a:pt x="934900" y="1556589"/>
                    <a:pt x="934900" y="1519765"/>
                  </a:cubicBezTo>
                  <a:cubicBezTo>
                    <a:pt x="934900" y="1470667"/>
                    <a:pt x="895098" y="1430865"/>
                    <a:pt x="846000" y="1430865"/>
                  </a:cubicBezTo>
                  <a:cubicBezTo>
                    <a:pt x="796902" y="1430865"/>
                    <a:pt x="757100" y="1470667"/>
                    <a:pt x="757100" y="1519765"/>
                  </a:cubicBezTo>
                  <a:cubicBezTo>
                    <a:pt x="757100" y="1556589"/>
                    <a:pt x="779489" y="1588183"/>
                    <a:pt x="811396" y="1601679"/>
                  </a:cubicBezTo>
                  <a:lnTo>
                    <a:pt x="823141" y="1604050"/>
                  </a:lnTo>
                  <a:lnTo>
                    <a:pt x="823141" y="1692000"/>
                  </a:lnTo>
                  <a:lnTo>
                    <a:pt x="0" y="1692000"/>
                  </a:lnTo>
                  <a:close/>
                </a:path>
              </a:pathLst>
            </a:custGeom>
            <a:gradFill rotWithShape="1">
              <a:gsLst>
                <a:gs pos="0">
                  <a:srgbClr val="FECF40"/>
                </a:gs>
                <a:gs pos="100000">
                  <a:srgbClr val="846C21"/>
                </a:gs>
              </a:gsLst>
              <a:lin ang="5400000"/>
              <a:tileRect/>
            </a:gradFill>
            <a:ln w="12700">
              <a:noFill/>
            </a:ln>
          </p:spPr>
          <p:txBody>
            <a:bodyPr bIns="180000" anchor="ctr"/>
            <a:p>
              <a:pPr algn="ctr">
                <a:lnSpc>
                  <a:spcPct val="120000"/>
                </a:lnSpc>
              </a:pPr>
              <a:r>
                <a:rPr lang="en-US" altLang="zh-CN" sz="2200" b="1" dirty="0">
                  <a:latin typeface="仿宋" panose="02010609060101010101" charset="-122"/>
                  <a:ea typeface="仿宋" panose="02010609060101010101" charset="-122"/>
                  <a:sym typeface="Arial" panose="020B0604020202020204" pitchFamily="34" charset="0"/>
                </a:rPr>
                <a:t>努力完成党组织分配的任务</a:t>
              </a:r>
              <a:endParaRPr lang="en-US" altLang="zh-CN" sz="2200" b="1" dirty="0">
                <a:latin typeface="仿宋" panose="02010609060101010101" charset="-122"/>
                <a:ea typeface="仿宋" panose="02010609060101010101" charset="-122"/>
                <a:sym typeface="Arial" panose="020B0604020202020204" pitchFamily="34" charset="0"/>
              </a:endParaRPr>
            </a:p>
          </p:txBody>
        </p:sp>
        <p:sp>
          <p:nvSpPr>
            <p:cNvPr id="280590" name="任意多边形 24"/>
            <p:cNvSpPr/>
            <p:nvPr>
              <p:custDataLst>
                <p:tags r:id="rId9"/>
              </p:custDataLst>
            </p:nvPr>
          </p:nvSpPr>
          <p:spPr>
            <a:xfrm>
              <a:off x="1839138" y="3817132"/>
              <a:ext cx="45719" cy="441600"/>
            </a:xfrm>
            <a:custGeom>
              <a:avLst/>
              <a:gdLst/>
              <a:ahLst/>
              <a:cxnLst>
                <a:cxn ang="0">
                  <a:pos x="0" y="0"/>
                </a:cxn>
                <a:cxn ang="0">
                  <a:pos x="45719" y="0"/>
                </a:cxn>
                <a:cxn ang="0">
                  <a:pos x="45719" y="441600"/>
                </a:cxn>
                <a:cxn ang="0">
                  <a:pos x="0" y="441600"/>
                </a:cxn>
              </a:cxnLst>
              <a:pathLst>
                <a:path w="45719" h="441600">
                  <a:moveTo>
                    <a:pt x="0" y="0"/>
                  </a:moveTo>
                  <a:lnTo>
                    <a:pt x="45719" y="0"/>
                  </a:lnTo>
                  <a:lnTo>
                    <a:pt x="45719" y="441600"/>
                  </a:lnTo>
                  <a:lnTo>
                    <a:pt x="0" y="441600"/>
                  </a:lnTo>
                  <a:close/>
                </a:path>
              </a:pathLst>
            </a:custGeom>
            <a:gradFill rotWithShape="1">
              <a:gsLst>
                <a:gs pos="0">
                  <a:srgbClr val="FE4444"/>
                </a:gs>
                <a:gs pos="100000">
                  <a:srgbClr val="832B2B"/>
                </a:gs>
              </a:gsLst>
              <a:lin ang="5400000"/>
              <a:tileRect/>
            </a:gradFill>
            <a:ln w="12700">
              <a:noFill/>
            </a:ln>
          </p:spPr>
          <p:txBody>
            <a:bodyPr/>
            <a:p>
              <a:endParaRPr lang="zh-CN" altLang="en-US"/>
            </a:p>
          </p:txBody>
        </p:sp>
      </p:grpSp>
      <p:grpSp>
        <p:nvGrpSpPr>
          <p:cNvPr id="272399" name="组合 25"/>
          <p:cNvGrpSpPr/>
          <p:nvPr/>
        </p:nvGrpSpPr>
        <p:grpSpPr>
          <a:xfrm rot="0">
            <a:off x="8515350" y="2701290"/>
            <a:ext cx="1692275" cy="3625850"/>
            <a:chOff x="1015997" y="1208827"/>
            <a:chExt cx="1692275" cy="3625639"/>
          </a:xfrm>
        </p:grpSpPr>
        <p:sp>
          <p:nvSpPr>
            <p:cNvPr id="280592" name="任意多边形 26"/>
            <p:cNvSpPr/>
            <p:nvPr>
              <p:custDataLst>
                <p:tags r:id="rId10"/>
              </p:custDataLst>
            </p:nvPr>
          </p:nvSpPr>
          <p:spPr>
            <a:xfrm>
              <a:off x="1574130" y="4258732"/>
              <a:ext cx="575734" cy="575734"/>
            </a:xfrm>
            <a:custGeom>
              <a:avLst/>
              <a:gdLst>
                <a:gd name="txL" fmla="*/ 0 w 575734"/>
                <a:gd name="txT" fmla="*/ 0 h 575734"/>
                <a:gd name="txR" fmla="*/ 575734 w 575734"/>
                <a:gd name="txB" fmla="*/ 575734 h 575734"/>
              </a:gdLst>
              <a:ahLst/>
              <a:cxnLst>
                <a:cxn ang="0">
                  <a:pos x="0" y="0"/>
                </a:cxn>
                <a:cxn ang="0">
                  <a:pos x="265008" y="0"/>
                </a:cxn>
                <a:cxn ang="0">
                  <a:pos x="265008" y="72347"/>
                </a:cxn>
                <a:cxn ang="0">
                  <a:pos x="253263" y="74718"/>
                </a:cxn>
                <a:cxn ang="0">
                  <a:pos x="198967" y="156632"/>
                </a:cxn>
                <a:cxn ang="0">
                  <a:pos x="287867" y="245532"/>
                </a:cxn>
                <a:cxn ang="0">
                  <a:pos x="376767" y="156632"/>
                </a:cxn>
                <a:cxn ang="0">
                  <a:pos x="322471" y="74718"/>
                </a:cxn>
                <a:cxn ang="0">
                  <a:pos x="310727" y="72347"/>
                </a:cxn>
                <a:cxn ang="0">
                  <a:pos x="310727" y="0"/>
                </a:cxn>
                <a:cxn ang="0">
                  <a:pos x="575734" y="0"/>
                </a:cxn>
                <a:cxn ang="0">
                  <a:pos x="575734" y="575734"/>
                </a:cxn>
                <a:cxn ang="0">
                  <a:pos x="0" y="575734"/>
                </a:cxn>
              </a:cxnLst>
              <a:rect l="txL" t="txT" r="txR" b="txB"/>
              <a:pathLst>
                <a:path w="575734" h="575734">
                  <a:moveTo>
                    <a:pt x="0" y="0"/>
                  </a:moveTo>
                  <a:lnTo>
                    <a:pt x="265008" y="0"/>
                  </a:lnTo>
                  <a:lnTo>
                    <a:pt x="265008" y="72347"/>
                  </a:lnTo>
                  <a:lnTo>
                    <a:pt x="253263" y="74718"/>
                  </a:lnTo>
                  <a:cubicBezTo>
                    <a:pt x="221356" y="88214"/>
                    <a:pt x="198967" y="119809"/>
                    <a:pt x="198967" y="156632"/>
                  </a:cubicBezTo>
                  <a:cubicBezTo>
                    <a:pt x="198967" y="205730"/>
                    <a:pt x="238769" y="245532"/>
                    <a:pt x="287867" y="245532"/>
                  </a:cubicBezTo>
                  <a:cubicBezTo>
                    <a:pt x="336965" y="245532"/>
                    <a:pt x="376767" y="205730"/>
                    <a:pt x="376767" y="156632"/>
                  </a:cubicBezTo>
                  <a:cubicBezTo>
                    <a:pt x="376767" y="119809"/>
                    <a:pt x="354378" y="88214"/>
                    <a:pt x="322471" y="74718"/>
                  </a:cubicBezTo>
                  <a:lnTo>
                    <a:pt x="310727" y="72347"/>
                  </a:lnTo>
                  <a:lnTo>
                    <a:pt x="310727" y="0"/>
                  </a:lnTo>
                  <a:lnTo>
                    <a:pt x="575734" y="0"/>
                  </a:lnTo>
                  <a:lnTo>
                    <a:pt x="575734" y="575734"/>
                  </a:lnTo>
                  <a:lnTo>
                    <a:pt x="0" y="575734"/>
                  </a:lnTo>
                  <a:close/>
                </a:path>
              </a:pathLst>
            </a:custGeom>
            <a:gradFill rotWithShape="1">
              <a:gsLst>
                <a:gs pos="0">
                  <a:srgbClr val="FE4444"/>
                </a:gs>
                <a:gs pos="100000">
                  <a:srgbClr val="832B2B"/>
                </a:gs>
              </a:gsLst>
              <a:lin ang="5400000"/>
              <a:tileRect/>
            </a:gradFill>
            <a:ln w="12700">
              <a:noFill/>
            </a:ln>
          </p:spPr>
          <p:txBody>
            <a:bodyPr anchor="b"/>
            <a:p>
              <a:pPr algn="ctr"/>
              <a:r>
                <a:rPr lang="en-US" altLang="zh-CN" dirty="0">
                  <a:solidFill>
                    <a:srgbClr val="FFFFFF"/>
                  </a:solidFill>
                  <a:latin typeface="Arial" panose="020B0604020202020204" pitchFamily="34" charset="0"/>
                  <a:ea typeface="宋体" panose="02010600030101010101" pitchFamily="2" charset="-122"/>
                  <a:sym typeface="Arial" panose="020B0604020202020204" pitchFamily="34" charset="0"/>
                </a:rPr>
                <a:t>D</a:t>
              </a:r>
              <a:endParaRPr lang="zh-CN" altLang="en-US" dirty="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sp>
          <p:nvSpPr>
            <p:cNvPr id="280593" name="任意多边形 27"/>
            <p:cNvSpPr/>
            <p:nvPr>
              <p:custDataLst>
                <p:tags r:id="rId11"/>
              </p:custDataLst>
            </p:nvPr>
          </p:nvSpPr>
          <p:spPr>
            <a:xfrm>
              <a:off x="1015997" y="1208827"/>
              <a:ext cx="1692275" cy="2608580"/>
            </a:xfrm>
            <a:custGeom>
              <a:avLst/>
              <a:gdLst>
                <a:gd name="txL" fmla="*/ 0 w 1692000"/>
                <a:gd name="txT" fmla="*/ 0 h 1692000"/>
                <a:gd name="txR" fmla="*/ 1692000 w 1692000"/>
                <a:gd name="txB" fmla="*/ 1692000 h 1692000"/>
              </a:gdLst>
              <a:ahLst/>
              <a:cxnLst>
                <a:cxn ang="0">
                  <a:pos x="0" y="0"/>
                </a:cxn>
                <a:cxn ang="0">
                  <a:pos x="1692275" y="0"/>
                </a:cxn>
                <a:cxn ang="0">
                  <a:pos x="1692275" y="2608580"/>
                </a:cxn>
                <a:cxn ang="0">
                  <a:pos x="869001" y="2608580"/>
                </a:cxn>
                <a:cxn ang="0">
                  <a:pos x="869001" y="2472986"/>
                </a:cxn>
                <a:cxn ang="0">
                  <a:pos x="880747" y="2469330"/>
                </a:cxn>
                <a:cxn ang="0">
                  <a:pos x="935051" y="2343042"/>
                </a:cxn>
                <a:cxn ang="0">
                  <a:pos x="846137" y="2205984"/>
                </a:cxn>
                <a:cxn ang="0">
                  <a:pos x="757223" y="2343042"/>
                </a:cxn>
                <a:cxn ang="0">
                  <a:pos x="811527" y="2469330"/>
                </a:cxn>
                <a:cxn ang="0">
                  <a:pos x="823274" y="2472986"/>
                </a:cxn>
                <a:cxn ang="0">
                  <a:pos x="823274" y="2608580"/>
                </a:cxn>
                <a:cxn ang="0">
                  <a:pos x="0" y="2608580"/>
                </a:cxn>
              </a:cxnLst>
              <a:rect l="txL" t="txT" r="txR" b="txB"/>
              <a:pathLst>
                <a:path w="1692000" h="1692000">
                  <a:moveTo>
                    <a:pt x="0" y="0"/>
                  </a:moveTo>
                  <a:lnTo>
                    <a:pt x="1692000" y="0"/>
                  </a:lnTo>
                  <a:lnTo>
                    <a:pt x="1692000" y="1692000"/>
                  </a:lnTo>
                  <a:lnTo>
                    <a:pt x="868860" y="1692000"/>
                  </a:lnTo>
                  <a:lnTo>
                    <a:pt x="868860" y="1604050"/>
                  </a:lnTo>
                  <a:lnTo>
                    <a:pt x="880604" y="1601679"/>
                  </a:lnTo>
                  <a:cubicBezTo>
                    <a:pt x="912511" y="1588183"/>
                    <a:pt x="934900" y="1556589"/>
                    <a:pt x="934900" y="1519765"/>
                  </a:cubicBezTo>
                  <a:cubicBezTo>
                    <a:pt x="934900" y="1470667"/>
                    <a:pt x="895098" y="1430865"/>
                    <a:pt x="846000" y="1430865"/>
                  </a:cubicBezTo>
                  <a:cubicBezTo>
                    <a:pt x="796902" y="1430865"/>
                    <a:pt x="757100" y="1470667"/>
                    <a:pt x="757100" y="1519765"/>
                  </a:cubicBezTo>
                  <a:cubicBezTo>
                    <a:pt x="757100" y="1556589"/>
                    <a:pt x="779489" y="1588183"/>
                    <a:pt x="811396" y="1601679"/>
                  </a:cubicBezTo>
                  <a:lnTo>
                    <a:pt x="823141" y="1604050"/>
                  </a:lnTo>
                  <a:lnTo>
                    <a:pt x="823141" y="1692000"/>
                  </a:lnTo>
                  <a:lnTo>
                    <a:pt x="0" y="1692000"/>
                  </a:lnTo>
                  <a:close/>
                </a:path>
              </a:pathLst>
            </a:custGeom>
            <a:gradFill rotWithShape="1">
              <a:gsLst>
                <a:gs pos="0">
                  <a:srgbClr val="FECF40"/>
                </a:gs>
                <a:gs pos="100000">
                  <a:srgbClr val="846C21"/>
                </a:gs>
              </a:gsLst>
              <a:lin ang="5400000"/>
              <a:tileRect/>
            </a:gradFill>
            <a:ln w="12700">
              <a:noFill/>
            </a:ln>
          </p:spPr>
          <p:txBody>
            <a:bodyPr bIns="180000" anchor="ctr"/>
            <a:p>
              <a:pPr algn="just">
                <a:lnSpc>
                  <a:spcPct val="120000"/>
                </a:lnSpc>
              </a:pPr>
              <a:r>
                <a:rPr lang="en-US" altLang="zh-CN" sz="2200" b="1" dirty="0">
                  <a:latin typeface="仿宋" panose="02010609060101010101" charset="-122"/>
                  <a:ea typeface="仿宋" panose="02010609060101010101" charset="-122"/>
                  <a:sym typeface="Arial" panose="020B0604020202020204" pitchFamily="34" charset="0"/>
                </a:rPr>
                <a:t>认真参加党组织的培训，自觉接受党组织的考察</a:t>
              </a:r>
              <a:endParaRPr lang="en-US" altLang="zh-CN" sz="2200" b="1" dirty="0">
                <a:latin typeface="仿宋" panose="02010609060101010101" charset="-122"/>
                <a:ea typeface="仿宋" panose="02010609060101010101" charset="-122"/>
                <a:sym typeface="Arial" panose="020B0604020202020204" pitchFamily="34" charset="0"/>
              </a:endParaRPr>
            </a:p>
          </p:txBody>
        </p:sp>
        <p:sp>
          <p:nvSpPr>
            <p:cNvPr id="280594" name="任意多边形 28"/>
            <p:cNvSpPr/>
            <p:nvPr>
              <p:custDataLst>
                <p:tags r:id="rId12"/>
              </p:custDataLst>
            </p:nvPr>
          </p:nvSpPr>
          <p:spPr>
            <a:xfrm>
              <a:off x="1839138" y="3817132"/>
              <a:ext cx="45719" cy="441600"/>
            </a:xfrm>
            <a:custGeom>
              <a:avLst/>
              <a:gdLst/>
              <a:ahLst/>
              <a:cxnLst>
                <a:cxn ang="0">
                  <a:pos x="0" y="0"/>
                </a:cxn>
                <a:cxn ang="0">
                  <a:pos x="45719" y="0"/>
                </a:cxn>
                <a:cxn ang="0">
                  <a:pos x="45719" y="441600"/>
                </a:cxn>
                <a:cxn ang="0">
                  <a:pos x="0" y="441600"/>
                </a:cxn>
              </a:cxnLst>
              <a:pathLst>
                <a:path w="45719" h="441600">
                  <a:moveTo>
                    <a:pt x="0" y="0"/>
                  </a:moveTo>
                  <a:lnTo>
                    <a:pt x="45719" y="0"/>
                  </a:lnTo>
                  <a:lnTo>
                    <a:pt x="45719" y="441600"/>
                  </a:lnTo>
                  <a:lnTo>
                    <a:pt x="0" y="441600"/>
                  </a:lnTo>
                  <a:close/>
                </a:path>
              </a:pathLst>
            </a:custGeom>
            <a:gradFill rotWithShape="1">
              <a:gsLst>
                <a:gs pos="0">
                  <a:srgbClr val="FE4444"/>
                </a:gs>
                <a:gs pos="100000">
                  <a:srgbClr val="832B2B"/>
                </a:gs>
              </a:gsLst>
              <a:lin ang="5400000"/>
              <a:tileRect/>
            </a:gradFill>
            <a:ln w="12700">
              <a:noFill/>
            </a:ln>
          </p:spPr>
          <p:txBody>
            <a:bodyPr/>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800" decel="100000"/>
                                        <p:tgtEl>
                                          <p:spTgt spid="219"/>
                                        </p:tgtEl>
                                      </p:cBhvr>
                                    </p:animEffect>
                                    <p:anim calcmode="lin" valueType="num">
                                      <p:cBhvr>
                                        <p:cTn id="8" dur="800" decel="100000" fill="hold"/>
                                        <p:tgtEl>
                                          <p:spTgt spid="219"/>
                                        </p:tgtEl>
                                        <p:attrNameLst>
                                          <p:attrName>style.rotation</p:attrName>
                                        </p:attrNameLst>
                                      </p:cBhvr>
                                      <p:tavLst>
                                        <p:tav tm="0">
                                          <p:val>
                                            <p:fltVal val="-90"/>
                                          </p:val>
                                        </p:tav>
                                        <p:tav tm="100000">
                                          <p:val>
                                            <p:fltVal val="0"/>
                                          </p:val>
                                        </p:tav>
                                      </p:tavLst>
                                    </p:anim>
                                    <p:anim calcmode="lin" valueType="num">
                                      <p:cBhvr>
                                        <p:cTn id="9" dur="800" decel="100000" fill="hold"/>
                                        <p:tgtEl>
                                          <p:spTgt spid="219"/>
                                        </p:tgtEl>
                                        <p:attrNameLst>
                                          <p:attrName>ppt_x</p:attrName>
                                        </p:attrNameLst>
                                      </p:cBhvr>
                                      <p:tavLst>
                                        <p:tav tm="0">
                                          <p:val>
                                            <p:strVal val="#ppt_x+0.4"/>
                                          </p:val>
                                        </p:tav>
                                        <p:tav tm="100000">
                                          <p:val>
                                            <p:strVal val="#ppt_x-0.05"/>
                                          </p:val>
                                        </p:tav>
                                      </p:tavLst>
                                    </p:anim>
                                    <p:anim calcmode="lin" valueType="num">
                                      <p:cBhvr>
                                        <p:cTn id="10" dur="800" decel="100000" fill="hold"/>
                                        <p:tgtEl>
                                          <p:spTgt spid="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72387"/>
                                        </p:tgtEl>
                                        <p:attrNameLst>
                                          <p:attrName>style.visibility</p:attrName>
                                        </p:attrNameLst>
                                      </p:cBhvr>
                                      <p:to>
                                        <p:strVal val="visible"/>
                                      </p:to>
                                    </p:set>
                                    <p:animEffect transition="in" filter="fade">
                                      <p:cBhvr>
                                        <p:cTn id="16" dur="1000"/>
                                        <p:tgtEl>
                                          <p:spTgt spid="272387"/>
                                        </p:tgtEl>
                                      </p:cBhvr>
                                    </p:animEffect>
                                    <p:anim calcmode="lin" valueType="num">
                                      <p:cBhvr>
                                        <p:cTn id="17" dur="1000" fill="hold"/>
                                        <p:tgtEl>
                                          <p:spTgt spid="272387"/>
                                        </p:tgtEl>
                                        <p:attrNameLst>
                                          <p:attrName>ppt_x</p:attrName>
                                        </p:attrNameLst>
                                      </p:cBhvr>
                                      <p:tavLst>
                                        <p:tav tm="0">
                                          <p:val>
                                            <p:strVal val="#ppt_x"/>
                                          </p:val>
                                        </p:tav>
                                        <p:tav tm="100000">
                                          <p:val>
                                            <p:strVal val="#ppt_x"/>
                                          </p:val>
                                        </p:tav>
                                      </p:tavLst>
                                    </p:anim>
                                    <p:anim calcmode="lin" valueType="num">
                                      <p:cBhvr>
                                        <p:cTn id="18" dur="1000" fill="hold"/>
                                        <p:tgtEl>
                                          <p:spTgt spid="27238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72395"/>
                                        </p:tgtEl>
                                        <p:attrNameLst>
                                          <p:attrName>style.visibility</p:attrName>
                                        </p:attrNameLst>
                                      </p:cBhvr>
                                      <p:to>
                                        <p:strVal val="visible"/>
                                      </p:to>
                                    </p:set>
                                    <p:animEffect transition="in" filter="fade">
                                      <p:cBhvr>
                                        <p:cTn id="28" dur="1000"/>
                                        <p:tgtEl>
                                          <p:spTgt spid="272395"/>
                                        </p:tgtEl>
                                      </p:cBhvr>
                                    </p:animEffect>
                                    <p:anim calcmode="lin" valueType="num">
                                      <p:cBhvr>
                                        <p:cTn id="29" dur="1000" fill="hold"/>
                                        <p:tgtEl>
                                          <p:spTgt spid="272395"/>
                                        </p:tgtEl>
                                        <p:attrNameLst>
                                          <p:attrName>ppt_x</p:attrName>
                                        </p:attrNameLst>
                                      </p:cBhvr>
                                      <p:tavLst>
                                        <p:tav tm="0">
                                          <p:val>
                                            <p:strVal val="#ppt_x"/>
                                          </p:val>
                                        </p:tav>
                                        <p:tav tm="100000">
                                          <p:val>
                                            <p:strVal val="#ppt_x"/>
                                          </p:val>
                                        </p:tav>
                                      </p:tavLst>
                                    </p:anim>
                                    <p:anim calcmode="lin" valueType="num">
                                      <p:cBhvr>
                                        <p:cTn id="30" dur="1000" fill="hold"/>
                                        <p:tgtEl>
                                          <p:spTgt spid="272395"/>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72399"/>
                                        </p:tgtEl>
                                        <p:attrNameLst>
                                          <p:attrName>style.visibility</p:attrName>
                                        </p:attrNameLst>
                                      </p:cBhvr>
                                      <p:to>
                                        <p:strVal val="visible"/>
                                      </p:to>
                                    </p:set>
                                    <p:animEffect transition="in" filter="fade">
                                      <p:cBhvr>
                                        <p:cTn id="34" dur="1000"/>
                                        <p:tgtEl>
                                          <p:spTgt spid="272399"/>
                                        </p:tgtEl>
                                      </p:cBhvr>
                                    </p:animEffect>
                                    <p:anim calcmode="lin" valueType="num">
                                      <p:cBhvr>
                                        <p:cTn id="35" dur="1000" fill="hold"/>
                                        <p:tgtEl>
                                          <p:spTgt spid="272399"/>
                                        </p:tgtEl>
                                        <p:attrNameLst>
                                          <p:attrName>ppt_x</p:attrName>
                                        </p:attrNameLst>
                                      </p:cBhvr>
                                      <p:tavLst>
                                        <p:tav tm="0">
                                          <p:val>
                                            <p:strVal val="#ppt_x"/>
                                          </p:val>
                                        </p:tav>
                                        <p:tav tm="100000">
                                          <p:val>
                                            <p:strVal val="#ppt_x"/>
                                          </p:val>
                                        </p:tav>
                                      </p:tavLst>
                                    </p:anim>
                                    <p:anim calcmode="lin" valueType="num">
                                      <p:cBhvr>
                                        <p:cTn id="36" dur="1000" fill="hold"/>
                                        <p:tgtEl>
                                          <p:spTgt spid="272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文本框 60"/>
          <p:cNvSpPr txBox="1"/>
          <p:nvPr/>
        </p:nvSpPr>
        <p:spPr>
          <a:xfrm>
            <a:off x="1172210" y="67945"/>
            <a:ext cx="9416415" cy="583565"/>
          </a:xfrm>
          <a:prstGeom prst="rect">
            <a:avLst/>
          </a:prstGeom>
          <a:noFill/>
        </p:spPr>
        <p:txBody>
          <a:bodyPr wrap="square" rtlCol="0">
            <a:spAutoFit/>
          </a:bodyPr>
          <a:p>
            <a:pPr algn="ct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rPr>
              <a:t>第九章 常用入党文书写作与范文——规范写作</a:t>
            </a:r>
            <a:endPar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nvGrpSpPr>
          <p:cNvPr id="11" name="组合 10"/>
          <p:cNvGrpSpPr/>
          <p:nvPr>
            <p:custDataLst>
              <p:tags r:id="rId1"/>
            </p:custDataLst>
          </p:nvPr>
        </p:nvGrpSpPr>
        <p:grpSpPr>
          <a:xfrm rot="0">
            <a:off x="2542540" y="2045970"/>
            <a:ext cx="8169204" cy="1007152"/>
            <a:chOff x="2746562" y="3204369"/>
            <a:chExt cx="4432474" cy="510619"/>
          </a:xfrm>
        </p:grpSpPr>
        <p:sp>
          <p:nvSpPr>
            <p:cNvPr id="12" name="任意多边形 11"/>
            <p:cNvSpPr/>
            <p:nvPr>
              <p:custDataLst>
                <p:tags r:id="rId2"/>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13" name="任意多边形 12"/>
            <p:cNvSpPr/>
            <p:nvPr>
              <p:custDataLst>
                <p:tags r:id="rId3"/>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17" name="矩形 7"/>
            <p:cNvSpPr/>
            <p:nvPr>
              <p:custDataLst>
                <p:tags r:id="rId4"/>
              </p:custDataLst>
            </p:nvPr>
          </p:nvSpPr>
          <p:spPr>
            <a:xfrm>
              <a:off x="3246718" y="3204369"/>
              <a:ext cx="3932318" cy="43612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800" dirty="0">
                  <a:solidFill>
                    <a:schemeClr val="tx1">
                      <a:lumMod val="75000"/>
                      <a:lumOff val="25000"/>
                    </a:schemeClr>
                  </a:solidFill>
                  <a:sym typeface="Arial" panose="020B0604020202020204" pitchFamily="34" charset="0"/>
                </a:rPr>
                <a:t>    </a:t>
              </a:r>
              <a:r>
                <a:rPr lang="zh-CN" altLang="en-US"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第二节 </a:t>
              </a:r>
              <a:r>
                <a:rPr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思想汇报的写法及范文</a:t>
              </a:r>
              <a:endParaRPr lang="zh-CN" altLang="en-US"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endParaRPr>
            </a:p>
          </p:txBody>
        </p:sp>
      </p:grpSp>
      <p:grpSp>
        <p:nvGrpSpPr>
          <p:cNvPr id="3" name="组合 2"/>
          <p:cNvGrpSpPr/>
          <p:nvPr>
            <p:custDataLst>
              <p:tags r:id="rId5"/>
            </p:custDataLst>
          </p:nvPr>
        </p:nvGrpSpPr>
        <p:grpSpPr>
          <a:xfrm rot="0">
            <a:off x="2880933" y="3229276"/>
            <a:ext cx="8025121" cy="881615"/>
            <a:chOff x="2746562" y="3268016"/>
            <a:chExt cx="3875732" cy="446972"/>
          </a:xfrm>
        </p:grpSpPr>
        <p:sp>
          <p:nvSpPr>
            <p:cNvPr id="4" name="任意多边形 3"/>
            <p:cNvSpPr/>
            <p:nvPr>
              <p:custDataLst>
                <p:tags r:id="rId6"/>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5" name="任意多边形 4"/>
            <p:cNvSpPr/>
            <p:nvPr>
              <p:custDataLst>
                <p:tags r:id="rId7"/>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6" name="矩形 7"/>
            <p:cNvSpPr/>
            <p:nvPr>
              <p:custDataLst>
                <p:tags r:id="rId8"/>
              </p:custDataLst>
            </p:nvPr>
          </p:nvSpPr>
          <p:spPr>
            <a:xfrm>
              <a:off x="3142998" y="3268016"/>
              <a:ext cx="3479296" cy="3724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800" dirty="0">
                  <a:solidFill>
                    <a:schemeClr val="tx1">
                      <a:lumMod val="75000"/>
                      <a:lumOff val="25000"/>
                    </a:schemeClr>
                  </a:solidFill>
                  <a:sym typeface="Arial" panose="020B0604020202020204" pitchFamily="34" charset="0"/>
                </a:rPr>
                <a:t>   </a:t>
              </a:r>
              <a:r>
                <a:rPr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a:t>
              </a:r>
              <a:r>
                <a:rPr lang="zh-CN"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三</a:t>
              </a:r>
              <a:r>
                <a:rPr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节 </a:t>
              </a:r>
              <a:r>
                <a:rPr lang="zh-CN"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入党自传的写法及范文</a:t>
              </a:r>
              <a:endParaRPr lang="zh-CN"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endParaRPr>
            </a:p>
          </p:txBody>
        </p:sp>
      </p:grpSp>
      <p:grpSp>
        <p:nvGrpSpPr>
          <p:cNvPr id="2" name="组合 1"/>
          <p:cNvGrpSpPr/>
          <p:nvPr>
            <p:custDataLst>
              <p:tags r:id="rId9"/>
            </p:custDataLst>
          </p:nvPr>
        </p:nvGrpSpPr>
        <p:grpSpPr>
          <a:xfrm rot="0">
            <a:off x="3167135" y="4333686"/>
            <a:ext cx="8061498" cy="881615"/>
            <a:chOff x="2746562" y="3268016"/>
            <a:chExt cx="3876073" cy="446972"/>
          </a:xfrm>
        </p:grpSpPr>
        <p:sp>
          <p:nvSpPr>
            <p:cNvPr id="14" name="任意多边形 13"/>
            <p:cNvSpPr/>
            <p:nvPr>
              <p:custDataLst>
                <p:tags r:id="rId10"/>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16" name="任意多边形 15"/>
            <p:cNvSpPr/>
            <p:nvPr>
              <p:custDataLst>
                <p:tags r:id="rId11"/>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18" name="矩形 7"/>
            <p:cNvSpPr/>
            <p:nvPr>
              <p:custDataLst>
                <p:tags r:id="rId12"/>
              </p:custDataLst>
            </p:nvPr>
          </p:nvSpPr>
          <p:spPr>
            <a:xfrm>
              <a:off x="3142998" y="3268016"/>
              <a:ext cx="3479637" cy="3724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800" dirty="0">
                  <a:solidFill>
                    <a:schemeClr val="tx1">
                      <a:lumMod val="75000"/>
                      <a:lumOff val="25000"/>
                    </a:schemeClr>
                  </a:solidFill>
                  <a:sym typeface="Arial" panose="020B0604020202020204" pitchFamily="34" charset="0"/>
                </a:rPr>
                <a:t>   </a:t>
              </a:r>
              <a:r>
                <a:rPr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a:t>
              </a:r>
              <a:r>
                <a:rPr lang="zh-CN"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四</a:t>
              </a:r>
              <a:r>
                <a:rPr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节 入党志愿的写法及范文</a:t>
              </a:r>
              <a:endParaRPr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endParaRPr>
            </a:p>
          </p:txBody>
        </p:sp>
      </p:grpSp>
      <p:grpSp>
        <p:nvGrpSpPr>
          <p:cNvPr id="19" name="组合 18"/>
          <p:cNvGrpSpPr/>
          <p:nvPr>
            <p:custDataLst>
              <p:tags r:id="rId13"/>
            </p:custDataLst>
          </p:nvPr>
        </p:nvGrpSpPr>
        <p:grpSpPr>
          <a:xfrm rot="0">
            <a:off x="3534434" y="5498865"/>
            <a:ext cx="7978602" cy="831450"/>
            <a:chOff x="2746562" y="3293449"/>
            <a:chExt cx="3836461" cy="421539"/>
          </a:xfrm>
        </p:grpSpPr>
        <p:sp>
          <p:nvSpPr>
            <p:cNvPr id="20" name="任意多边形 19"/>
            <p:cNvSpPr/>
            <p:nvPr>
              <p:custDataLst>
                <p:tags r:id="rId14"/>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21" name="任意多边形 20"/>
            <p:cNvSpPr/>
            <p:nvPr>
              <p:custDataLst>
                <p:tags r:id="rId15"/>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22" name="矩形 7"/>
            <p:cNvSpPr/>
            <p:nvPr>
              <p:custDataLst>
                <p:tags r:id="rId16"/>
              </p:custDataLst>
            </p:nvPr>
          </p:nvSpPr>
          <p:spPr>
            <a:xfrm>
              <a:off x="3143609" y="3293449"/>
              <a:ext cx="3439414" cy="3724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gradFill>
              <a:gsLst>
                <a:gs pos="0">
                  <a:srgbClr val="E30000"/>
                </a:gs>
                <a:gs pos="100000">
                  <a:srgbClr val="760303"/>
                </a:gs>
              </a:gsLst>
              <a:lin ang="5400000" scaled="0"/>
            </a:gradFill>
            <a:ln w="19050"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algn="l">
                <a:lnSpc>
                  <a:spcPct val="130000"/>
                </a:lnSpc>
              </a:pPr>
              <a:r>
                <a:rPr lang="en-US" altLang="zh-CN" sz="2800" dirty="0">
                  <a:solidFill>
                    <a:schemeClr val="tx1">
                      <a:lumMod val="75000"/>
                      <a:lumOff val="25000"/>
                    </a:schemeClr>
                  </a:solidFill>
                  <a:sym typeface="Arial" panose="020B0604020202020204" pitchFamily="34" charset="0"/>
                </a:rPr>
                <a:t>  </a:t>
              </a:r>
              <a:r>
                <a:rPr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a:t>
              </a:r>
              <a:r>
                <a:rPr lang="zh-CN"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五</a:t>
              </a:r>
              <a:r>
                <a:rPr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节 转正申请书的写法及范文</a:t>
              </a:r>
              <a:endParaRPr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endParaRPr>
            </a:p>
          </p:txBody>
        </p:sp>
      </p:grpSp>
      <p:sp>
        <p:nvSpPr>
          <p:cNvPr id="7" name="任意多边形 6"/>
          <p:cNvSpPr/>
          <p:nvPr>
            <p:custDataLst>
              <p:tags r:id="rId17"/>
            </p:custDataLst>
          </p:nvPr>
        </p:nvSpPr>
        <p:spPr>
          <a:xfrm rot="19743805">
            <a:off x="2200910" y="1222745"/>
            <a:ext cx="236708" cy="820727"/>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8" name="任意多边形 7"/>
          <p:cNvSpPr/>
          <p:nvPr>
            <p:custDataLst>
              <p:tags r:id="rId18"/>
            </p:custDataLst>
          </p:nvPr>
        </p:nvSpPr>
        <p:spPr>
          <a:xfrm rot="19743805">
            <a:off x="2601681" y="1222745"/>
            <a:ext cx="236708" cy="820727"/>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anose="020B0604020202020204" pitchFamily="34" charset="0"/>
            </a:endParaRPr>
          </a:p>
        </p:txBody>
      </p:sp>
      <p:sp>
        <p:nvSpPr>
          <p:cNvPr id="9" name="文本框 8"/>
          <p:cNvSpPr txBox="1"/>
          <p:nvPr/>
        </p:nvSpPr>
        <p:spPr>
          <a:xfrm>
            <a:off x="3702050" y="1310640"/>
            <a:ext cx="5951855" cy="645160"/>
          </a:xfrm>
          <a:prstGeom prst="rect">
            <a:avLst/>
          </a:prstGeom>
          <a:noFill/>
        </p:spPr>
        <p:txBody>
          <a:bodyPr wrap="square" rtlCol="0">
            <a:spAutoFit/>
          </a:bodyPr>
          <a:p>
            <a:r>
              <a:rPr lang="zh-CN" altLang="en-US"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rPr>
              <a:t>第一节 入党申请书的写法及范文</a:t>
            </a:r>
            <a:endParaRPr lang="zh-CN" altLang="en-US" sz="2800" b="1" dirty="0">
              <a:solidFill>
                <a:schemeClr val="tx1">
                  <a:lumMod val="75000"/>
                  <a:lumOff val="25000"/>
                </a:schemeClr>
              </a:solidFill>
              <a:latin typeface="楷体" panose="02010609060101010101" charset="-122"/>
              <a:ea typeface="楷体" panose="02010609060101010101" charset="-122"/>
              <a:sym typeface="Arial" panose="020B0604020202020204" pitchFamily="34" charset="0"/>
              <a:hlinkClick r:id="" action="ppaction://noaction"/>
            </a:endParaRPr>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43" dur="1000" fill="hold"/>
                                        <p:tgtEl>
                                          <p:spTgt spid="1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第一节 入党申请书的写法及范文</a:t>
            </a:r>
            <a:endParaRPr lang="zh-CN" altLang="en-US" sz="3200" b="1">
              <a:latin typeface="楷体" panose="02010609060101010101" charset="-122"/>
              <a:ea typeface="楷体" panose="02010609060101010101" charset="-122"/>
            </a:endParaRPr>
          </a:p>
        </p:txBody>
      </p:sp>
      <p:sp>
        <p:nvSpPr>
          <p:cNvPr id="219" name=" 219"/>
          <p:cNvSpPr/>
          <p:nvPr/>
        </p:nvSpPr>
        <p:spPr>
          <a:xfrm>
            <a:off x="597535" y="1832610"/>
            <a:ext cx="10996930" cy="4121150"/>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sz="2600" b="1" strike="noStrike" noProof="1">
                <a:solidFill>
                  <a:srgbClr val="FFFFFF"/>
                </a:solidFill>
                <a:latin typeface="仿宋" panose="02010609060101010101" charset="-122"/>
                <a:ea typeface="仿宋" panose="02010609060101010101" charset="-122"/>
              </a:rPr>
              <a:t>    </a:t>
            </a:r>
            <a:r>
              <a:rPr lang="zh-CN" altLang="en-US" sz="2600" b="1" strike="noStrike" noProof="1">
                <a:solidFill>
                  <a:srgbClr val="FFFFFF"/>
                </a:solidFill>
                <a:latin typeface="仿宋" panose="02010609060101010101" charset="-122"/>
                <a:ea typeface="仿宋" panose="02010609060101010101" charset="-122"/>
              </a:rPr>
              <a:t>入党申请书，又称入党申请报告，是要求入党的人向所在单位的党组织申请加入党组织的书面材料，是为了向党组织反映自己的真实情况，表达自己入党的愿望和决心而写的一种文书。党章规定，要求入党的同志必须正式向党组织提出申请。申请可分为口头申请和书面申请两种形式，一般是书面申请，即入党申请书。</a:t>
            </a:r>
            <a:endParaRPr lang="zh-CN" altLang="en-US" sz="2600" b="1" strike="noStrike" noProof="1">
              <a:solidFill>
                <a:srgbClr val="FFFFFF"/>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in)">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1"/>
          <p:cNvSpPr txBox="1"/>
          <p:nvPr/>
        </p:nvSpPr>
        <p:spPr>
          <a:xfrm>
            <a:off x="1403985" y="11430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第一节 党员的义务</a:t>
            </a:r>
            <a:endParaRPr lang="zh-CN" altLang="en-US" sz="3200" b="1">
              <a:latin typeface="楷体" panose="02010609060101010101" charset="-122"/>
              <a:ea typeface="楷体" panose="02010609060101010101" charset="-122"/>
            </a:endParaRPr>
          </a:p>
        </p:txBody>
      </p:sp>
      <p:sp>
        <p:nvSpPr>
          <p:cNvPr id="219" name=" 219"/>
          <p:cNvSpPr/>
          <p:nvPr/>
        </p:nvSpPr>
        <p:spPr>
          <a:xfrm>
            <a:off x="489268" y="1388745"/>
            <a:ext cx="3984625"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一、党员的八项基本义务</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167" name=" 167"/>
          <p:cNvSpPr/>
          <p:nvPr/>
        </p:nvSpPr>
        <p:spPr>
          <a:xfrm>
            <a:off x="1149350" y="2082165"/>
            <a:ext cx="9847580" cy="11658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1" fontAlgn="auto" hangingPunct="1">
              <a:spcBef>
                <a:spcPts val="0"/>
              </a:spcBef>
              <a:spcAft>
                <a:spcPts val="0"/>
              </a:spcAft>
              <a:defRPr/>
            </a:pPr>
            <a:r>
              <a:rPr lang="en-US" altLang="zh-CN" sz="2300" strike="noStrike" noProof="1">
                <a:solidFill>
                  <a:schemeClr val="tx1"/>
                </a:solidFill>
                <a:latin typeface="仿宋" panose="02010609060101010101" charset="-122"/>
                <a:ea typeface="仿宋" panose="02010609060101010101" charset="-122"/>
              </a:rPr>
              <a:t>    </a:t>
            </a:r>
            <a:r>
              <a:rPr lang="zh-CN" altLang="en-US" sz="2300" strike="noStrike" noProof="1">
                <a:solidFill>
                  <a:schemeClr val="tx1"/>
                </a:solidFill>
                <a:latin typeface="仿宋" panose="02010609060101010101" charset="-122"/>
                <a:ea typeface="仿宋" panose="02010609060101010101" charset="-122"/>
              </a:rPr>
              <a:t>党员的义务，是指党员对党应尽的责任，是党对党员的基本要求，是党员条件的具体化，也是衡量一个党员合格不合格的具体标准。具体地说，就是党章第三条规定的党员的“八项义务”。</a:t>
            </a:r>
            <a:endParaRPr lang="zh-CN" altLang="en-US" sz="2300" strike="noStrike" noProof="1">
              <a:solidFill>
                <a:schemeClr val="tx1"/>
              </a:solidFill>
              <a:latin typeface="仿宋" panose="02010609060101010101" charset="-122"/>
              <a:ea typeface="仿宋" panose="02010609060101010101" charset="-122"/>
            </a:endParaRPr>
          </a:p>
        </p:txBody>
      </p:sp>
      <p:sp>
        <p:nvSpPr>
          <p:cNvPr id="184" name=" 184"/>
          <p:cNvSpPr/>
          <p:nvPr/>
        </p:nvSpPr>
        <p:spPr>
          <a:xfrm>
            <a:off x="1172210" y="3780790"/>
            <a:ext cx="175895" cy="177800"/>
          </a:xfrm>
          <a:prstGeom prst="ellipse">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239622" name="文本框 2"/>
          <p:cNvSpPr txBox="1"/>
          <p:nvPr/>
        </p:nvSpPr>
        <p:spPr>
          <a:xfrm>
            <a:off x="1443355" y="3685540"/>
            <a:ext cx="9577070" cy="1445260"/>
          </a:xfrm>
          <a:prstGeom prst="rect">
            <a:avLst/>
          </a:prstGeom>
          <a:noFill/>
          <a:ln w="9525">
            <a:noFill/>
          </a:ln>
        </p:spPr>
        <p:txBody>
          <a:bodyPr wrap="square" anchor="t">
            <a:spAutoFit/>
          </a:bodyPr>
          <a:p>
            <a:pPr algn="just"/>
            <a:r>
              <a:rPr lang="zh-CN" altLang="en-US" sz="2200" b="1">
                <a:latin typeface="楷体" panose="02010609060101010101" charset="-122"/>
                <a:ea typeface="楷体" panose="02010609060101010101" charset="-122"/>
              </a:rPr>
              <a:t>认真学习马克思列宁主义、毛泽东思想、邓小平理论、“三个代表”重要思想、科学发展观、习近平新时代中国特色社会主义思想，学习党的路线、方针、政策和决议，学习党的基本知识，学习科学、文化、法律和业务知识，努力提高为人民服务的本领。</a:t>
            </a:r>
            <a:endParaRPr lang="zh-CN" altLang="en-US" sz="2200" b="1">
              <a:latin typeface="楷体" panose="02010609060101010101" charset="-122"/>
              <a:ea typeface="楷体" panose="02010609060101010101" charset="-122"/>
            </a:endParaRPr>
          </a:p>
        </p:txBody>
      </p:sp>
      <p:sp>
        <p:nvSpPr>
          <p:cNvPr id="4" name=" 184"/>
          <p:cNvSpPr/>
          <p:nvPr/>
        </p:nvSpPr>
        <p:spPr>
          <a:xfrm>
            <a:off x="1149350" y="5431155"/>
            <a:ext cx="175895" cy="175895"/>
          </a:xfrm>
          <a:prstGeom prst="ellipse">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239625" name="文本框 4"/>
          <p:cNvSpPr txBox="1"/>
          <p:nvPr/>
        </p:nvSpPr>
        <p:spPr>
          <a:xfrm>
            <a:off x="1420495" y="5335905"/>
            <a:ext cx="9577070" cy="1106805"/>
          </a:xfrm>
          <a:prstGeom prst="rect">
            <a:avLst/>
          </a:prstGeom>
          <a:noFill/>
          <a:ln w="9525">
            <a:noFill/>
          </a:ln>
        </p:spPr>
        <p:txBody>
          <a:bodyPr wrap="square" anchor="t">
            <a:spAutoFit/>
          </a:bodyPr>
          <a:p>
            <a:pPr algn="just"/>
            <a:r>
              <a:rPr lang="zh-CN" altLang="en-US" sz="2200" b="1">
                <a:latin typeface="楷体" panose="02010609060101010101" charset="-122"/>
                <a:ea typeface="楷体" panose="02010609060101010101" charset="-122"/>
              </a:rPr>
              <a:t>贯彻执行党的基本路线和各项方针、政策，带头参加改革开放和社会主义现代化建设，带动群众为经济发展和社会进步艰苦奋斗，在生产、工作、学习和社会生活中起先锋模范作用。</a:t>
            </a:r>
            <a:endParaRPr lang="zh-CN" altLang="en-US" sz="2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par>
                          <p:cTn id="21" fill="hold">
                            <p:stCondLst>
                              <p:cond delay="1000"/>
                            </p:stCondLst>
                            <p:childTnLst>
                              <p:par>
                                <p:cTn id="22" presetID="30" presetClass="entr" presetSubtype="0" fill="hold" grpId="0" nodeType="afterEffect">
                                  <p:stCondLst>
                                    <p:cond delay="0"/>
                                  </p:stCondLst>
                                  <p:childTnLst>
                                    <p:set>
                                      <p:cBhvr>
                                        <p:cTn id="23" dur="1" fill="hold">
                                          <p:stCondLst>
                                            <p:cond delay="0"/>
                                          </p:stCondLst>
                                        </p:cTn>
                                        <p:tgtEl>
                                          <p:spTgt spid="167"/>
                                        </p:tgtEl>
                                        <p:attrNameLst>
                                          <p:attrName>style.visibility</p:attrName>
                                        </p:attrNameLst>
                                      </p:cBhvr>
                                      <p:to>
                                        <p:strVal val="visible"/>
                                      </p:to>
                                    </p:set>
                                    <p:animEffect transition="in" filter="fade">
                                      <p:cBhvr>
                                        <p:cTn id="24" dur="800" decel="100000"/>
                                        <p:tgtEl>
                                          <p:spTgt spid="167"/>
                                        </p:tgtEl>
                                      </p:cBhvr>
                                    </p:animEffect>
                                    <p:anim calcmode="lin" valueType="num">
                                      <p:cBhvr>
                                        <p:cTn id="25" dur="800" decel="100000" fill="hold"/>
                                        <p:tgtEl>
                                          <p:spTgt spid="167"/>
                                        </p:tgtEl>
                                        <p:attrNameLst>
                                          <p:attrName>style.rotation</p:attrName>
                                        </p:attrNameLst>
                                      </p:cBhvr>
                                      <p:tavLst>
                                        <p:tav tm="0">
                                          <p:val>
                                            <p:fltVal val="-90.000000"/>
                                          </p:val>
                                        </p:tav>
                                        <p:tav tm="100000">
                                          <p:val>
                                            <p:fltVal val="0.000000"/>
                                          </p:val>
                                        </p:tav>
                                      </p:tavLst>
                                    </p:anim>
                                    <p:anim calcmode="lin" valueType="num">
                                      <p:cBhvr>
                                        <p:cTn id="26" dur="800" decel="100000" fill="hold"/>
                                        <p:tgtEl>
                                          <p:spTgt spid="167"/>
                                        </p:tgtEl>
                                        <p:attrNameLst>
                                          <p:attrName>ppt_x</p:attrName>
                                        </p:attrNameLst>
                                      </p:cBhvr>
                                      <p:tavLst>
                                        <p:tav tm="0">
                                          <p:val>
                                            <p:strVal val="#ppt_x+0.4"/>
                                          </p:val>
                                        </p:tav>
                                        <p:tav tm="100000">
                                          <p:val>
                                            <p:strVal val="#ppt_x-0.05"/>
                                          </p:val>
                                        </p:tav>
                                      </p:tavLst>
                                    </p:anim>
                                    <p:anim calcmode="lin" valueType="num">
                                      <p:cBhvr>
                                        <p:cTn id="27" dur="800" decel="100000" fill="hold"/>
                                        <p:tgtEl>
                                          <p:spTgt spid="16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6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67"/>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26" presetClass="entr" presetSubtype="0" fill="hold" grpId="0" nodeType="afterEffect">
                                  <p:stCondLst>
                                    <p:cond delay="0"/>
                                  </p:stCondLst>
                                  <p:childTnLst>
                                    <p:set>
                                      <p:cBhvr>
                                        <p:cTn id="32" dur="1" fill="hold">
                                          <p:stCondLst>
                                            <p:cond delay="0"/>
                                          </p:stCondLst>
                                        </p:cTn>
                                        <p:tgtEl>
                                          <p:spTgt spid="184"/>
                                        </p:tgtEl>
                                        <p:attrNameLst>
                                          <p:attrName>style.visibility</p:attrName>
                                        </p:attrNameLst>
                                      </p:cBhvr>
                                      <p:to>
                                        <p:strVal val="visible"/>
                                      </p:to>
                                    </p:set>
                                    <p:animEffect transition="in" filter="wipe(down)">
                                      <p:cBhvr>
                                        <p:cTn id="33" dur="290">
                                          <p:stCondLst>
                                            <p:cond delay="0"/>
                                          </p:stCondLst>
                                        </p:cTn>
                                        <p:tgtEl>
                                          <p:spTgt spid="184"/>
                                        </p:tgtEl>
                                      </p:cBhvr>
                                    </p:animEffect>
                                    <p:anim calcmode="lin" valueType="num">
                                      <p:cBhvr>
                                        <p:cTn id="34" dur="911"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184"/>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184"/>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184"/>
                                        </p:tgtEl>
                                        <p:attrNameLst>
                                          <p:attrName>ppt_y</p:attrName>
                                        </p:attrNameLst>
                                      </p:cBhvr>
                                      <p:tavLst>
                                        <p:tav tm="0" fmla="#ppt_y-sin(pi*$)/81">
                                          <p:val>
                                            <p:fltVal val="0"/>
                                          </p:val>
                                        </p:tav>
                                        <p:tav tm="100000">
                                          <p:val>
                                            <p:fltVal val="1"/>
                                          </p:val>
                                        </p:tav>
                                      </p:tavLst>
                                    </p:anim>
                                    <p:animScale>
                                      <p:cBhvr>
                                        <p:cTn id="39" dur="13">
                                          <p:stCondLst>
                                            <p:cond delay="325"/>
                                          </p:stCondLst>
                                        </p:cTn>
                                        <p:tgtEl>
                                          <p:spTgt spid="184"/>
                                        </p:tgtEl>
                                      </p:cBhvr>
                                      <p:to x="100000" y="60000"/>
                                    </p:animScale>
                                    <p:animScale>
                                      <p:cBhvr>
                                        <p:cTn id="40" dur="83" decel="50000">
                                          <p:stCondLst>
                                            <p:cond delay="338"/>
                                          </p:stCondLst>
                                        </p:cTn>
                                        <p:tgtEl>
                                          <p:spTgt spid="184"/>
                                        </p:tgtEl>
                                      </p:cBhvr>
                                      <p:to x="100000" y="100000"/>
                                    </p:animScale>
                                    <p:animScale>
                                      <p:cBhvr>
                                        <p:cTn id="41" dur="13">
                                          <p:stCondLst>
                                            <p:cond delay="656"/>
                                          </p:stCondLst>
                                        </p:cTn>
                                        <p:tgtEl>
                                          <p:spTgt spid="184"/>
                                        </p:tgtEl>
                                      </p:cBhvr>
                                      <p:to x="100000" y="80000"/>
                                    </p:animScale>
                                    <p:animScale>
                                      <p:cBhvr>
                                        <p:cTn id="42" dur="83" decel="50000">
                                          <p:stCondLst>
                                            <p:cond delay="669"/>
                                          </p:stCondLst>
                                        </p:cTn>
                                        <p:tgtEl>
                                          <p:spTgt spid="184"/>
                                        </p:tgtEl>
                                      </p:cBhvr>
                                      <p:to x="100000" y="100000"/>
                                    </p:animScale>
                                    <p:animScale>
                                      <p:cBhvr>
                                        <p:cTn id="43" dur="13">
                                          <p:stCondLst>
                                            <p:cond delay="821"/>
                                          </p:stCondLst>
                                        </p:cTn>
                                        <p:tgtEl>
                                          <p:spTgt spid="184"/>
                                        </p:tgtEl>
                                      </p:cBhvr>
                                      <p:to x="100000" y="90000"/>
                                    </p:animScale>
                                    <p:animScale>
                                      <p:cBhvr>
                                        <p:cTn id="44" dur="83" decel="50000">
                                          <p:stCondLst>
                                            <p:cond delay="834"/>
                                          </p:stCondLst>
                                        </p:cTn>
                                        <p:tgtEl>
                                          <p:spTgt spid="184"/>
                                        </p:tgtEl>
                                      </p:cBhvr>
                                      <p:to x="100000" y="100000"/>
                                    </p:animScale>
                                    <p:animScale>
                                      <p:cBhvr>
                                        <p:cTn id="45" dur="13">
                                          <p:stCondLst>
                                            <p:cond delay="904"/>
                                          </p:stCondLst>
                                        </p:cTn>
                                        <p:tgtEl>
                                          <p:spTgt spid="184"/>
                                        </p:tgtEl>
                                      </p:cBhvr>
                                      <p:to x="100000" y="95000"/>
                                    </p:animScale>
                                    <p:animScale>
                                      <p:cBhvr>
                                        <p:cTn id="46" dur="83" decel="50000">
                                          <p:stCondLst>
                                            <p:cond delay="917"/>
                                          </p:stCondLst>
                                        </p:cTn>
                                        <p:tgtEl>
                                          <p:spTgt spid="184"/>
                                        </p:tgtEl>
                                      </p:cBhvr>
                                      <p:to x="100000" y="100000"/>
                                    </p:animScale>
                                  </p:childTnLst>
                                </p:cTn>
                              </p:par>
                            </p:childTnLst>
                          </p:cTn>
                        </p:par>
                        <p:par>
                          <p:cTn id="47" fill="hold">
                            <p:stCondLst>
                              <p:cond delay="3000"/>
                            </p:stCondLst>
                            <p:childTnLst>
                              <p:par>
                                <p:cTn id="48" presetID="34" presetClass="entr" presetSubtype="0" fill="hold" grpId="0" nodeType="afterEffect">
                                  <p:stCondLst>
                                    <p:cond delay="0"/>
                                  </p:stCondLst>
                                  <p:childTnLst>
                                    <p:set>
                                      <p:cBhvr>
                                        <p:cTn id="49" dur="1" fill="hold">
                                          <p:stCondLst>
                                            <p:cond delay="0"/>
                                          </p:stCondLst>
                                        </p:cTn>
                                        <p:tgtEl>
                                          <p:spTgt spid="239622"/>
                                        </p:tgtEl>
                                        <p:attrNameLst>
                                          <p:attrName>style.visibility</p:attrName>
                                        </p:attrNameLst>
                                      </p:cBhvr>
                                      <p:to>
                                        <p:strVal val="visible"/>
                                      </p:to>
                                    </p:set>
                                    <p:anim from="(-#ppt_w/2)" to="(#ppt_x)" calcmode="lin" valueType="num">
                                      <p:cBhvr>
                                        <p:cTn id="50" dur="300" fill="hold">
                                          <p:stCondLst>
                                            <p:cond delay="0"/>
                                          </p:stCondLst>
                                        </p:cTn>
                                        <p:tgtEl>
                                          <p:spTgt spid="239622"/>
                                        </p:tgtEl>
                                        <p:attrNameLst>
                                          <p:attrName>ppt_x</p:attrName>
                                        </p:attrNameLst>
                                      </p:cBhvr>
                                    </p:anim>
                                    <p:anim from="0" to="-1.0" calcmode="lin" valueType="num">
                                      <p:cBhvr>
                                        <p:cTn id="51" dur="100" decel="50000" autoRev="1" fill="hold">
                                          <p:stCondLst>
                                            <p:cond delay="300"/>
                                          </p:stCondLst>
                                        </p:cTn>
                                        <p:tgtEl>
                                          <p:spTgt spid="239622"/>
                                        </p:tgtEl>
                                        <p:attrNameLst>
                                          <p:attrName>xshear</p:attrName>
                                        </p:attrNameLst>
                                      </p:cBhvr>
                                    </p:anim>
                                    <p:animScale>
                                      <p:cBhvr>
                                        <p:cTn id="52" dur="100" decel="100000" autoRev="1" fill="hold">
                                          <p:stCondLst>
                                            <p:cond delay="300"/>
                                          </p:stCondLst>
                                        </p:cTn>
                                        <p:tgtEl>
                                          <p:spTgt spid="239622"/>
                                        </p:tgtEl>
                                      </p:cBhvr>
                                      <p:from x="100000" y="100000"/>
                                      <p:to x="80000" y="100000"/>
                                    </p:animScale>
                                    <p:anim by="(#ppt_h/3+#ppt_w*0.1)" calcmode="lin" valueType="num">
                                      <p:cBhvr additive="sum">
                                        <p:cTn id="53" dur="100" decel="100000" autoRev="1" fill="hold">
                                          <p:stCondLst>
                                            <p:cond delay="300"/>
                                          </p:stCondLst>
                                        </p:cTn>
                                        <p:tgtEl>
                                          <p:spTgt spid="239622"/>
                                        </p:tgtEl>
                                        <p:attrNameLst>
                                          <p:attrName>ppt_x</p:attrName>
                                        </p:attrNameLst>
                                      </p:cBhvr>
                                    </p:anim>
                                  </p:childTnLst>
                                </p:cTn>
                              </p:par>
                            </p:childTnLst>
                          </p:cTn>
                        </p:par>
                        <p:par>
                          <p:cTn id="54" fill="hold">
                            <p:stCondLst>
                              <p:cond delay="3500"/>
                            </p:stCondLst>
                            <p:childTnLst>
                              <p:par>
                                <p:cTn id="55" presetID="26" presetClass="entr" presetSubtype="0"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290">
                                          <p:stCondLst>
                                            <p:cond delay="0"/>
                                          </p:stCondLst>
                                        </p:cTn>
                                        <p:tgtEl>
                                          <p:spTgt spid="4"/>
                                        </p:tgtEl>
                                      </p:cBhvr>
                                    </p:animEffect>
                                    <p:anim calcmode="lin" valueType="num">
                                      <p:cBhvr>
                                        <p:cTn id="5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63" dur="13">
                                          <p:stCondLst>
                                            <p:cond delay="325"/>
                                          </p:stCondLst>
                                        </p:cTn>
                                        <p:tgtEl>
                                          <p:spTgt spid="4"/>
                                        </p:tgtEl>
                                      </p:cBhvr>
                                      <p:to x="100000" y="60000"/>
                                    </p:animScale>
                                    <p:animScale>
                                      <p:cBhvr>
                                        <p:cTn id="64" dur="83" decel="50000">
                                          <p:stCondLst>
                                            <p:cond delay="338"/>
                                          </p:stCondLst>
                                        </p:cTn>
                                        <p:tgtEl>
                                          <p:spTgt spid="4"/>
                                        </p:tgtEl>
                                      </p:cBhvr>
                                      <p:to x="100000" y="100000"/>
                                    </p:animScale>
                                    <p:animScale>
                                      <p:cBhvr>
                                        <p:cTn id="65" dur="13">
                                          <p:stCondLst>
                                            <p:cond delay="656"/>
                                          </p:stCondLst>
                                        </p:cTn>
                                        <p:tgtEl>
                                          <p:spTgt spid="4"/>
                                        </p:tgtEl>
                                      </p:cBhvr>
                                      <p:to x="100000" y="80000"/>
                                    </p:animScale>
                                    <p:animScale>
                                      <p:cBhvr>
                                        <p:cTn id="66" dur="83" decel="50000">
                                          <p:stCondLst>
                                            <p:cond delay="669"/>
                                          </p:stCondLst>
                                        </p:cTn>
                                        <p:tgtEl>
                                          <p:spTgt spid="4"/>
                                        </p:tgtEl>
                                      </p:cBhvr>
                                      <p:to x="100000" y="100000"/>
                                    </p:animScale>
                                    <p:animScale>
                                      <p:cBhvr>
                                        <p:cTn id="67" dur="13">
                                          <p:stCondLst>
                                            <p:cond delay="821"/>
                                          </p:stCondLst>
                                        </p:cTn>
                                        <p:tgtEl>
                                          <p:spTgt spid="4"/>
                                        </p:tgtEl>
                                      </p:cBhvr>
                                      <p:to x="100000" y="90000"/>
                                    </p:animScale>
                                    <p:animScale>
                                      <p:cBhvr>
                                        <p:cTn id="68" dur="83" decel="50000">
                                          <p:stCondLst>
                                            <p:cond delay="834"/>
                                          </p:stCondLst>
                                        </p:cTn>
                                        <p:tgtEl>
                                          <p:spTgt spid="4"/>
                                        </p:tgtEl>
                                      </p:cBhvr>
                                      <p:to x="100000" y="100000"/>
                                    </p:animScale>
                                    <p:animScale>
                                      <p:cBhvr>
                                        <p:cTn id="69" dur="13">
                                          <p:stCondLst>
                                            <p:cond delay="904"/>
                                          </p:stCondLst>
                                        </p:cTn>
                                        <p:tgtEl>
                                          <p:spTgt spid="4"/>
                                        </p:tgtEl>
                                      </p:cBhvr>
                                      <p:to x="100000" y="95000"/>
                                    </p:animScale>
                                    <p:animScale>
                                      <p:cBhvr>
                                        <p:cTn id="70" dur="83" decel="50000">
                                          <p:stCondLst>
                                            <p:cond delay="917"/>
                                          </p:stCondLst>
                                        </p:cTn>
                                        <p:tgtEl>
                                          <p:spTgt spid="4"/>
                                        </p:tgtEl>
                                      </p:cBhvr>
                                      <p:to x="100000" y="100000"/>
                                    </p:animScale>
                                  </p:childTnLst>
                                </p:cTn>
                              </p:par>
                            </p:childTnLst>
                          </p:cTn>
                        </p:par>
                        <p:par>
                          <p:cTn id="71" fill="hold">
                            <p:stCondLst>
                              <p:cond delay="4500"/>
                            </p:stCondLst>
                            <p:childTnLst>
                              <p:par>
                                <p:cTn id="72" presetID="34" presetClass="entr" presetSubtype="0" fill="hold" grpId="0" nodeType="afterEffect">
                                  <p:stCondLst>
                                    <p:cond delay="0"/>
                                  </p:stCondLst>
                                  <p:childTnLst>
                                    <p:set>
                                      <p:cBhvr>
                                        <p:cTn id="73" dur="1" fill="hold">
                                          <p:stCondLst>
                                            <p:cond delay="0"/>
                                          </p:stCondLst>
                                        </p:cTn>
                                        <p:tgtEl>
                                          <p:spTgt spid="239625"/>
                                        </p:tgtEl>
                                        <p:attrNameLst>
                                          <p:attrName>style.visibility</p:attrName>
                                        </p:attrNameLst>
                                      </p:cBhvr>
                                      <p:to>
                                        <p:strVal val="visible"/>
                                      </p:to>
                                    </p:set>
                                    <p:anim from="(-#ppt_w/2)" to="(#ppt_x)" calcmode="lin" valueType="num">
                                      <p:cBhvr>
                                        <p:cTn id="74" dur="300" fill="hold">
                                          <p:stCondLst>
                                            <p:cond delay="0"/>
                                          </p:stCondLst>
                                        </p:cTn>
                                        <p:tgtEl>
                                          <p:spTgt spid="239625"/>
                                        </p:tgtEl>
                                        <p:attrNameLst>
                                          <p:attrName>ppt_x</p:attrName>
                                        </p:attrNameLst>
                                      </p:cBhvr>
                                    </p:anim>
                                    <p:anim from="0" to="-1.0" calcmode="lin" valueType="num">
                                      <p:cBhvr>
                                        <p:cTn id="75" dur="100" decel="50000" autoRev="1" fill="hold">
                                          <p:stCondLst>
                                            <p:cond delay="300"/>
                                          </p:stCondLst>
                                        </p:cTn>
                                        <p:tgtEl>
                                          <p:spTgt spid="239625"/>
                                        </p:tgtEl>
                                        <p:attrNameLst>
                                          <p:attrName>xshear</p:attrName>
                                        </p:attrNameLst>
                                      </p:cBhvr>
                                    </p:anim>
                                    <p:animScale>
                                      <p:cBhvr>
                                        <p:cTn id="76" dur="100" decel="100000" autoRev="1" fill="hold">
                                          <p:stCondLst>
                                            <p:cond delay="300"/>
                                          </p:stCondLst>
                                        </p:cTn>
                                        <p:tgtEl>
                                          <p:spTgt spid="239625"/>
                                        </p:tgtEl>
                                      </p:cBhvr>
                                      <p:from x="100000" y="100000"/>
                                      <p:to x="80000" y="100000"/>
                                    </p:animScale>
                                    <p:anim by="(#ppt_h/3+#ppt_w*0.1)" calcmode="lin" valueType="num">
                                      <p:cBhvr additive="sum">
                                        <p:cTn id="77" dur="100" decel="100000" autoRev="1" fill="hold">
                                          <p:stCondLst>
                                            <p:cond delay="300"/>
                                          </p:stCondLst>
                                        </p:cTn>
                                        <p:tgtEl>
                                          <p:spTgt spid="23962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167" grpId="0" bldLvl="0" animBg="1"/>
      <p:bldP spid="184" grpId="0" bldLvl="0" animBg="1"/>
      <p:bldP spid="239622" grpId="0"/>
      <p:bldP spid="4" grpId="0" bldLvl="0" animBg="1"/>
      <p:bldP spid="2396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入党申请书的写法及范文</a:t>
            </a:r>
            <a:endParaRPr lang="zh-CN" altLang="en-US" sz="3200" b="1">
              <a:latin typeface="楷体" panose="02010609060101010101" charset="-122"/>
              <a:ea typeface="楷体" panose="02010609060101010101" charset="-122"/>
            </a:endParaRPr>
          </a:p>
        </p:txBody>
      </p:sp>
      <p:sp>
        <p:nvSpPr>
          <p:cNvPr id="219" name=" 219"/>
          <p:cNvSpPr/>
          <p:nvPr/>
        </p:nvSpPr>
        <p:spPr>
          <a:xfrm>
            <a:off x="487045" y="1360170"/>
            <a:ext cx="5100320"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一、入党申请书的基本格式和内容</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grpSp>
        <p:nvGrpSpPr>
          <p:cNvPr id="3" name="组合 2"/>
          <p:cNvGrpSpPr/>
          <p:nvPr/>
        </p:nvGrpSpPr>
        <p:grpSpPr>
          <a:xfrm rot="0">
            <a:off x="937895" y="2172970"/>
            <a:ext cx="6949440" cy="472440"/>
            <a:chOff x="1416" y="3660"/>
            <a:chExt cx="10944" cy="744"/>
          </a:xfrm>
        </p:grpSpPr>
        <p:sp>
          <p:nvSpPr>
            <p:cNvPr id="167"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标题</a:t>
              </a:r>
              <a:endParaRPr lang="en-US" altLang="zh-CN" sz="2400" b="1">
                <a:solidFill>
                  <a:srgbClr val="FFFFFF"/>
                </a:solidFill>
                <a:latin typeface="楷体" panose="02010609060101010101" charset="-122"/>
                <a:ea typeface="楷体" panose="02010609060101010101" charset="-122"/>
              </a:endParaRPr>
            </a:p>
          </p:txBody>
        </p:sp>
        <p:sp>
          <p:nvSpPr>
            <p:cNvPr id="2" name="文本框 1"/>
            <p:cNvSpPr txBox="1"/>
            <p:nvPr/>
          </p:nvSpPr>
          <p:spPr>
            <a:xfrm>
              <a:off x="3312" y="3660"/>
              <a:ext cx="9048" cy="72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标题为“入党申请书”，居中。</a:t>
              </a:r>
              <a:endParaRPr lang="zh-CN" altLang="en-US" sz="2400">
                <a:latin typeface="宋体" panose="02010600030101010101" pitchFamily="2" charset="-122"/>
                <a:ea typeface="宋体" panose="02010600030101010101" pitchFamily="2" charset="-122"/>
              </a:endParaRPr>
            </a:p>
          </p:txBody>
        </p:sp>
      </p:grpSp>
      <p:grpSp>
        <p:nvGrpSpPr>
          <p:cNvPr id="4" name="组合 3"/>
          <p:cNvGrpSpPr/>
          <p:nvPr/>
        </p:nvGrpSpPr>
        <p:grpSpPr>
          <a:xfrm rot="0">
            <a:off x="937895" y="2971165"/>
            <a:ext cx="10546715" cy="842010"/>
            <a:chOff x="1416" y="3660"/>
            <a:chExt cx="16609" cy="1326"/>
          </a:xfrm>
        </p:grpSpPr>
        <p:sp>
          <p:nvSpPr>
            <p:cNvPr id="5"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称谓</a:t>
              </a:r>
              <a:endParaRPr lang="en-US" altLang="zh-CN" sz="2400" b="1">
                <a:solidFill>
                  <a:srgbClr val="FFFFFF"/>
                </a:solidFill>
                <a:latin typeface="楷体" panose="02010609060101010101" charset="-122"/>
                <a:ea typeface="楷体" panose="02010609060101010101" charset="-122"/>
              </a:endParaRPr>
            </a:p>
          </p:txBody>
        </p:sp>
        <p:sp>
          <p:nvSpPr>
            <p:cNvPr id="6" name="文本框 5"/>
            <p:cNvSpPr txBox="1"/>
            <p:nvPr/>
          </p:nvSpPr>
          <p:spPr>
            <a:xfrm>
              <a:off x="3312" y="3679"/>
              <a:ext cx="14713" cy="1307"/>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称谓即申请人对党组织的称呼，一般写“敬爱的党组织”，顶格写在标题下的第一行，后面加冒号。</a:t>
              </a:r>
              <a:endParaRPr lang="zh-CN" altLang="en-US" sz="2400">
                <a:latin typeface="宋体" panose="02010600030101010101" pitchFamily="2" charset="-122"/>
                <a:ea typeface="宋体" panose="02010600030101010101" pitchFamily="2" charset="-122"/>
              </a:endParaRPr>
            </a:p>
          </p:txBody>
        </p:sp>
      </p:grpSp>
      <p:grpSp>
        <p:nvGrpSpPr>
          <p:cNvPr id="7" name="组合 6"/>
          <p:cNvGrpSpPr/>
          <p:nvPr/>
        </p:nvGrpSpPr>
        <p:grpSpPr>
          <a:xfrm rot="0">
            <a:off x="937895" y="3813175"/>
            <a:ext cx="6949440" cy="472440"/>
            <a:chOff x="1416" y="3660"/>
            <a:chExt cx="10944" cy="744"/>
          </a:xfrm>
        </p:grpSpPr>
        <p:sp>
          <p:nvSpPr>
            <p:cNvPr id="9"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正文</a:t>
              </a:r>
              <a:endParaRPr lang="en-US" altLang="zh-CN" sz="2400" b="1">
                <a:solidFill>
                  <a:srgbClr val="FFFFFF"/>
                </a:solidFill>
                <a:latin typeface="楷体" panose="02010609060101010101" charset="-122"/>
                <a:ea typeface="楷体" panose="02010609060101010101" charset="-122"/>
              </a:endParaRPr>
            </a:p>
          </p:txBody>
        </p:sp>
        <p:sp>
          <p:nvSpPr>
            <p:cNvPr id="10" name="文本框 9"/>
            <p:cNvSpPr txBox="1"/>
            <p:nvPr/>
          </p:nvSpPr>
          <p:spPr>
            <a:xfrm>
              <a:off x="3312" y="3660"/>
              <a:ext cx="9048" cy="725"/>
            </a:xfrm>
            <a:prstGeom prst="rect">
              <a:avLst/>
            </a:prstGeom>
            <a:noFill/>
          </p:spPr>
          <p:txBody>
            <a:bodyPr wrap="square" rtlCol="0">
              <a:spAutoFit/>
            </a:bodyPr>
            <a:p>
              <a:endParaRPr lang="zh-CN" altLang="en-US" sz="2400">
                <a:latin typeface="宋体" panose="02010600030101010101" pitchFamily="2" charset="-122"/>
                <a:ea typeface="宋体" panose="02010600030101010101" pitchFamily="2" charset="-122"/>
              </a:endParaRPr>
            </a:p>
          </p:txBody>
        </p:sp>
      </p:grpSp>
      <p:grpSp>
        <p:nvGrpSpPr>
          <p:cNvPr id="11" name="组合 10"/>
          <p:cNvGrpSpPr/>
          <p:nvPr/>
        </p:nvGrpSpPr>
        <p:grpSpPr>
          <a:xfrm>
            <a:off x="937895" y="4524375"/>
            <a:ext cx="10546715" cy="2306320"/>
            <a:chOff x="1416" y="3660"/>
            <a:chExt cx="16609" cy="3632"/>
          </a:xfrm>
        </p:grpSpPr>
        <p:sp>
          <p:nvSpPr>
            <p:cNvPr id="12" name=" 167"/>
            <p:cNvSpPr/>
            <p:nvPr/>
          </p:nvSpPr>
          <p:spPr>
            <a:xfrm>
              <a:off x="1416" y="3828"/>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结尾</a:t>
              </a:r>
              <a:endParaRPr lang="en-US" altLang="zh-CN" sz="2400" b="1">
                <a:solidFill>
                  <a:srgbClr val="FFFFFF"/>
                </a:solidFill>
                <a:latin typeface="楷体" panose="02010609060101010101" charset="-122"/>
                <a:ea typeface="楷体" panose="02010609060101010101" charset="-122"/>
              </a:endParaRPr>
            </a:p>
          </p:txBody>
        </p:sp>
        <p:sp>
          <p:nvSpPr>
            <p:cNvPr id="13" name="文本框 12"/>
            <p:cNvSpPr txBox="1"/>
            <p:nvPr/>
          </p:nvSpPr>
          <p:spPr>
            <a:xfrm>
              <a:off x="3312" y="3660"/>
              <a:ext cx="14713" cy="3632"/>
            </a:xfrm>
            <a:prstGeom prst="rect">
              <a:avLst/>
            </a:prstGeom>
            <a:noFill/>
          </p:spPr>
          <p:txBody>
            <a:bodyPr wrap="square" rtlCol="0">
              <a:spAutoFit/>
            </a:bodyPr>
            <a:p>
              <a:pPr fontAlgn="auto">
                <a:lnSpc>
                  <a:spcPct val="120000"/>
                </a:lnSpc>
              </a:pPr>
              <a:r>
                <a:rPr lang="zh-CN" altLang="en-US" sz="2400">
                  <a:latin typeface="宋体" panose="02010600030101010101" pitchFamily="2" charset="-122"/>
                  <a:ea typeface="宋体" panose="02010600030101010101" pitchFamily="2" charset="-122"/>
                </a:rPr>
                <a:t>入党申请书的结尾部分主要表达请党组织考察的心情和愿望，一般都用“请党组织审查”或“请党组织在实践中考验我”作为申请书的结尾，也可用“此致敬礼”等词语。在入党申请书的最后，要署名和注明申请日期。一般居右书写“申请人：×××”，下一行“××××年××月××日”。</a:t>
              </a:r>
              <a:endParaRPr lang="zh-CN" altLang="en-US" sz="2400">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800" decel="100000"/>
                                        <p:tgtEl>
                                          <p:spTgt spid="219"/>
                                        </p:tgtEl>
                                      </p:cBhvr>
                                    </p:animEffect>
                                    <p:anim calcmode="lin" valueType="num">
                                      <p:cBhvr>
                                        <p:cTn id="8" dur="800" decel="100000" fill="hold"/>
                                        <p:tgtEl>
                                          <p:spTgt spid="219"/>
                                        </p:tgtEl>
                                        <p:attrNameLst>
                                          <p:attrName>style.rotation</p:attrName>
                                        </p:attrNameLst>
                                      </p:cBhvr>
                                      <p:tavLst>
                                        <p:tav tm="0">
                                          <p:val>
                                            <p:fltVal val="-90"/>
                                          </p:val>
                                        </p:tav>
                                        <p:tav tm="100000">
                                          <p:val>
                                            <p:fltVal val="0"/>
                                          </p:val>
                                        </p:tav>
                                      </p:tavLst>
                                    </p:anim>
                                    <p:anim calcmode="lin" valueType="num">
                                      <p:cBhvr>
                                        <p:cTn id="9" dur="800" decel="100000" fill="hold"/>
                                        <p:tgtEl>
                                          <p:spTgt spid="219"/>
                                        </p:tgtEl>
                                        <p:attrNameLst>
                                          <p:attrName>ppt_x</p:attrName>
                                        </p:attrNameLst>
                                      </p:cBhvr>
                                      <p:tavLst>
                                        <p:tav tm="0">
                                          <p:val>
                                            <p:strVal val="#ppt_x+0.4"/>
                                          </p:val>
                                        </p:tav>
                                        <p:tav tm="100000">
                                          <p:val>
                                            <p:strVal val="#ppt_x-0.05"/>
                                          </p:val>
                                        </p:tav>
                                      </p:tavLst>
                                    </p:anim>
                                    <p:anim calcmode="lin" valueType="num">
                                      <p:cBhvr>
                                        <p:cTn id="10" dur="800" decel="100000" fill="hold"/>
                                        <p:tgtEl>
                                          <p:spTgt spid="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2000"/>
                            </p:stCondLst>
                            <p:childTnLst>
                              <p:par>
                                <p:cTn id="25" presetID="25"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par>
                          <p:cTn id="35" fill="hold">
                            <p:stCondLst>
                              <p:cond delay="3000"/>
                            </p:stCondLst>
                            <p:childTnLst>
                              <p:par>
                                <p:cTn id="36" presetID="25"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
                                        </p:tgtEl>
                                      </p:cBhvr>
                                    </p:animEffect>
                                  </p:childTnLst>
                                </p:cTn>
                              </p:par>
                              <p:par>
                                <p:cTn id="46" presetID="25"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19" grpId="1"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入党申请书的写法及范文</a:t>
            </a:r>
            <a:endParaRPr lang="zh-CN" altLang="en-US" sz="3200" b="1">
              <a:latin typeface="楷体" panose="02010609060101010101" charset="-122"/>
              <a:ea typeface="楷体" panose="02010609060101010101" charset="-122"/>
            </a:endParaRPr>
          </a:p>
        </p:txBody>
      </p:sp>
      <p:grpSp>
        <p:nvGrpSpPr>
          <p:cNvPr id="16" name="组合 15"/>
          <p:cNvGrpSpPr/>
          <p:nvPr>
            <p:custDataLst>
              <p:tags r:id="rId1"/>
            </p:custDataLst>
          </p:nvPr>
        </p:nvGrpSpPr>
        <p:grpSpPr>
          <a:xfrm rot="0">
            <a:off x="438785" y="2477135"/>
            <a:ext cx="3509010" cy="1872615"/>
            <a:chOff x="6849107" y="2494631"/>
            <a:chExt cx="3121425" cy="1665882"/>
          </a:xfrm>
        </p:grpSpPr>
        <p:sp>
          <p:nvSpPr>
            <p:cNvPr id="10" name="任意多边形 9"/>
            <p:cNvSpPr/>
            <p:nvPr>
              <p:custDataLst>
                <p:tags r:id="rId2"/>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A</a:t>
              </a:r>
              <a:endParaRPr lang="zh-CN" altLang="en-US" dirty="0">
                <a:solidFill>
                  <a:srgbClr val="FFFFFF"/>
                </a:solidFill>
              </a:endParaRPr>
            </a:p>
          </p:txBody>
        </p:sp>
        <p:sp>
          <p:nvSpPr>
            <p:cNvPr id="15" name="任意多边形 14"/>
            <p:cNvSpPr/>
            <p:nvPr>
              <p:custDataLst>
                <p:tags r:id="rId3"/>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7" name="任意多边形 6"/>
            <p:cNvSpPr/>
            <p:nvPr>
              <p:custDataLst>
                <p:tags r:id="rId4"/>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fontAlgn="auto">
                <a:lnSpc>
                  <a:spcPct val="110000"/>
                </a:lnSpc>
              </a:pPr>
              <a:r>
                <a:rPr lang="zh-CN" altLang="en-US" sz="2200" b="1" dirty="0">
                  <a:solidFill>
                    <a:srgbClr val="E779A3"/>
                  </a:solidFill>
                  <a:latin typeface="仿宋" panose="02010609060101010101" charset="-122"/>
                  <a:ea typeface="仿宋" panose="02010609060101010101" charset="-122"/>
                </a:rPr>
                <a:t>入党申请人要明确</a:t>
              </a:r>
              <a:endParaRPr lang="zh-CN" altLang="en-US" sz="2200" b="1" dirty="0">
                <a:solidFill>
                  <a:srgbClr val="E779A3"/>
                </a:solidFill>
                <a:latin typeface="仿宋" panose="02010609060101010101" charset="-122"/>
                <a:ea typeface="仿宋" panose="02010609060101010101" charset="-122"/>
              </a:endParaRPr>
            </a:p>
            <a:p>
              <a:pPr algn="ctr" fontAlgn="auto">
                <a:lnSpc>
                  <a:spcPct val="110000"/>
                </a:lnSpc>
              </a:pPr>
              <a:r>
                <a:rPr lang="zh-CN" altLang="en-US" sz="2200" b="1" dirty="0">
                  <a:solidFill>
                    <a:srgbClr val="E779A3"/>
                  </a:solidFill>
                  <a:latin typeface="仿宋" panose="02010609060101010101" charset="-122"/>
                  <a:ea typeface="仿宋" panose="02010609060101010101" charset="-122"/>
                </a:rPr>
                <a:t>入党态度</a:t>
              </a:r>
              <a:endParaRPr lang="zh-CN" altLang="en-US" sz="2200" b="1" dirty="0">
                <a:solidFill>
                  <a:srgbClr val="E779A3"/>
                </a:solidFill>
                <a:latin typeface="仿宋" panose="02010609060101010101" charset="-122"/>
                <a:ea typeface="仿宋" panose="02010609060101010101" charset="-122"/>
              </a:endParaRPr>
            </a:p>
          </p:txBody>
        </p:sp>
      </p:grpSp>
      <p:grpSp>
        <p:nvGrpSpPr>
          <p:cNvPr id="17" name="组合 16"/>
          <p:cNvGrpSpPr/>
          <p:nvPr>
            <p:custDataLst>
              <p:tags r:id="rId5"/>
            </p:custDataLst>
          </p:nvPr>
        </p:nvGrpSpPr>
        <p:grpSpPr>
          <a:xfrm rot="0">
            <a:off x="4363085" y="2477135"/>
            <a:ext cx="3509010" cy="1872615"/>
            <a:chOff x="6849107" y="2494631"/>
            <a:chExt cx="3121425" cy="1665882"/>
          </a:xfrm>
        </p:grpSpPr>
        <p:sp>
          <p:nvSpPr>
            <p:cNvPr id="18" name="任意多边形 17"/>
            <p:cNvSpPr/>
            <p:nvPr>
              <p:custDataLst>
                <p:tags r:id="rId6"/>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B</a:t>
              </a:r>
              <a:endParaRPr lang="zh-CN" altLang="en-US" dirty="0">
                <a:solidFill>
                  <a:srgbClr val="FFFFFF"/>
                </a:solidFill>
              </a:endParaRPr>
            </a:p>
          </p:txBody>
        </p:sp>
        <p:sp>
          <p:nvSpPr>
            <p:cNvPr id="19" name="任意多边形 18"/>
            <p:cNvSpPr/>
            <p:nvPr>
              <p:custDataLst>
                <p:tags r:id="rId7"/>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20" name="任意多边形 19"/>
            <p:cNvSpPr/>
            <p:nvPr>
              <p:custDataLst>
                <p:tags r:id="rId8"/>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10000"/>
                </a:lnSpc>
                <a:buNone/>
              </a:pPr>
              <a:r>
                <a:rPr lang="zh-CN" altLang="en-US" sz="2200" b="1" dirty="0">
                  <a:solidFill>
                    <a:srgbClr val="E779A3"/>
                  </a:solidFill>
                  <a:latin typeface="仿宋" panose="02010609060101010101" charset="-122"/>
                  <a:ea typeface="仿宋" panose="02010609060101010101" charset="-122"/>
                </a:rPr>
                <a:t>对党的认识和自己的</a:t>
              </a:r>
              <a:endParaRPr lang="zh-CN" altLang="en-US" sz="2200" b="1" dirty="0">
                <a:solidFill>
                  <a:srgbClr val="E779A3"/>
                </a:solidFill>
                <a:latin typeface="仿宋" panose="02010609060101010101" charset="-122"/>
                <a:ea typeface="仿宋" panose="02010609060101010101" charset="-122"/>
              </a:endParaRPr>
            </a:p>
            <a:p>
              <a:pPr algn="ctr">
                <a:lnSpc>
                  <a:spcPct val="110000"/>
                </a:lnSpc>
                <a:buNone/>
              </a:pPr>
              <a:r>
                <a:rPr lang="zh-CN" altLang="en-US" sz="2200" b="1" dirty="0">
                  <a:solidFill>
                    <a:srgbClr val="E779A3"/>
                  </a:solidFill>
                  <a:latin typeface="仿宋" panose="02010609060101010101" charset="-122"/>
                  <a:ea typeface="仿宋" panose="02010609060101010101" charset="-122"/>
                </a:rPr>
                <a:t>入党动机</a:t>
              </a:r>
              <a:endParaRPr lang="zh-CN" altLang="en-US" sz="2200" b="1" dirty="0">
                <a:solidFill>
                  <a:srgbClr val="E779A3"/>
                </a:solidFill>
                <a:latin typeface="仿宋" panose="02010609060101010101" charset="-122"/>
                <a:ea typeface="仿宋" panose="02010609060101010101" charset="-122"/>
              </a:endParaRPr>
            </a:p>
          </p:txBody>
        </p:sp>
      </p:grpSp>
      <p:grpSp>
        <p:nvGrpSpPr>
          <p:cNvPr id="21" name="组合 20"/>
          <p:cNvGrpSpPr/>
          <p:nvPr>
            <p:custDataLst>
              <p:tags r:id="rId9"/>
            </p:custDataLst>
          </p:nvPr>
        </p:nvGrpSpPr>
        <p:grpSpPr>
          <a:xfrm rot="0">
            <a:off x="8286750" y="2477135"/>
            <a:ext cx="3509010" cy="1872615"/>
            <a:chOff x="6849107" y="2494631"/>
            <a:chExt cx="3121425" cy="1665882"/>
          </a:xfrm>
        </p:grpSpPr>
        <p:sp>
          <p:nvSpPr>
            <p:cNvPr id="22" name="任意多边形 21"/>
            <p:cNvSpPr/>
            <p:nvPr>
              <p:custDataLst>
                <p:tags r:id="rId10"/>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C</a:t>
              </a:r>
              <a:endParaRPr lang="zh-CN" altLang="en-US" dirty="0">
                <a:solidFill>
                  <a:srgbClr val="FFFFFF"/>
                </a:solidFill>
              </a:endParaRPr>
            </a:p>
          </p:txBody>
        </p:sp>
        <p:sp>
          <p:nvSpPr>
            <p:cNvPr id="23" name="任意多边形 22"/>
            <p:cNvSpPr/>
            <p:nvPr>
              <p:custDataLst>
                <p:tags r:id="rId11"/>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24" name="任意多边形 23"/>
            <p:cNvSpPr/>
            <p:nvPr>
              <p:custDataLst>
                <p:tags r:id="rId12"/>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10000"/>
                </a:lnSpc>
                <a:buNone/>
              </a:pPr>
              <a:r>
                <a:rPr lang="zh-CN" altLang="en-US" sz="2200" b="1" dirty="0">
                  <a:solidFill>
                    <a:srgbClr val="E779A3"/>
                  </a:solidFill>
                  <a:latin typeface="仿宋" panose="02010609060101010101" charset="-122"/>
                  <a:ea typeface="仿宋" panose="02010609060101010101" charset="-122"/>
                </a:rPr>
                <a:t>入党申请人个人的</a:t>
              </a:r>
              <a:endParaRPr lang="zh-CN" altLang="en-US" sz="2200" b="1" dirty="0">
                <a:solidFill>
                  <a:srgbClr val="E779A3"/>
                </a:solidFill>
                <a:latin typeface="仿宋" panose="02010609060101010101" charset="-122"/>
                <a:ea typeface="仿宋" panose="02010609060101010101" charset="-122"/>
              </a:endParaRPr>
            </a:p>
            <a:p>
              <a:pPr algn="ctr">
                <a:lnSpc>
                  <a:spcPct val="110000"/>
                </a:lnSpc>
                <a:buNone/>
              </a:pPr>
              <a:r>
                <a:rPr lang="zh-CN" altLang="en-US" sz="2200" b="1" dirty="0">
                  <a:solidFill>
                    <a:srgbClr val="E779A3"/>
                  </a:solidFill>
                  <a:latin typeface="仿宋" panose="02010609060101010101" charset="-122"/>
                  <a:ea typeface="仿宋" panose="02010609060101010101" charset="-122"/>
                </a:rPr>
                <a:t>基本情况</a:t>
              </a:r>
              <a:endParaRPr lang="zh-CN" altLang="en-US" sz="2200" b="1" dirty="0">
                <a:solidFill>
                  <a:srgbClr val="E779A3"/>
                </a:solidFill>
                <a:latin typeface="仿宋" panose="02010609060101010101" charset="-122"/>
                <a:ea typeface="仿宋" panose="02010609060101010101" charset="-122"/>
              </a:endParaRPr>
            </a:p>
          </p:txBody>
        </p:sp>
      </p:grpSp>
      <p:grpSp>
        <p:nvGrpSpPr>
          <p:cNvPr id="40" name="组合 39"/>
          <p:cNvGrpSpPr/>
          <p:nvPr>
            <p:custDataLst>
              <p:tags r:id="rId13"/>
            </p:custDataLst>
          </p:nvPr>
        </p:nvGrpSpPr>
        <p:grpSpPr>
          <a:xfrm rot="0">
            <a:off x="2400935" y="4468495"/>
            <a:ext cx="3509010" cy="1872615"/>
            <a:chOff x="6849107" y="2494631"/>
            <a:chExt cx="3121425" cy="1665882"/>
          </a:xfrm>
        </p:grpSpPr>
        <p:sp>
          <p:nvSpPr>
            <p:cNvPr id="49" name="任意多边形 48"/>
            <p:cNvSpPr/>
            <p:nvPr>
              <p:custDataLst>
                <p:tags r:id="rId14"/>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D</a:t>
              </a:r>
              <a:endParaRPr lang="zh-CN" altLang="en-US" dirty="0">
                <a:solidFill>
                  <a:srgbClr val="FFFFFF"/>
                </a:solidFill>
              </a:endParaRPr>
            </a:p>
          </p:txBody>
        </p:sp>
        <p:sp>
          <p:nvSpPr>
            <p:cNvPr id="50" name="任意多边形 49"/>
            <p:cNvSpPr/>
            <p:nvPr>
              <p:custDataLst>
                <p:tags r:id="rId15"/>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51" name="任意多边形 50"/>
            <p:cNvSpPr/>
            <p:nvPr>
              <p:custDataLst>
                <p:tags r:id="rId16"/>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50000"/>
                </a:lnSpc>
              </a:pPr>
              <a:r>
                <a:rPr lang="zh-CN" altLang="en-US" sz="2200" b="1" dirty="0">
                  <a:solidFill>
                    <a:srgbClr val="E779A3"/>
                  </a:solidFill>
                  <a:latin typeface="仿宋" panose="02010609060101010101" charset="-122"/>
                  <a:ea typeface="仿宋" panose="02010609060101010101" charset="-122"/>
                </a:rPr>
                <a:t>要表达入党的决心</a:t>
              </a:r>
              <a:endParaRPr lang="zh-CN" altLang="en-US" dirty="0">
                <a:solidFill>
                  <a:srgbClr val="E779A3"/>
                </a:solidFill>
              </a:endParaRPr>
            </a:p>
          </p:txBody>
        </p:sp>
      </p:grpSp>
      <p:grpSp>
        <p:nvGrpSpPr>
          <p:cNvPr id="41" name="组合 40"/>
          <p:cNvGrpSpPr/>
          <p:nvPr>
            <p:custDataLst>
              <p:tags r:id="rId17"/>
            </p:custDataLst>
          </p:nvPr>
        </p:nvGrpSpPr>
        <p:grpSpPr>
          <a:xfrm rot="0">
            <a:off x="6325235" y="4468495"/>
            <a:ext cx="3509010" cy="1872615"/>
            <a:chOff x="6849107" y="2494631"/>
            <a:chExt cx="3121425" cy="1665882"/>
          </a:xfrm>
        </p:grpSpPr>
        <p:sp>
          <p:nvSpPr>
            <p:cNvPr id="46" name="任意多边形 45"/>
            <p:cNvSpPr/>
            <p:nvPr>
              <p:custDataLst>
                <p:tags r:id="rId18"/>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E</a:t>
              </a:r>
              <a:endParaRPr lang="zh-CN" altLang="en-US" dirty="0">
                <a:solidFill>
                  <a:srgbClr val="FFFFFF"/>
                </a:solidFill>
              </a:endParaRPr>
            </a:p>
          </p:txBody>
        </p:sp>
        <p:sp>
          <p:nvSpPr>
            <p:cNvPr id="47" name="任意多边形 46"/>
            <p:cNvSpPr/>
            <p:nvPr>
              <p:custDataLst>
                <p:tags r:id="rId19"/>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48" name="任意多边形 47"/>
            <p:cNvSpPr/>
            <p:nvPr>
              <p:custDataLst>
                <p:tags r:id="rId20"/>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50000"/>
                </a:lnSpc>
              </a:pPr>
              <a:r>
                <a:rPr lang="zh-CN" altLang="en-US" sz="2200" b="1" dirty="0">
                  <a:solidFill>
                    <a:srgbClr val="E779A3"/>
                  </a:solidFill>
                  <a:latin typeface="仿宋" panose="02010609060101010101" charset="-122"/>
                  <a:ea typeface="仿宋" panose="02010609060101010101" charset="-122"/>
                </a:rPr>
                <a:t>今后的努力方向</a:t>
              </a:r>
              <a:endParaRPr lang="zh-CN" altLang="en-US" sz="2200" b="1" dirty="0">
                <a:solidFill>
                  <a:srgbClr val="E779A3"/>
                </a:solidFill>
                <a:latin typeface="仿宋" panose="02010609060101010101" charset="-122"/>
                <a:ea typeface="仿宋" panose="02010609060101010101" charset="-122"/>
              </a:endParaRPr>
            </a:p>
          </p:txBody>
        </p:sp>
      </p:grpSp>
      <p:sp>
        <p:nvSpPr>
          <p:cNvPr id="219" name=" 219"/>
          <p:cNvSpPr/>
          <p:nvPr/>
        </p:nvSpPr>
        <p:spPr>
          <a:xfrm>
            <a:off x="438785" y="1630045"/>
            <a:ext cx="5100320"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入党申请书正文的主要内容包括</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800" decel="100000"/>
                                        <p:tgtEl>
                                          <p:spTgt spid="16"/>
                                        </p:tgtEl>
                                      </p:cBhvr>
                                    </p:animEffect>
                                    <p:anim calcmode="lin" valueType="num">
                                      <p:cBhvr>
                                        <p:cTn id="8" dur="800" decel="100000" fill="hold"/>
                                        <p:tgtEl>
                                          <p:spTgt spid="16"/>
                                        </p:tgtEl>
                                        <p:attrNameLst>
                                          <p:attrName>style.rotation</p:attrName>
                                        </p:attrNameLst>
                                      </p:cBhvr>
                                      <p:tavLst>
                                        <p:tav tm="0">
                                          <p:val>
                                            <p:fltVal val="-90"/>
                                          </p:val>
                                        </p:tav>
                                        <p:tav tm="100000">
                                          <p:val>
                                            <p:fltVal val="0"/>
                                          </p:val>
                                        </p:tav>
                                      </p:tavLst>
                                    </p:anim>
                                    <p:anim calcmode="lin" valueType="num">
                                      <p:cBhvr>
                                        <p:cTn id="9" dur="800" decel="100000" fill="hold"/>
                                        <p:tgtEl>
                                          <p:spTgt spid="16"/>
                                        </p:tgtEl>
                                        <p:attrNameLst>
                                          <p:attrName>ppt_x</p:attrName>
                                        </p:attrNameLst>
                                      </p:cBhvr>
                                      <p:tavLst>
                                        <p:tav tm="0">
                                          <p:val>
                                            <p:strVal val="#ppt_x+0.4"/>
                                          </p:val>
                                        </p:tav>
                                        <p:tav tm="100000">
                                          <p:val>
                                            <p:strVal val="#ppt_x-0.05"/>
                                          </p:val>
                                        </p:tav>
                                      </p:tavLst>
                                    </p:anim>
                                    <p:anim calcmode="lin" valueType="num">
                                      <p:cBhvr>
                                        <p:cTn id="10" dur="800" decel="100000" fill="hold"/>
                                        <p:tgtEl>
                                          <p:spTgt spid="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800" decel="100000"/>
                                        <p:tgtEl>
                                          <p:spTgt spid="17"/>
                                        </p:tgtEl>
                                      </p:cBhvr>
                                    </p:animEffect>
                                    <p:anim calcmode="lin" valueType="num">
                                      <p:cBhvr>
                                        <p:cTn id="17" dur="800" decel="100000" fill="hold"/>
                                        <p:tgtEl>
                                          <p:spTgt spid="17"/>
                                        </p:tgtEl>
                                        <p:attrNameLst>
                                          <p:attrName>style.rotation</p:attrName>
                                        </p:attrNameLst>
                                      </p:cBhvr>
                                      <p:tavLst>
                                        <p:tav tm="0">
                                          <p:val>
                                            <p:fltVal val="-90"/>
                                          </p:val>
                                        </p:tav>
                                        <p:tav tm="100000">
                                          <p:val>
                                            <p:fltVal val="0"/>
                                          </p:val>
                                        </p:tav>
                                      </p:tavLst>
                                    </p:anim>
                                    <p:anim calcmode="lin" valueType="num">
                                      <p:cBhvr>
                                        <p:cTn id="18" dur="800" decel="100000" fill="hold"/>
                                        <p:tgtEl>
                                          <p:spTgt spid="17"/>
                                        </p:tgtEl>
                                        <p:attrNameLst>
                                          <p:attrName>ppt_x</p:attrName>
                                        </p:attrNameLst>
                                      </p:cBhvr>
                                      <p:tavLst>
                                        <p:tav tm="0">
                                          <p:val>
                                            <p:strVal val="#ppt_x+0.4"/>
                                          </p:val>
                                        </p:tav>
                                        <p:tav tm="100000">
                                          <p:val>
                                            <p:strVal val="#ppt_x-0.05"/>
                                          </p:val>
                                        </p:tav>
                                      </p:tavLst>
                                    </p:anim>
                                    <p:anim calcmode="lin" valueType="num">
                                      <p:cBhvr>
                                        <p:cTn id="19" dur="800" decel="100000" fill="hold"/>
                                        <p:tgtEl>
                                          <p:spTgt spid="1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800" decel="100000"/>
                                        <p:tgtEl>
                                          <p:spTgt spid="21"/>
                                        </p:tgtEl>
                                      </p:cBhvr>
                                    </p:animEffect>
                                    <p:anim calcmode="lin" valueType="num">
                                      <p:cBhvr>
                                        <p:cTn id="26" dur="800" decel="100000" fill="hold"/>
                                        <p:tgtEl>
                                          <p:spTgt spid="21"/>
                                        </p:tgtEl>
                                        <p:attrNameLst>
                                          <p:attrName>style.rotation</p:attrName>
                                        </p:attrNameLst>
                                      </p:cBhvr>
                                      <p:tavLst>
                                        <p:tav tm="0">
                                          <p:val>
                                            <p:fltVal val="-90"/>
                                          </p:val>
                                        </p:tav>
                                        <p:tav tm="100000">
                                          <p:val>
                                            <p:fltVal val="0"/>
                                          </p:val>
                                        </p:tav>
                                      </p:tavLst>
                                    </p:anim>
                                    <p:anim calcmode="lin" valueType="num">
                                      <p:cBhvr>
                                        <p:cTn id="27" dur="800" decel="100000" fill="hold"/>
                                        <p:tgtEl>
                                          <p:spTgt spid="21"/>
                                        </p:tgtEl>
                                        <p:attrNameLst>
                                          <p:attrName>ppt_x</p:attrName>
                                        </p:attrNameLst>
                                      </p:cBhvr>
                                      <p:tavLst>
                                        <p:tav tm="0">
                                          <p:val>
                                            <p:strVal val="#ppt_x+0.4"/>
                                          </p:val>
                                        </p:tav>
                                        <p:tav tm="100000">
                                          <p:val>
                                            <p:strVal val="#ppt_x-0.05"/>
                                          </p:val>
                                        </p:tav>
                                      </p:tavLst>
                                    </p:anim>
                                    <p:anim calcmode="lin" valueType="num">
                                      <p:cBhvr>
                                        <p:cTn id="28" dur="800" decel="100000" fill="hold"/>
                                        <p:tgtEl>
                                          <p:spTgt spid="2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800" decel="100000"/>
                                        <p:tgtEl>
                                          <p:spTgt spid="40"/>
                                        </p:tgtEl>
                                      </p:cBhvr>
                                    </p:animEffect>
                                    <p:anim calcmode="lin" valueType="num">
                                      <p:cBhvr>
                                        <p:cTn id="35" dur="800" decel="100000" fill="hold"/>
                                        <p:tgtEl>
                                          <p:spTgt spid="40"/>
                                        </p:tgtEl>
                                        <p:attrNameLst>
                                          <p:attrName>style.rotation</p:attrName>
                                        </p:attrNameLst>
                                      </p:cBhvr>
                                      <p:tavLst>
                                        <p:tav tm="0">
                                          <p:val>
                                            <p:fltVal val="-90"/>
                                          </p:val>
                                        </p:tav>
                                        <p:tav tm="100000">
                                          <p:val>
                                            <p:fltVal val="0"/>
                                          </p:val>
                                        </p:tav>
                                      </p:tavLst>
                                    </p:anim>
                                    <p:anim calcmode="lin" valueType="num">
                                      <p:cBhvr>
                                        <p:cTn id="36" dur="800" decel="100000" fill="hold"/>
                                        <p:tgtEl>
                                          <p:spTgt spid="40"/>
                                        </p:tgtEl>
                                        <p:attrNameLst>
                                          <p:attrName>ppt_x</p:attrName>
                                        </p:attrNameLst>
                                      </p:cBhvr>
                                      <p:tavLst>
                                        <p:tav tm="0">
                                          <p:val>
                                            <p:strVal val="#ppt_x+0.4"/>
                                          </p:val>
                                        </p:tav>
                                        <p:tav tm="100000">
                                          <p:val>
                                            <p:strVal val="#ppt_x-0.05"/>
                                          </p:val>
                                        </p:tav>
                                      </p:tavLst>
                                    </p:anim>
                                    <p:anim calcmode="lin" valueType="num">
                                      <p:cBhvr>
                                        <p:cTn id="37" dur="800" decel="100000" fill="hold"/>
                                        <p:tgtEl>
                                          <p:spTgt spid="4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800" decel="100000"/>
                                        <p:tgtEl>
                                          <p:spTgt spid="41"/>
                                        </p:tgtEl>
                                      </p:cBhvr>
                                    </p:animEffect>
                                    <p:anim calcmode="lin" valueType="num">
                                      <p:cBhvr>
                                        <p:cTn id="44" dur="800" decel="100000" fill="hold"/>
                                        <p:tgtEl>
                                          <p:spTgt spid="41"/>
                                        </p:tgtEl>
                                        <p:attrNameLst>
                                          <p:attrName>style.rotation</p:attrName>
                                        </p:attrNameLst>
                                      </p:cBhvr>
                                      <p:tavLst>
                                        <p:tav tm="0">
                                          <p:val>
                                            <p:fltVal val="-90"/>
                                          </p:val>
                                        </p:tav>
                                        <p:tav tm="100000">
                                          <p:val>
                                            <p:fltVal val="0"/>
                                          </p:val>
                                        </p:tav>
                                      </p:tavLst>
                                    </p:anim>
                                    <p:anim calcmode="lin" valueType="num">
                                      <p:cBhvr>
                                        <p:cTn id="45" dur="800" decel="100000" fill="hold"/>
                                        <p:tgtEl>
                                          <p:spTgt spid="41"/>
                                        </p:tgtEl>
                                        <p:attrNameLst>
                                          <p:attrName>ppt_x</p:attrName>
                                        </p:attrNameLst>
                                      </p:cBhvr>
                                      <p:tavLst>
                                        <p:tav tm="0">
                                          <p:val>
                                            <p:strVal val="#ppt_x+0.4"/>
                                          </p:val>
                                        </p:tav>
                                        <p:tav tm="100000">
                                          <p:val>
                                            <p:strVal val="#ppt_x-0.05"/>
                                          </p:val>
                                        </p:tav>
                                      </p:tavLst>
                                    </p:anim>
                                    <p:anim calcmode="lin" valueType="num">
                                      <p:cBhvr>
                                        <p:cTn id="46" dur="800" decel="100000" fill="hold"/>
                                        <p:tgtEl>
                                          <p:spTgt spid="4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49" presetID="30" presetClass="entr" presetSubtype="0" fill="hold" grpId="1" nodeType="withEffect">
                                  <p:stCondLst>
                                    <p:cond delay="0"/>
                                  </p:stCondLst>
                                  <p:childTnLst>
                                    <p:set>
                                      <p:cBhvr>
                                        <p:cTn id="50" dur="1" fill="hold">
                                          <p:stCondLst>
                                            <p:cond delay="0"/>
                                          </p:stCondLst>
                                        </p:cTn>
                                        <p:tgtEl>
                                          <p:spTgt spid="219"/>
                                        </p:tgtEl>
                                        <p:attrNameLst>
                                          <p:attrName>style.visibility</p:attrName>
                                        </p:attrNameLst>
                                      </p:cBhvr>
                                      <p:to>
                                        <p:strVal val="visible"/>
                                      </p:to>
                                    </p:set>
                                    <p:animEffect transition="in" filter="fade">
                                      <p:cBhvr>
                                        <p:cTn id="51" dur="800" decel="100000"/>
                                        <p:tgtEl>
                                          <p:spTgt spid="219"/>
                                        </p:tgtEl>
                                      </p:cBhvr>
                                    </p:animEffect>
                                    <p:anim calcmode="lin" valueType="num">
                                      <p:cBhvr>
                                        <p:cTn id="52" dur="800" decel="100000" fill="hold"/>
                                        <p:tgtEl>
                                          <p:spTgt spid="219"/>
                                        </p:tgtEl>
                                        <p:attrNameLst>
                                          <p:attrName>style.rotation</p:attrName>
                                        </p:attrNameLst>
                                      </p:cBhvr>
                                      <p:tavLst>
                                        <p:tav tm="0">
                                          <p:val>
                                            <p:fltVal val="-90"/>
                                          </p:val>
                                        </p:tav>
                                        <p:tav tm="100000">
                                          <p:val>
                                            <p:fltVal val="0"/>
                                          </p:val>
                                        </p:tav>
                                      </p:tavLst>
                                    </p:anim>
                                    <p:anim calcmode="lin" valueType="num">
                                      <p:cBhvr>
                                        <p:cTn id="53" dur="800" decel="100000" fill="hold"/>
                                        <p:tgtEl>
                                          <p:spTgt spid="219"/>
                                        </p:tgtEl>
                                        <p:attrNameLst>
                                          <p:attrName>ppt_x</p:attrName>
                                        </p:attrNameLst>
                                      </p:cBhvr>
                                      <p:tavLst>
                                        <p:tav tm="0">
                                          <p:val>
                                            <p:strVal val="#ppt_x+0.4"/>
                                          </p:val>
                                        </p:tav>
                                        <p:tav tm="100000">
                                          <p:val>
                                            <p:strVal val="#ppt_x-0.05"/>
                                          </p:val>
                                        </p:tav>
                                      </p:tavLst>
                                    </p:anim>
                                    <p:anim calcmode="lin" valueType="num">
                                      <p:cBhvr>
                                        <p:cTn id="54" dur="800" decel="100000" fill="hold"/>
                                        <p:tgtEl>
                                          <p:spTgt spid="219"/>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19"/>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19" grpId="1"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入党申请书的写法及范文</a:t>
            </a:r>
            <a:endParaRPr lang="zh-CN" altLang="en-US" sz="3200" b="1">
              <a:latin typeface="楷体" panose="02010609060101010101" charset="-122"/>
              <a:ea typeface="楷体" panose="02010609060101010101" charset="-122"/>
            </a:endParaRPr>
          </a:p>
        </p:txBody>
      </p:sp>
      <p:sp>
        <p:nvSpPr>
          <p:cNvPr id="219" name=" 219"/>
          <p:cNvSpPr/>
          <p:nvPr/>
        </p:nvSpPr>
        <p:spPr>
          <a:xfrm>
            <a:off x="487045" y="1360170"/>
            <a:ext cx="5512435"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二、写入党申请书应注意的几个问题</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2" name="文本框 1"/>
          <p:cNvSpPr txBox="1"/>
          <p:nvPr/>
        </p:nvSpPr>
        <p:spPr>
          <a:xfrm>
            <a:off x="564515" y="2186940"/>
            <a:ext cx="11063605" cy="829945"/>
          </a:xfrm>
          <a:prstGeom prst="rect">
            <a:avLst/>
          </a:prstGeom>
          <a:noFill/>
        </p:spPr>
        <p:txBody>
          <a:bodyPr wrap="square" rtlCol="0">
            <a:spAutoFit/>
          </a:bodyPr>
          <a:p>
            <a:pPr algn="just" fontAlgn="auto">
              <a:lnSpc>
                <a:spcPct val="100000"/>
              </a:lnSpc>
            </a:pPr>
            <a:r>
              <a:rPr lang="zh-CN" altLang="en-US" sz="2400" b="1">
                <a:latin typeface="仿宋" panose="02010609060101010101" charset="-122"/>
                <a:ea typeface="仿宋" panose="02010609060101010101" charset="-122"/>
              </a:rPr>
              <a:t>第一，要认真学习最新《中国共产党章程》，掌握基本精神，加深对党的性质、宗旨、任务、党员的权利与义务等基本知识的理解。</a:t>
            </a:r>
            <a:endParaRPr lang="zh-CN" altLang="en-US" sz="2400" b="1">
              <a:latin typeface="仿宋" panose="02010609060101010101" charset="-122"/>
              <a:ea typeface="仿宋" panose="02010609060101010101" charset="-122"/>
            </a:endParaRPr>
          </a:p>
        </p:txBody>
      </p:sp>
      <p:sp>
        <p:nvSpPr>
          <p:cNvPr id="3" name="文本框 2"/>
          <p:cNvSpPr txBox="1"/>
          <p:nvPr/>
        </p:nvSpPr>
        <p:spPr>
          <a:xfrm>
            <a:off x="564515" y="3166110"/>
            <a:ext cx="11063605" cy="1198880"/>
          </a:xfrm>
          <a:prstGeom prst="rect">
            <a:avLst/>
          </a:prstGeom>
          <a:noFill/>
        </p:spPr>
        <p:txBody>
          <a:bodyPr wrap="square" rtlCol="0">
            <a:spAutoFit/>
          </a:bodyPr>
          <a:p>
            <a:pPr algn="just" fontAlgn="auto">
              <a:lnSpc>
                <a:spcPct val="100000"/>
              </a:lnSpc>
            </a:pPr>
            <a:r>
              <a:rPr lang="zh-CN" altLang="en-US" sz="2400" b="1">
                <a:latin typeface="仿宋" panose="02010609060101010101" charset="-122"/>
                <a:ea typeface="仿宋" panose="02010609060101010101" charset="-122"/>
              </a:rPr>
              <a:t>第二，要联系自己的思想实际谈对党的认识和入党动机，不要以旁观者的身份一味评论别人。要表达真实的思想认识，向党交心，切忌脱离自己真实思想，寻章摘句，照抄照搬，空话连篇。</a:t>
            </a:r>
            <a:endParaRPr lang="zh-CN" altLang="en-US" sz="2400" b="1">
              <a:latin typeface="仿宋" panose="02010609060101010101" charset="-122"/>
              <a:ea typeface="仿宋" panose="02010609060101010101" charset="-122"/>
            </a:endParaRPr>
          </a:p>
        </p:txBody>
      </p:sp>
      <p:sp>
        <p:nvSpPr>
          <p:cNvPr id="4" name="文本框 3"/>
          <p:cNvSpPr txBox="1"/>
          <p:nvPr/>
        </p:nvSpPr>
        <p:spPr>
          <a:xfrm>
            <a:off x="564515" y="4514215"/>
            <a:ext cx="11063605" cy="902970"/>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第三，要对党忠诚，如实向党组织反映个人真实思想情况，所写情况必须实事求是，绝不能弄虚作假或保留隐瞒。</a:t>
            </a:r>
            <a:endParaRPr lang="zh-CN" altLang="en-US" sz="2400" b="1">
              <a:latin typeface="仿宋" panose="02010609060101010101" charset="-122"/>
              <a:ea typeface="仿宋" panose="02010609060101010101" charset="-122"/>
            </a:endParaRPr>
          </a:p>
        </p:txBody>
      </p:sp>
      <p:sp>
        <p:nvSpPr>
          <p:cNvPr id="5" name="文本框 4"/>
          <p:cNvSpPr txBox="1"/>
          <p:nvPr/>
        </p:nvSpPr>
        <p:spPr>
          <a:xfrm>
            <a:off x="564515" y="5575300"/>
            <a:ext cx="11063605" cy="902970"/>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第四，入党申请书格式相对固定，但也不要千篇一律，要尽可能联系自己的实际情况,篇幅不要过长，语言要朴实、庄重、简洁、精练，态度要诚恳、谦虚。</a:t>
            </a:r>
            <a:endParaRPr lang="zh-CN" altLang="en-US" sz="2400"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
                                          </p:val>
                                        </p:tav>
                                        <p:tav tm="100000">
                                          <p:val>
                                            <p:fltVal val="1"/>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par>
                          <p:cTn id="21" fill="hold">
                            <p:stCondLst>
                              <p:cond delay="1000"/>
                            </p:stCondLst>
                            <p:childTnLst>
                              <p:par>
                                <p:cTn id="22" presetID="34" presetClass="entr" presetSubtype="0" fill="hold" grpId="1" nodeType="afterEffect">
                                  <p:stCondLst>
                                    <p:cond delay="0"/>
                                  </p:stCondLst>
                                  <p:childTnLst>
                                    <p:set>
                                      <p:cBhvr>
                                        <p:cTn id="23" dur="1" fill="hold">
                                          <p:stCondLst>
                                            <p:cond delay="0"/>
                                          </p:stCondLst>
                                        </p:cTn>
                                        <p:tgtEl>
                                          <p:spTgt spid="2"/>
                                        </p:tgtEl>
                                        <p:attrNameLst>
                                          <p:attrName>style.visibility</p:attrName>
                                        </p:attrNameLst>
                                      </p:cBhvr>
                                      <p:to>
                                        <p:strVal val="visible"/>
                                      </p:to>
                                    </p:set>
                                    <p:anim from="(-#ppt_w/2)" to="(#ppt_x)" calcmode="lin" valueType="num">
                                      <p:cBhvr>
                                        <p:cTn id="24" dur="600" fill="hold">
                                          <p:stCondLst>
                                            <p:cond delay="0"/>
                                          </p:stCondLst>
                                        </p:cTn>
                                        <p:tgtEl>
                                          <p:spTgt spid="2"/>
                                        </p:tgtEl>
                                        <p:attrNameLst>
                                          <p:attrName>ppt_x</p:attrName>
                                        </p:attrNameLst>
                                      </p:cBhvr>
                                    </p:anim>
                                    <p:anim from="0" to="-1.0" calcmode="lin" valueType="num">
                                      <p:cBhvr>
                                        <p:cTn id="25" dur="200" decel="50000" autoRev="1" fill="hold">
                                          <p:stCondLst>
                                            <p:cond delay="600"/>
                                          </p:stCondLst>
                                        </p:cTn>
                                        <p:tgtEl>
                                          <p:spTgt spid="2"/>
                                        </p:tgtEl>
                                        <p:attrNameLst>
                                          <p:attrName>xshear</p:attrName>
                                        </p:attrNameLst>
                                      </p:cBhvr>
                                    </p:anim>
                                    <p:animScale>
                                      <p:cBhvr>
                                        <p:cTn id="26" dur="200" decel="100000" autoRev="1" fill="hold">
                                          <p:stCondLst>
                                            <p:cond delay="600"/>
                                          </p:stCondLst>
                                        </p:cTn>
                                        <p:tgtEl>
                                          <p:spTgt spid="2"/>
                                        </p:tgtEl>
                                      </p:cBhvr>
                                      <p:from x="100000" y="100000"/>
                                      <p:to x="80000" y="100000"/>
                                    </p:animScale>
                                    <p:anim by="(#ppt_h/3+#ppt_w*0.1)" calcmode="lin" valueType="num">
                                      <p:cBhvr additive="sum">
                                        <p:cTn id="27" dur="200" decel="100000" autoRev="1" fill="hold">
                                          <p:stCondLst>
                                            <p:cond delay="600"/>
                                          </p:stCondLst>
                                        </p:cTn>
                                        <p:tgtEl>
                                          <p:spTgt spid="2"/>
                                        </p:tgtEl>
                                        <p:attrNameLst>
                                          <p:attrName>ppt_x</p:attrName>
                                        </p:attrNameLst>
                                      </p:cBhvr>
                                    </p:anim>
                                  </p:childTnLst>
                                </p:cTn>
                              </p:par>
                            </p:childTnLst>
                          </p:cTn>
                        </p:par>
                        <p:par>
                          <p:cTn id="28" fill="hold">
                            <p:stCondLst>
                              <p:cond delay="2000"/>
                            </p:stCondLst>
                            <p:childTnLst>
                              <p:par>
                                <p:cTn id="29" presetID="34"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from="(-#ppt_w/2)" to="(#ppt_x)" calcmode="lin" valueType="num">
                                      <p:cBhvr>
                                        <p:cTn id="31" dur="600" fill="hold">
                                          <p:stCondLst>
                                            <p:cond delay="0"/>
                                          </p:stCondLst>
                                        </p:cTn>
                                        <p:tgtEl>
                                          <p:spTgt spid="3"/>
                                        </p:tgtEl>
                                        <p:attrNameLst>
                                          <p:attrName>ppt_x</p:attrName>
                                        </p:attrNameLst>
                                      </p:cBhvr>
                                    </p:anim>
                                    <p:anim from="0" to="-1.0" calcmode="lin" valueType="num">
                                      <p:cBhvr>
                                        <p:cTn id="32" dur="200" decel="50000" autoRev="1" fill="hold">
                                          <p:stCondLst>
                                            <p:cond delay="600"/>
                                          </p:stCondLst>
                                        </p:cTn>
                                        <p:tgtEl>
                                          <p:spTgt spid="3"/>
                                        </p:tgtEl>
                                        <p:attrNameLst>
                                          <p:attrName>xshear</p:attrName>
                                        </p:attrNameLst>
                                      </p:cBhvr>
                                    </p:anim>
                                    <p:animScale>
                                      <p:cBhvr>
                                        <p:cTn id="33" dur="200" decel="100000" autoRev="1" fill="hold">
                                          <p:stCondLst>
                                            <p:cond delay="600"/>
                                          </p:stCondLst>
                                        </p:cTn>
                                        <p:tgtEl>
                                          <p:spTgt spid="3"/>
                                        </p:tgtEl>
                                      </p:cBhvr>
                                      <p:from x="100000" y="100000"/>
                                      <p:to x="80000" y="100000"/>
                                    </p:animScale>
                                    <p:anim by="(#ppt_h/3+#ppt_w*0.1)" calcmode="lin" valueType="num">
                                      <p:cBhvr additive="sum">
                                        <p:cTn id="34" dur="200" decel="100000" autoRev="1" fill="hold">
                                          <p:stCondLst>
                                            <p:cond delay="600"/>
                                          </p:stCondLst>
                                        </p:cTn>
                                        <p:tgtEl>
                                          <p:spTgt spid="3"/>
                                        </p:tgtEl>
                                        <p:attrNameLst>
                                          <p:attrName>ppt_x</p:attrName>
                                        </p:attrNameLst>
                                      </p:cBhvr>
                                    </p:anim>
                                  </p:childTnLst>
                                </p:cTn>
                              </p:par>
                            </p:childTnLst>
                          </p:cTn>
                        </p:par>
                        <p:par>
                          <p:cTn id="35" fill="hold">
                            <p:stCondLst>
                              <p:cond delay="3000"/>
                            </p:stCondLst>
                            <p:childTnLst>
                              <p:par>
                                <p:cTn id="36" presetID="34"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from="(-#ppt_w/2)" to="(#ppt_x)" calcmode="lin" valueType="num">
                                      <p:cBhvr>
                                        <p:cTn id="38" dur="600" fill="hold">
                                          <p:stCondLst>
                                            <p:cond delay="0"/>
                                          </p:stCondLst>
                                        </p:cTn>
                                        <p:tgtEl>
                                          <p:spTgt spid="4"/>
                                        </p:tgtEl>
                                        <p:attrNameLst>
                                          <p:attrName>ppt_x</p:attrName>
                                        </p:attrNameLst>
                                      </p:cBhvr>
                                    </p:anim>
                                    <p:anim from="0" to="-1.0" calcmode="lin" valueType="num">
                                      <p:cBhvr>
                                        <p:cTn id="39" dur="200" decel="50000" autoRev="1" fill="hold">
                                          <p:stCondLst>
                                            <p:cond delay="600"/>
                                          </p:stCondLst>
                                        </p:cTn>
                                        <p:tgtEl>
                                          <p:spTgt spid="4"/>
                                        </p:tgtEl>
                                        <p:attrNameLst>
                                          <p:attrName>xshear</p:attrName>
                                        </p:attrNameLst>
                                      </p:cBhvr>
                                    </p:anim>
                                    <p:animScale>
                                      <p:cBhvr>
                                        <p:cTn id="40" dur="200" decel="100000" autoRev="1" fill="hold">
                                          <p:stCondLst>
                                            <p:cond delay="600"/>
                                          </p:stCondLst>
                                        </p:cTn>
                                        <p:tgtEl>
                                          <p:spTgt spid="4"/>
                                        </p:tgtEl>
                                      </p:cBhvr>
                                      <p:from x="100000" y="100000"/>
                                      <p:to x="80000" y="100000"/>
                                    </p:animScale>
                                    <p:anim by="(#ppt_h/3+#ppt_w*0.1)" calcmode="lin" valueType="num">
                                      <p:cBhvr additive="sum">
                                        <p:cTn id="41" dur="200" decel="100000" autoRev="1" fill="hold">
                                          <p:stCondLst>
                                            <p:cond delay="600"/>
                                          </p:stCondLst>
                                        </p:cTn>
                                        <p:tgtEl>
                                          <p:spTgt spid="4"/>
                                        </p:tgtEl>
                                        <p:attrNameLst>
                                          <p:attrName>ppt_x</p:attrName>
                                        </p:attrNameLst>
                                      </p:cBhvr>
                                    </p:anim>
                                  </p:childTnLst>
                                </p:cTn>
                              </p:par>
                            </p:childTnLst>
                          </p:cTn>
                        </p:par>
                        <p:par>
                          <p:cTn id="42" fill="hold">
                            <p:stCondLst>
                              <p:cond delay="4000"/>
                            </p:stCondLst>
                            <p:childTnLst>
                              <p:par>
                                <p:cTn id="43" presetID="34"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 from="(-#ppt_w/2)" to="(#ppt_x)" calcmode="lin" valueType="num">
                                      <p:cBhvr>
                                        <p:cTn id="45" dur="600" fill="hold">
                                          <p:stCondLst>
                                            <p:cond delay="0"/>
                                          </p:stCondLst>
                                        </p:cTn>
                                        <p:tgtEl>
                                          <p:spTgt spid="5"/>
                                        </p:tgtEl>
                                        <p:attrNameLst>
                                          <p:attrName>ppt_x</p:attrName>
                                        </p:attrNameLst>
                                      </p:cBhvr>
                                    </p:anim>
                                    <p:anim from="0" to="-1.0" calcmode="lin" valueType="num">
                                      <p:cBhvr>
                                        <p:cTn id="46" dur="200" decel="50000" autoRev="1" fill="hold">
                                          <p:stCondLst>
                                            <p:cond delay="600"/>
                                          </p:stCondLst>
                                        </p:cTn>
                                        <p:tgtEl>
                                          <p:spTgt spid="5"/>
                                        </p:tgtEl>
                                        <p:attrNameLst>
                                          <p:attrName>xshear</p:attrName>
                                        </p:attrNameLst>
                                      </p:cBhvr>
                                    </p:anim>
                                    <p:animScale>
                                      <p:cBhvr>
                                        <p:cTn id="47" dur="200" decel="100000" autoRev="1" fill="hold">
                                          <p:stCondLst>
                                            <p:cond delay="600"/>
                                          </p:stCondLst>
                                        </p:cTn>
                                        <p:tgtEl>
                                          <p:spTgt spid="5"/>
                                        </p:tgtEl>
                                      </p:cBhvr>
                                      <p:from x="100000" y="100000"/>
                                      <p:to x="80000" y="100000"/>
                                    </p:animScale>
                                    <p:anim by="(#ppt_h/3+#ppt_w*0.1)" calcmode="lin" valueType="num">
                                      <p:cBhvr additive="sum">
                                        <p:cTn id="48"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P spid="2" grpId="1"/>
      <p:bldP spid="3" grpId="0"/>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入党申请书的写法及范文</a:t>
            </a:r>
            <a:endParaRPr lang="zh-CN" altLang="en-US" sz="3200" b="1">
              <a:latin typeface="楷体" panose="02010609060101010101" charset="-122"/>
              <a:ea typeface="楷体" panose="02010609060101010101" charset="-122"/>
            </a:endParaRPr>
          </a:p>
        </p:txBody>
      </p:sp>
      <p:sp>
        <p:nvSpPr>
          <p:cNvPr id="2" name="圆角矩形 1"/>
          <p:cNvSpPr/>
          <p:nvPr/>
        </p:nvSpPr>
        <p:spPr>
          <a:xfrm>
            <a:off x="845820" y="2148840"/>
            <a:ext cx="10500360" cy="2895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fontAlgn="auto">
              <a:lnSpc>
                <a:spcPct val="120000"/>
              </a:lnSpc>
            </a:pPr>
            <a:r>
              <a:rPr lang="en-US" altLang="zh-CN" sz="2400" b="1">
                <a:solidFill>
                  <a:schemeClr val="tx1"/>
                </a:solidFill>
                <a:latin typeface="楷体" panose="02010609060101010101" charset="-122"/>
                <a:ea typeface="楷体" panose="02010609060101010101" charset="-122"/>
              </a:rPr>
              <a:t>    </a:t>
            </a:r>
            <a:r>
              <a:rPr lang="zh-CN" altLang="en-US" sz="2400" b="1">
                <a:solidFill>
                  <a:schemeClr val="tx1"/>
                </a:solidFill>
                <a:latin typeface="楷体" panose="02010609060101010101" charset="-122"/>
                <a:ea typeface="楷体" panose="02010609060101010101" charset="-122"/>
              </a:rPr>
              <a:t>入党申请书写好后，应交给所在党支部的负责同志或支部的其他党员。一般写一次入党申请书即可，以后就以思想汇报的形式向党组织反映自己的思想情况，不必重复写申请书。如递交入党申请书时间较长或离开原单位，或有重大问题需要补充说明，可以重新写入党申请书或补充说明材料。</a:t>
            </a:r>
            <a:endParaRPr lang="zh-CN" altLang="en-US" sz="2400" b="1">
              <a:solidFill>
                <a:schemeClr val="tx1"/>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第二节 思想汇报的写法及范文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597535" y="1832610"/>
            <a:ext cx="10996930" cy="4121150"/>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sz="2600" b="1" strike="noStrike" noProof="1">
                <a:solidFill>
                  <a:srgbClr val="FFFFFF"/>
                </a:solidFill>
                <a:latin typeface="仿宋" panose="02010609060101010101" charset="-122"/>
                <a:ea typeface="仿宋" panose="02010609060101010101" charset="-122"/>
              </a:rPr>
              <a:t>    </a:t>
            </a:r>
            <a:r>
              <a:rPr lang="zh-CN" altLang="en-US" sz="2600" b="1" strike="noStrike" noProof="1">
                <a:solidFill>
                  <a:srgbClr val="FFFFFF"/>
                </a:solidFill>
                <a:latin typeface="仿宋" panose="02010609060101010101" charset="-122"/>
                <a:ea typeface="仿宋" panose="02010609060101010101" charset="-122"/>
              </a:rPr>
              <a:t>为了使党组织更好地了解自己，接受党组织的教育和监督，要求入党的同志要积极主动地向党组织汇报自己的思想、学习和工作情况。这是培养自己的组织观念、提高思想觉悟的有效途径。思想汇报不同于工作报告和个人事迹总结，思想汇报更侧重思想变化情况。为了便于党组织更加全面、系统地了解申请入党同志的思想状况，提倡写书面思想汇报。</a:t>
            </a:r>
            <a:endParaRPr lang="zh-CN" altLang="en-US" sz="2600" b="1" strike="noStrike" noProof="1">
              <a:solidFill>
                <a:srgbClr val="FFFFFF"/>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2"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plus(out)">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19" grpId="1" animBg="1"/>
      <p:bldP spid="219" grpId="2"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5334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思想汇报的写法及范文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487045" y="1360170"/>
            <a:ext cx="4003040"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一、思想汇报的书写格式</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grpSp>
        <p:nvGrpSpPr>
          <p:cNvPr id="3" name="组合 2"/>
          <p:cNvGrpSpPr/>
          <p:nvPr/>
        </p:nvGrpSpPr>
        <p:grpSpPr>
          <a:xfrm rot="0">
            <a:off x="899160" y="2352675"/>
            <a:ext cx="6949440" cy="472440"/>
            <a:chOff x="1416" y="3660"/>
            <a:chExt cx="10944" cy="744"/>
          </a:xfrm>
        </p:grpSpPr>
        <p:sp>
          <p:nvSpPr>
            <p:cNvPr id="167"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标题</a:t>
              </a:r>
              <a:endParaRPr lang="en-US" altLang="zh-CN" sz="2400" b="1">
                <a:solidFill>
                  <a:srgbClr val="FFFFFF"/>
                </a:solidFill>
                <a:latin typeface="楷体" panose="02010609060101010101" charset="-122"/>
                <a:ea typeface="楷体" panose="02010609060101010101" charset="-122"/>
              </a:endParaRPr>
            </a:p>
          </p:txBody>
        </p:sp>
        <p:sp>
          <p:nvSpPr>
            <p:cNvPr id="2" name="文本框 1"/>
            <p:cNvSpPr txBox="1"/>
            <p:nvPr/>
          </p:nvSpPr>
          <p:spPr>
            <a:xfrm>
              <a:off x="3312" y="3660"/>
              <a:ext cx="9048" cy="72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标题为“思想汇报”，居中。</a:t>
              </a:r>
              <a:endParaRPr lang="zh-CN" altLang="en-US" sz="2400">
                <a:latin typeface="宋体" panose="02010600030101010101" pitchFamily="2" charset="-122"/>
                <a:ea typeface="宋体" panose="02010600030101010101" pitchFamily="2" charset="-122"/>
              </a:endParaRPr>
            </a:p>
          </p:txBody>
        </p:sp>
      </p:grpSp>
      <p:grpSp>
        <p:nvGrpSpPr>
          <p:cNvPr id="4" name="组合 3"/>
          <p:cNvGrpSpPr/>
          <p:nvPr/>
        </p:nvGrpSpPr>
        <p:grpSpPr>
          <a:xfrm rot="0">
            <a:off x="899160" y="3156585"/>
            <a:ext cx="10546715" cy="842010"/>
            <a:chOff x="1416" y="3660"/>
            <a:chExt cx="16609" cy="1326"/>
          </a:xfrm>
        </p:grpSpPr>
        <p:sp>
          <p:nvSpPr>
            <p:cNvPr id="5"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称谓</a:t>
              </a:r>
              <a:endParaRPr lang="en-US" altLang="zh-CN" sz="2400" b="1">
                <a:solidFill>
                  <a:srgbClr val="FFFFFF"/>
                </a:solidFill>
                <a:latin typeface="楷体" panose="02010609060101010101" charset="-122"/>
                <a:ea typeface="楷体" panose="02010609060101010101" charset="-122"/>
              </a:endParaRPr>
            </a:p>
          </p:txBody>
        </p:sp>
        <p:sp>
          <p:nvSpPr>
            <p:cNvPr id="6" name="文本框 5"/>
            <p:cNvSpPr txBox="1"/>
            <p:nvPr/>
          </p:nvSpPr>
          <p:spPr>
            <a:xfrm>
              <a:off x="3312" y="3679"/>
              <a:ext cx="14713" cy="1307"/>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称谓即汇报人对党组织的称呼，一般写“敬爱的党组织”，顶格书写在标题的下一行，加冒号。</a:t>
              </a:r>
              <a:endParaRPr lang="zh-CN" altLang="en-US" sz="2400">
                <a:latin typeface="宋体" panose="02010600030101010101" pitchFamily="2" charset="-122"/>
                <a:ea typeface="宋体" panose="02010600030101010101" pitchFamily="2" charset="-122"/>
              </a:endParaRPr>
            </a:p>
          </p:txBody>
        </p:sp>
      </p:grpSp>
      <p:grpSp>
        <p:nvGrpSpPr>
          <p:cNvPr id="7" name="组合 6"/>
          <p:cNvGrpSpPr/>
          <p:nvPr/>
        </p:nvGrpSpPr>
        <p:grpSpPr>
          <a:xfrm rot="0">
            <a:off x="898525" y="3998595"/>
            <a:ext cx="10547350" cy="472440"/>
            <a:chOff x="1416" y="3660"/>
            <a:chExt cx="16610" cy="744"/>
          </a:xfrm>
        </p:grpSpPr>
        <p:sp>
          <p:nvSpPr>
            <p:cNvPr id="9"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正文</a:t>
              </a:r>
              <a:endParaRPr lang="en-US" altLang="zh-CN" sz="2400" b="1">
                <a:solidFill>
                  <a:srgbClr val="FFFFFF"/>
                </a:solidFill>
                <a:latin typeface="楷体" panose="02010609060101010101" charset="-122"/>
                <a:ea typeface="楷体" panose="02010609060101010101" charset="-122"/>
              </a:endParaRPr>
            </a:p>
          </p:txBody>
        </p:sp>
        <p:sp>
          <p:nvSpPr>
            <p:cNvPr id="10" name="文本框 9"/>
            <p:cNvSpPr txBox="1"/>
            <p:nvPr/>
          </p:nvSpPr>
          <p:spPr>
            <a:xfrm>
              <a:off x="3312" y="3660"/>
              <a:ext cx="14714" cy="72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结合自己学习、工作和生活情况，向党组织反映自己真实的思想情况。</a:t>
              </a:r>
              <a:endParaRPr lang="zh-CN" altLang="en-US" sz="2400">
                <a:latin typeface="宋体" panose="02010600030101010101" pitchFamily="2" charset="-122"/>
                <a:ea typeface="宋体" panose="02010600030101010101" pitchFamily="2" charset="-122"/>
              </a:endParaRPr>
            </a:p>
          </p:txBody>
        </p:sp>
      </p:grpSp>
      <p:grpSp>
        <p:nvGrpSpPr>
          <p:cNvPr id="12" name="组合 11"/>
          <p:cNvGrpSpPr/>
          <p:nvPr/>
        </p:nvGrpSpPr>
        <p:grpSpPr>
          <a:xfrm rot="0">
            <a:off x="899160" y="4818380"/>
            <a:ext cx="10547350" cy="1568450"/>
            <a:chOff x="1416" y="3660"/>
            <a:chExt cx="16610" cy="2470"/>
          </a:xfrm>
        </p:grpSpPr>
        <p:sp>
          <p:nvSpPr>
            <p:cNvPr id="13"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结尾</a:t>
              </a:r>
              <a:endParaRPr lang="en-US" altLang="zh-CN" sz="2400" b="1">
                <a:solidFill>
                  <a:srgbClr val="FFFFFF"/>
                </a:solidFill>
                <a:latin typeface="楷体" panose="02010609060101010101" charset="-122"/>
                <a:ea typeface="楷体" panose="02010609060101010101" charset="-122"/>
              </a:endParaRPr>
            </a:p>
          </p:txBody>
        </p:sp>
        <p:sp>
          <p:nvSpPr>
            <p:cNvPr id="14" name="文本框 13"/>
            <p:cNvSpPr txBox="1"/>
            <p:nvPr/>
          </p:nvSpPr>
          <p:spPr>
            <a:xfrm>
              <a:off x="3312" y="3660"/>
              <a:ext cx="14714" cy="2470"/>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在结尾可以写上自己对党组织的请求和希望。一般用“恳请党组织给予批评、帮助”或“希望党组织加强对自己的培养和教育”等作为结束语。在思想汇报最后，要署名和注明汇报日期。一般居右书写“汇报人：×××”，下一行写上“××××年××月××日”。</a:t>
              </a:r>
              <a:endParaRPr lang="zh-CN" altLang="en-US" sz="2400">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580">
                                          <p:stCondLst>
                                            <p:cond delay="0"/>
                                          </p:stCondLst>
                                        </p:cTn>
                                        <p:tgtEl>
                                          <p:spTgt spid="219"/>
                                        </p:tgtEl>
                                      </p:cBhvr>
                                    </p:animEffect>
                                    <p:anim calcmode="lin" valueType="num">
                                      <p:cBhvr>
                                        <p:cTn id="8" dur="1822"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9"/>
                                        </p:tgtEl>
                                        <p:attrNameLst>
                                          <p:attrName>ppt_y</p:attrName>
                                        </p:attrNameLst>
                                      </p:cBhvr>
                                      <p:tavLst>
                                        <p:tav tm="0" fmla="#ppt_y-sin(pi*$)/81">
                                          <p:val>
                                            <p:fltVal val="0"/>
                                          </p:val>
                                        </p:tav>
                                        <p:tav tm="100000">
                                          <p:val>
                                            <p:fltVal val="1"/>
                                          </p:val>
                                        </p:tav>
                                      </p:tavLst>
                                    </p:anim>
                                    <p:animScale>
                                      <p:cBhvr>
                                        <p:cTn id="13" dur="26">
                                          <p:stCondLst>
                                            <p:cond delay="650"/>
                                          </p:stCondLst>
                                        </p:cTn>
                                        <p:tgtEl>
                                          <p:spTgt spid="219"/>
                                        </p:tgtEl>
                                      </p:cBhvr>
                                      <p:to x="100000" y="60000"/>
                                    </p:animScale>
                                    <p:animScale>
                                      <p:cBhvr>
                                        <p:cTn id="14" dur="166" decel="50000">
                                          <p:stCondLst>
                                            <p:cond delay="676"/>
                                          </p:stCondLst>
                                        </p:cTn>
                                        <p:tgtEl>
                                          <p:spTgt spid="219"/>
                                        </p:tgtEl>
                                      </p:cBhvr>
                                      <p:to x="100000" y="100000"/>
                                    </p:animScale>
                                    <p:animScale>
                                      <p:cBhvr>
                                        <p:cTn id="15" dur="26">
                                          <p:stCondLst>
                                            <p:cond delay="1312"/>
                                          </p:stCondLst>
                                        </p:cTn>
                                        <p:tgtEl>
                                          <p:spTgt spid="219"/>
                                        </p:tgtEl>
                                      </p:cBhvr>
                                      <p:to x="100000" y="80000"/>
                                    </p:animScale>
                                    <p:animScale>
                                      <p:cBhvr>
                                        <p:cTn id="16" dur="166" decel="50000">
                                          <p:stCondLst>
                                            <p:cond delay="1338"/>
                                          </p:stCondLst>
                                        </p:cTn>
                                        <p:tgtEl>
                                          <p:spTgt spid="219"/>
                                        </p:tgtEl>
                                      </p:cBhvr>
                                      <p:to x="100000" y="100000"/>
                                    </p:animScale>
                                    <p:animScale>
                                      <p:cBhvr>
                                        <p:cTn id="17" dur="26">
                                          <p:stCondLst>
                                            <p:cond delay="1642"/>
                                          </p:stCondLst>
                                        </p:cTn>
                                        <p:tgtEl>
                                          <p:spTgt spid="219"/>
                                        </p:tgtEl>
                                      </p:cBhvr>
                                      <p:to x="100000" y="90000"/>
                                    </p:animScale>
                                    <p:animScale>
                                      <p:cBhvr>
                                        <p:cTn id="18" dur="166" decel="50000">
                                          <p:stCondLst>
                                            <p:cond delay="1668"/>
                                          </p:stCondLst>
                                        </p:cTn>
                                        <p:tgtEl>
                                          <p:spTgt spid="219"/>
                                        </p:tgtEl>
                                      </p:cBhvr>
                                      <p:to x="100000" y="100000"/>
                                    </p:animScale>
                                    <p:animScale>
                                      <p:cBhvr>
                                        <p:cTn id="19" dur="26">
                                          <p:stCondLst>
                                            <p:cond delay="1808"/>
                                          </p:stCondLst>
                                        </p:cTn>
                                        <p:tgtEl>
                                          <p:spTgt spid="219"/>
                                        </p:tgtEl>
                                      </p:cBhvr>
                                      <p:to x="100000" y="95000"/>
                                    </p:animScale>
                                    <p:animScale>
                                      <p:cBhvr>
                                        <p:cTn id="20" dur="166" decel="50000">
                                          <p:stCondLst>
                                            <p:cond delay="1834"/>
                                          </p:stCondLst>
                                        </p:cTn>
                                        <p:tgtEl>
                                          <p:spTgt spid="219"/>
                                        </p:tgtEl>
                                      </p:cBhvr>
                                      <p:to x="100000" y="100000"/>
                                    </p:animScale>
                                  </p:childTnLst>
                                </p:cTn>
                              </p:par>
                            </p:childTnLst>
                          </p:cTn>
                        </p:par>
                        <p:par>
                          <p:cTn id="21" fill="hold">
                            <p:stCondLst>
                              <p:cond delay="2000"/>
                            </p:stCondLst>
                            <p:childTnLst>
                              <p:par>
                                <p:cTn id="22" presetID="3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decel="100000"/>
                                        <p:tgtEl>
                                          <p:spTgt spid="3"/>
                                        </p:tgtEl>
                                      </p:cBhvr>
                                    </p:animEffect>
                                    <p:anim calcmode="lin" valueType="num">
                                      <p:cBhvr>
                                        <p:cTn id="25" dur="800" decel="100000" fill="hold"/>
                                        <p:tgtEl>
                                          <p:spTgt spid="3"/>
                                        </p:tgtEl>
                                        <p:attrNameLst>
                                          <p:attrName>style.rotation</p:attrName>
                                        </p:attrNameLst>
                                      </p:cBhvr>
                                      <p:tavLst>
                                        <p:tav tm="0">
                                          <p:val>
                                            <p:fltVal val="-90"/>
                                          </p:val>
                                        </p:tav>
                                        <p:tav tm="100000">
                                          <p:val>
                                            <p:fltVal val="0"/>
                                          </p:val>
                                        </p:tav>
                                      </p:tavLst>
                                    </p:anim>
                                    <p:anim calcmode="lin" valueType="num">
                                      <p:cBhvr>
                                        <p:cTn id="26" dur="800" decel="100000" fill="hold"/>
                                        <p:tgtEl>
                                          <p:spTgt spid="3"/>
                                        </p:tgtEl>
                                        <p:attrNameLst>
                                          <p:attrName>ppt_x</p:attrName>
                                        </p:attrNameLst>
                                      </p:cBhvr>
                                      <p:tavLst>
                                        <p:tav tm="0">
                                          <p:val>
                                            <p:strVal val="#ppt_x+0.4"/>
                                          </p:val>
                                        </p:tav>
                                        <p:tav tm="100000">
                                          <p:val>
                                            <p:strVal val="#ppt_x-0.05"/>
                                          </p:val>
                                        </p:tav>
                                      </p:tavLst>
                                    </p:anim>
                                    <p:anim calcmode="lin" valueType="num">
                                      <p:cBhvr>
                                        <p:cTn id="27" dur="800" decel="100000" fill="hold"/>
                                        <p:tgtEl>
                                          <p:spTgt spid="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0" fill="hold">
                            <p:stCondLst>
                              <p:cond delay="3000"/>
                            </p:stCondLst>
                            <p:childTnLst>
                              <p:par>
                                <p:cTn id="31" presetID="3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800" decel="100000"/>
                                        <p:tgtEl>
                                          <p:spTgt spid="4"/>
                                        </p:tgtEl>
                                      </p:cBhvr>
                                    </p:animEffect>
                                    <p:anim calcmode="lin" valueType="num">
                                      <p:cBhvr>
                                        <p:cTn id="34" dur="800" decel="100000" fill="hold"/>
                                        <p:tgtEl>
                                          <p:spTgt spid="4"/>
                                        </p:tgtEl>
                                        <p:attrNameLst>
                                          <p:attrName>style.rotation</p:attrName>
                                        </p:attrNameLst>
                                      </p:cBhvr>
                                      <p:tavLst>
                                        <p:tav tm="0">
                                          <p:val>
                                            <p:fltVal val="-90"/>
                                          </p:val>
                                        </p:tav>
                                        <p:tav tm="100000">
                                          <p:val>
                                            <p:fltVal val="0"/>
                                          </p:val>
                                        </p:tav>
                                      </p:tavLst>
                                    </p:anim>
                                    <p:anim calcmode="lin" valueType="num">
                                      <p:cBhvr>
                                        <p:cTn id="35" dur="800" decel="100000" fill="hold"/>
                                        <p:tgtEl>
                                          <p:spTgt spid="4"/>
                                        </p:tgtEl>
                                        <p:attrNameLst>
                                          <p:attrName>ppt_x</p:attrName>
                                        </p:attrNameLst>
                                      </p:cBhvr>
                                      <p:tavLst>
                                        <p:tav tm="0">
                                          <p:val>
                                            <p:strVal val="#ppt_x+0.4"/>
                                          </p:val>
                                        </p:tav>
                                        <p:tav tm="100000">
                                          <p:val>
                                            <p:strVal val="#ppt_x-0.05"/>
                                          </p:val>
                                        </p:tav>
                                      </p:tavLst>
                                    </p:anim>
                                    <p:anim calcmode="lin" valueType="num">
                                      <p:cBhvr>
                                        <p:cTn id="36" dur="800" decel="100000" fill="hold"/>
                                        <p:tgtEl>
                                          <p:spTgt spid="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9" fill="hold">
                            <p:stCondLst>
                              <p:cond delay="4000"/>
                            </p:stCondLst>
                            <p:childTnLst>
                              <p:par>
                                <p:cTn id="40" presetID="3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800" decel="100000"/>
                                        <p:tgtEl>
                                          <p:spTgt spid="7"/>
                                        </p:tgtEl>
                                      </p:cBhvr>
                                    </p:animEffect>
                                    <p:anim calcmode="lin" valueType="num">
                                      <p:cBhvr>
                                        <p:cTn id="43" dur="800" decel="100000" fill="hold"/>
                                        <p:tgtEl>
                                          <p:spTgt spid="7"/>
                                        </p:tgtEl>
                                        <p:attrNameLst>
                                          <p:attrName>style.rotation</p:attrName>
                                        </p:attrNameLst>
                                      </p:cBhvr>
                                      <p:tavLst>
                                        <p:tav tm="0">
                                          <p:val>
                                            <p:fltVal val="-90"/>
                                          </p:val>
                                        </p:tav>
                                        <p:tav tm="100000">
                                          <p:val>
                                            <p:fltVal val="0"/>
                                          </p:val>
                                        </p:tav>
                                      </p:tavLst>
                                    </p:anim>
                                    <p:anim calcmode="lin" valueType="num">
                                      <p:cBhvr>
                                        <p:cTn id="44" dur="800" decel="100000" fill="hold"/>
                                        <p:tgtEl>
                                          <p:spTgt spid="7"/>
                                        </p:tgtEl>
                                        <p:attrNameLst>
                                          <p:attrName>ppt_x</p:attrName>
                                        </p:attrNameLst>
                                      </p:cBhvr>
                                      <p:tavLst>
                                        <p:tav tm="0">
                                          <p:val>
                                            <p:strVal val="#ppt_x+0.4"/>
                                          </p:val>
                                        </p:tav>
                                        <p:tav tm="100000">
                                          <p:val>
                                            <p:strVal val="#ppt_x-0.05"/>
                                          </p:val>
                                        </p:tav>
                                      </p:tavLst>
                                    </p:anim>
                                    <p:anim calcmode="lin" valueType="num">
                                      <p:cBhvr>
                                        <p:cTn id="45" dur="800" decel="100000" fill="hold"/>
                                        <p:tgtEl>
                                          <p:spTgt spid="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8" fill="hold">
                            <p:stCondLst>
                              <p:cond delay="5000"/>
                            </p:stCondLst>
                            <p:childTnLst>
                              <p:par>
                                <p:cTn id="49" presetID="3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800" decel="100000"/>
                                        <p:tgtEl>
                                          <p:spTgt spid="12"/>
                                        </p:tgtEl>
                                      </p:cBhvr>
                                    </p:animEffect>
                                    <p:anim calcmode="lin" valueType="num">
                                      <p:cBhvr>
                                        <p:cTn id="52" dur="800" decel="100000" fill="hold"/>
                                        <p:tgtEl>
                                          <p:spTgt spid="12"/>
                                        </p:tgtEl>
                                        <p:attrNameLst>
                                          <p:attrName>style.rotation</p:attrName>
                                        </p:attrNameLst>
                                      </p:cBhvr>
                                      <p:tavLst>
                                        <p:tav tm="0">
                                          <p:val>
                                            <p:fltVal val="-90"/>
                                          </p:val>
                                        </p:tav>
                                        <p:tav tm="100000">
                                          <p:val>
                                            <p:fltVal val="0"/>
                                          </p:val>
                                        </p:tav>
                                      </p:tavLst>
                                    </p:anim>
                                    <p:anim calcmode="lin" valueType="num">
                                      <p:cBhvr>
                                        <p:cTn id="53" dur="800" decel="100000" fill="hold"/>
                                        <p:tgtEl>
                                          <p:spTgt spid="12"/>
                                        </p:tgtEl>
                                        <p:attrNameLst>
                                          <p:attrName>ppt_x</p:attrName>
                                        </p:attrNameLst>
                                      </p:cBhvr>
                                      <p:tavLst>
                                        <p:tav tm="0">
                                          <p:val>
                                            <p:strVal val="#ppt_x+0.4"/>
                                          </p:val>
                                        </p:tav>
                                        <p:tav tm="100000">
                                          <p:val>
                                            <p:strVal val="#ppt_x-0.05"/>
                                          </p:val>
                                        </p:tav>
                                      </p:tavLst>
                                    </p:anim>
                                    <p:anim calcmode="lin" valueType="num">
                                      <p:cBhvr>
                                        <p:cTn id="54" dur="800" decel="100000" fill="hold"/>
                                        <p:tgtEl>
                                          <p:spTgt spid="12"/>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4620" y="8382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思想汇报的写法及范文</a:t>
            </a:r>
            <a:endParaRPr lang="zh-CN" altLang="en-US" sz="3200" b="1">
              <a:effectLst/>
              <a:latin typeface="楷体" panose="02010609060101010101" charset="-122"/>
              <a:ea typeface="楷体" panose="02010609060101010101" charset="-122"/>
            </a:endParaRPr>
          </a:p>
        </p:txBody>
      </p:sp>
      <p:sp>
        <p:nvSpPr>
          <p:cNvPr id="2" name="文本框 1"/>
          <p:cNvSpPr txBox="1"/>
          <p:nvPr/>
        </p:nvSpPr>
        <p:spPr>
          <a:xfrm>
            <a:off x="565150" y="2592705"/>
            <a:ext cx="11063605" cy="1198880"/>
          </a:xfrm>
          <a:prstGeom prst="rect">
            <a:avLst/>
          </a:prstGeom>
          <a:noFill/>
        </p:spPr>
        <p:txBody>
          <a:bodyPr wrap="square" rtlCol="0">
            <a:spAutoFit/>
          </a:bodyPr>
          <a:p>
            <a:pPr algn="just" fontAlgn="auto">
              <a:lnSpc>
                <a:spcPct val="100000"/>
              </a:lnSpc>
            </a:pPr>
            <a:r>
              <a:rPr lang="zh-CN" altLang="en-US" sz="2400" b="1">
                <a:latin typeface="仿宋" panose="02010609060101010101" charset="-122"/>
                <a:ea typeface="仿宋" panose="02010609060101010101" charset="-122"/>
              </a:rPr>
              <a:t>第一，对党的基本知识、马克思主义的基本理论的学习有所收获，便可以通过思想汇报的形式，将学习体会、思想认识上新的提高及存在认识不清的问题向党组织说明。</a:t>
            </a:r>
            <a:endParaRPr lang="zh-CN" altLang="en-US" sz="2400" b="1">
              <a:latin typeface="仿宋" panose="02010609060101010101" charset="-122"/>
              <a:ea typeface="仿宋" panose="02010609060101010101" charset="-122"/>
            </a:endParaRPr>
          </a:p>
        </p:txBody>
      </p:sp>
      <p:sp>
        <p:nvSpPr>
          <p:cNvPr id="3" name="文本框 2"/>
          <p:cNvSpPr txBox="1"/>
          <p:nvPr/>
        </p:nvSpPr>
        <p:spPr>
          <a:xfrm>
            <a:off x="565150" y="4300220"/>
            <a:ext cx="11063605" cy="1198880"/>
          </a:xfrm>
          <a:prstGeom prst="rect">
            <a:avLst/>
          </a:prstGeom>
          <a:noFill/>
        </p:spPr>
        <p:txBody>
          <a:bodyPr wrap="square" rtlCol="0">
            <a:spAutoFit/>
          </a:bodyPr>
          <a:p>
            <a:pPr algn="just" fontAlgn="auto">
              <a:lnSpc>
                <a:spcPct val="100000"/>
              </a:lnSpc>
            </a:pPr>
            <a:r>
              <a:rPr lang="zh-CN" altLang="en-US" sz="2400" b="1">
                <a:latin typeface="仿宋" panose="02010609060101010101" charset="-122"/>
                <a:ea typeface="仿宋" panose="02010609060101010101" charset="-122"/>
              </a:rPr>
              <a:t>第二，对党的路线、方针、政策或一个时期的中心任务有一些看法时，可以在思想汇报中表明自己的态度，阐明自己的观点。如果参加了重要的活动或学习了某些重要文章，可以把自己受到的教育汇报给党组织。</a:t>
            </a:r>
            <a:endParaRPr lang="zh-CN" altLang="en-US" sz="2400" b="1">
              <a:latin typeface="仿宋" panose="02010609060101010101" charset="-122"/>
              <a:ea typeface="仿宋" panose="02010609060101010101" charset="-122"/>
            </a:endParaRPr>
          </a:p>
        </p:txBody>
      </p:sp>
      <p:sp>
        <p:nvSpPr>
          <p:cNvPr id="6" name=" 219"/>
          <p:cNvSpPr/>
          <p:nvPr/>
        </p:nvSpPr>
        <p:spPr>
          <a:xfrm>
            <a:off x="565150" y="1625600"/>
            <a:ext cx="4673600" cy="535940"/>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思想汇报正文的主要内容包括：</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from="(-#ppt_w/2)" to="(#ppt_x)" calcmode="lin" valueType="num">
                                      <p:cBhvr>
                                        <p:cTn id="14" dur="600" fill="hold">
                                          <p:stCondLst>
                                            <p:cond delay="0"/>
                                          </p:stCondLst>
                                        </p:cTn>
                                        <p:tgtEl>
                                          <p:spTgt spid="3"/>
                                        </p:tgtEl>
                                        <p:attrNameLst>
                                          <p:attrName>ppt_x</p:attrName>
                                        </p:attrNameLst>
                                      </p:cBhvr>
                                    </p:anim>
                                    <p:anim from="0" to="-1.0" calcmode="lin" valueType="num">
                                      <p:cBhvr>
                                        <p:cTn id="15" dur="200" decel="50000" autoRev="1" fill="hold">
                                          <p:stCondLst>
                                            <p:cond delay="600"/>
                                          </p:stCondLst>
                                        </p:cTn>
                                        <p:tgtEl>
                                          <p:spTgt spid="3"/>
                                        </p:tgtEl>
                                        <p:attrNameLst>
                                          <p:attrName>xshear</p:attrName>
                                        </p:attrNameLst>
                                      </p:cBhvr>
                                    </p:anim>
                                    <p:animScale>
                                      <p:cBhvr>
                                        <p:cTn id="16" dur="200" decel="100000" autoRev="1" fill="hold">
                                          <p:stCondLst>
                                            <p:cond delay="600"/>
                                          </p:stCondLst>
                                        </p:cTn>
                                        <p:tgtEl>
                                          <p:spTgt spid="3"/>
                                        </p:tgtEl>
                                      </p:cBhvr>
                                      <p:from x="100000" y="100000"/>
                                      <p:to x="80000" y="100000"/>
                                    </p:animScale>
                                    <p:anim by="(#ppt_h/3+#ppt_w*0.1)" calcmode="lin" valueType="num">
                                      <p:cBhvr additive="sum">
                                        <p:cTn id="17" dur="200" decel="100000" autoRev="1" fill="hold">
                                          <p:stCondLst>
                                            <p:cond delay="600"/>
                                          </p:stCondLst>
                                        </p:cTn>
                                        <p:tgtEl>
                                          <p:spTgt spid="3"/>
                                        </p:tgtEl>
                                        <p:attrNameLst>
                                          <p:attrName>ppt_x</p:attrName>
                                        </p:attrNameLst>
                                      </p:cBhvr>
                                    </p:anim>
                                  </p:childTnLst>
                                </p:cTn>
                              </p:par>
                              <p:par>
                                <p:cTn id="18" presetID="26"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290">
                                          <p:stCondLst>
                                            <p:cond delay="0"/>
                                          </p:stCondLst>
                                        </p:cTn>
                                        <p:tgtEl>
                                          <p:spTgt spid="6"/>
                                        </p:tgtEl>
                                      </p:cBhvr>
                                    </p:animEffect>
                                    <p:anim calcmode="lin" valueType="num">
                                      <p:cBhvr>
                                        <p:cTn id="21"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6" dur="13">
                                          <p:stCondLst>
                                            <p:cond delay="325"/>
                                          </p:stCondLst>
                                        </p:cTn>
                                        <p:tgtEl>
                                          <p:spTgt spid="6"/>
                                        </p:tgtEl>
                                      </p:cBhvr>
                                      <p:to x="100000" y="60000"/>
                                    </p:animScale>
                                    <p:animScale>
                                      <p:cBhvr>
                                        <p:cTn id="27" dur="83" decel="50000">
                                          <p:stCondLst>
                                            <p:cond delay="338"/>
                                          </p:stCondLst>
                                        </p:cTn>
                                        <p:tgtEl>
                                          <p:spTgt spid="6"/>
                                        </p:tgtEl>
                                      </p:cBhvr>
                                      <p:to x="100000" y="100000"/>
                                    </p:animScale>
                                    <p:animScale>
                                      <p:cBhvr>
                                        <p:cTn id="28" dur="13">
                                          <p:stCondLst>
                                            <p:cond delay="656"/>
                                          </p:stCondLst>
                                        </p:cTn>
                                        <p:tgtEl>
                                          <p:spTgt spid="6"/>
                                        </p:tgtEl>
                                      </p:cBhvr>
                                      <p:to x="100000" y="80000"/>
                                    </p:animScale>
                                    <p:animScale>
                                      <p:cBhvr>
                                        <p:cTn id="29" dur="83" decel="50000">
                                          <p:stCondLst>
                                            <p:cond delay="669"/>
                                          </p:stCondLst>
                                        </p:cTn>
                                        <p:tgtEl>
                                          <p:spTgt spid="6"/>
                                        </p:tgtEl>
                                      </p:cBhvr>
                                      <p:to x="100000" y="100000"/>
                                    </p:animScale>
                                    <p:animScale>
                                      <p:cBhvr>
                                        <p:cTn id="30" dur="13">
                                          <p:stCondLst>
                                            <p:cond delay="821"/>
                                          </p:stCondLst>
                                        </p:cTn>
                                        <p:tgtEl>
                                          <p:spTgt spid="6"/>
                                        </p:tgtEl>
                                      </p:cBhvr>
                                      <p:to x="100000" y="90000"/>
                                    </p:animScale>
                                    <p:animScale>
                                      <p:cBhvr>
                                        <p:cTn id="31" dur="83" decel="50000">
                                          <p:stCondLst>
                                            <p:cond delay="834"/>
                                          </p:stCondLst>
                                        </p:cTn>
                                        <p:tgtEl>
                                          <p:spTgt spid="6"/>
                                        </p:tgtEl>
                                      </p:cBhvr>
                                      <p:to x="100000" y="100000"/>
                                    </p:animScale>
                                    <p:animScale>
                                      <p:cBhvr>
                                        <p:cTn id="32" dur="13">
                                          <p:stCondLst>
                                            <p:cond delay="904"/>
                                          </p:stCondLst>
                                        </p:cTn>
                                        <p:tgtEl>
                                          <p:spTgt spid="6"/>
                                        </p:tgtEl>
                                      </p:cBhvr>
                                      <p:to x="100000" y="95000"/>
                                    </p:animScale>
                                    <p:animScale>
                                      <p:cBhvr>
                                        <p:cTn id="33"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2286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思想汇报的写法及范文</a:t>
            </a:r>
            <a:endParaRPr lang="zh-CN" altLang="en-US" sz="3200" b="1">
              <a:effectLst/>
              <a:latin typeface="楷体" panose="02010609060101010101" charset="-122"/>
              <a:ea typeface="楷体" panose="02010609060101010101" charset="-122"/>
            </a:endParaRPr>
          </a:p>
        </p:txBody>
      </p:sp>
      <p:sp>
        <p:nvSpPr>
          <p:cNvPr id="4" name="文本框 3"/>
          <p:cNvSpPr txBox="1"/>
          <p:nvPr/>
        </p:nvSpPr>
        <p:spPr>
          <a:xfrm>
            <a:off x="563880" y="1664335"/>
            <a:ext cx="11063605" cy="1714500"/>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三，遇到国内外发生重大政治事件时，则要通过学习提高对事物本质的认识，旗帜鲜明地向党组织表明自己的立场。日常生活中遇到了个人利益同集体利益、国家利益发生矛盾时，可以把自己的想法，如何对待和处理这些矛盾的情况向党组织汇报。</a:t>
            </a:r>
            <a:endParaRPr lang="zh-CN" altLang="en-US" sz="2400" b="1">
              <a:latin typeface="仿宋" panose="02010609060101010101" charset="-122"/>
              <a:ea typeface="仿宋" panose="02010609060101010101" charset="-122"/>
            </a:endParaRPr>
          </a:p>
        </p:txBody>
      </p:sp>
      <p:sp>
        <p:nvSpPr>
          <p:cNvPr id="5" name="文本框 4"/>
          <p:cNvSpPr txBox="1"/>
          <p:nvPr/>
        </p:nvSpPr>
        <p:spPr>
          <a:xfrm>
            <a:off x="564515" y="3723640"/>
            <a:ext cx="11063605" cy="902970"/>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第四，要组织对自己最近的思想情况有所了解，就要把自己思想方面的进步，存在的问题以及今后提高的打算等写清楚。</a:t>
            </a:r>
            <a:endParaRPr lang="zh-CN" altLang="en-US" sz="2400" b="1">
              <a:latin typeface="仿宋" panose="02010609060101010101" charset="-122"/>
              <a:ea typeface="仿宋" panose="02010609060101010101" charset="-122"/>
            </a:endParaRPr>
          </a:p>
        </p:txBody>
      </p:sp>
      <p:sp>
        <p:nvSpPr>
          <p:cNvPr id="2" name="文本框 1"/>
          <p:cNvSpPr txBox="1"/>
          <p:nvPr/>
        </p:nvSpPr>
        <p:spPr>
          <a:xfrm>
            <a:off x="564515" y="4970780"/>
            <a:ext cx="11063605" cy="902970"/>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第五，思想汇报的最后部分，可写上对党组织的请求和希望，如希望党组织加强对自己的培养和教育，指出今后的努力方向等。</a:t>
            </a:r>
            <a:endParaRPr lang="zh-CN" altLang="en-US" sz="2400"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思想汇报的写法及范文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456565" y="1668780"/>
            <a:ext cx="4429125"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二、写思想汇报应注意的问题</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2" name="文本框 1"/>
          <p:cNvSpPr txBox="1"/>
          <p:nvPr/>
        </p:nvSpPr>
        <p:spPr>
          <a:xfrm>
            <a:off x="563880" y="2677160"/>
            <a:ext cx="11063605" cy="2461260"/>
          </a:xfrm>
          <a:prstGeom prst="rect">
            <a:avLst/>
          </a:prstGeom>
          <a:noFill/>
        </p:spPr>
        <p:txBody>
          <a:bodyPr wrap="square" rtlCol="0">
            <a:spAutoFit/>
          </a:bodyPr>
          <a:p>
            <a:pPr algn="just" fontAlgn="auto">
              <a:lnSpc>
                <a:spcPct val="100000"/>
              </a:lnSpc>
              <a:spcBef>
                <a:spcPts val="1200"/>
              </a:spcBef>
            </a:pPr>
            <a:r>
              <a:rPr lang="zh-CN" altLang="en-US" sz="2400" b="1">
                <a:latin typeface="仿宋" panose="02010609060101010101" charset="-122"/>
                <a:ea typeface="仿宋" panose="02010609060101010101" charset="-122"/>
              </a:rPr>
              <a:t>第一，要结合自己的学习、工作和生活情况，向党组织反映自己的真实思想收获、体会等状况，可以有对某些新事物的认识，也可以有自己的决心，但更多是思想上的认识变化的情况。</a:t>
            </a:r>
            <a:endParaRPr lang="zh-CN" altLang="en-US" sz="2400" b="1">
              <a:latin typeface="仿宋" panose="02010609060101010101" charset="-122"/>
              <a:ea typeface="仿宋" panose="02010609060101010101" charset="-122"/>
            </a:endParaRPr>
          </a:p>
          <a:p>
            <a:pPr algn="just" fontAlgn="auto">
              <a:lnSpc>
                <a:spcPct val="100000"/>
              </a:lnSpc>
              <a:spcBef>
                <a:spcPts val="1200"/>
              </a:spcBef>
            </a:pPr>
            <a:r>
              <a:rPr lang="zh-CN" altLang="en-US" sz="2400" b="1">
                <a:latin typeface="仿宋" panose="02010609060101010101" charset="-122"/>
                <a:ea typeface="仿宋" panose="02010609060101010101" charset="-122"/>
              </a:rPr>
              <a:t>思想汇报应是真实思想的流露，最重要的是真实，切忌空话、套话、假话，做表面文章。写思想汇报应根据不同时期的思想认识状况，集中就体会和认识深刻的一两个方面谈深、谈透，不要罗列多个方面的问题，泛泛而谈。</a:t>
            </a:r>
            <a:endParaRPr lang="zh-CN" altLang="en-US" sz="2400"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
                                          </p:val>
                                        </p:tav>
                                        <p:tav tm="100000">
                                          <p:val>
                                            <p:fltVal val="1"/>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par>
                          <p:cTn id="21" fill="hold">
                            <p:stCondLst>
                              <p:cond delay="1000"/>
                            </p:stCondLst>
                            <p:childTnLst>
                              <p:par>
                                <p:cTn id="22" presetID="3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800" decel="100000"/>
                                        <p:tgtEl>
                                          <p:spTgt spid="2"/>
                                        </p:tgtEl>
                                      </p:cBhvr>
                                    </p:animEffect>
                                    <p:anim calcmode="lin" valueType="num">
                                      <p:cBhvr>
                                        <p:cTn id="25" dur="800" decel="100000" fill="hold"/>
                                        <p:tgtEl>
                                          <p:spTgt spid="2"/>
                                        </p:tgtEl>
                                        <p:attrNameLst>
                                          <p:attrName>style.rotation</p:attrName>
                                        </p:attrNameLst>
                                      </p:cBhvr>
                                      <p:tavLst>
                                        <p:tav tm="0">
                                          <p:val>
                                            <p:fltVal val="-90"/>
                                          </p:val>
                                        </p:tav>
                                        <p:tav tm="100000">
                                          <p:val>
                                            <p:fltVal val="0"/>
                                          </p:val>
                                        </p:tav>
                                      </p:tavLst>
                                    </p:anim>
                                    <p:anim calcmode="lin" valueType="num">
                                      <p:cBhvr>
                                        <p:cTn id="26" dur="800" decel="100000" fill="hold"/>
                                        <p:tgtEl>
                                          <p:spTgt spid="2"/>
                                        </p:tgtEl>
                                        <p:attrNameLst>
                                          <p:attrName>ppt_x</p:attrName>
                                        </p:attrNameLst>
                                      </p:cBhvr>
                                      <p:tavLst>
                                        <p:tav tm="0">
                                          <p:val>
                                            <p:strVal val="#ppt_x+0.4"/>
                                          </p:val>
                                        </p:tav>
                                        <p:tav tm="100000">
                                          <p:val>
                                            <p:strVal val="#ppt_x-0.05"/>
                                          </p:val>
                                        </p:tav>
                                      </p:tavLst>
                                    </p:anim>
                                    <p:anim calcmode="lin" valueType="num">
                                      <p:cBhvr>
                                        <p:cTn id="27" dur="800" decel="100000" fill="hold"/>
                                        <p:tgtEl>
                                          <p:spTgt spid="2"/>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思想汇报的写法及范文</a:t>
            </a:r>
            <a:endParaRPr lang="zh-CN" altLang="en-US" sz="3200" b="1">
              <a:effectLst/>
              <a:latin typeface="楷体" panose="02010609060101010101" charset="-122"/>
              <a:ea typeface="楷体" panose="02010609060101010101" charset="-122"/>
            </a:endParaRPr>
          </a:p>
        </p:txBody>
      </p:sp>
      <p:sp>
        <p:nvSpPr>
          <p:cNvPr id="4" name="文本框 3"/>
          <p:cNvSpPr txBox="1"/>
          <p:nvPr/>
        </p:nvSpPr>
        <p:spPr>
          <a:xfrm>
            <a:off x="563880" y="1664335"/>
            <a:ext cx="11063605" cy="1308735"/>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二，思想汇报要密切联系自己的思想动态这一实际，要汇报自己真实的思想，自己怎么想，就要怎么汇报，不要长篇大段地抄录党章、报告、领导讲话等内容，防止形式主义。此外，要及时向党组织汇报自己最新的思想动态。</a:t>
            </a:r>
            <a:endParaRPr lang="zh-CN" altLang="en-US" sz="2400" b="1">
              <a:latin typeface="仿宋" panose="02010609060101010101" charset="-122"/>
              <a:ea typeface="仿宋" panose="02010609060101010101" charset="-122"/>
            </a:endParaRPr>
          </a:p>
        </p:txBody>
      </p:sp>
      <p:sp>
        <p:nvSpPr>
          <p:cNvPr id="5" name="文本框 4"/>
          <p:cNvSpPr txBox="1"/>
          <p:nvPr/>
        </p:nvSpPr>
        <p:spPr>
          <a:xfrm>
            <a:off x="563880" y="3317240"/>
            <a:ext cx="11063605" cy="1308735"/>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第三，学习，自查，找出自己存在的问题和不足。写思想汇报要实事求是，对自己作一分为二的评价，不但要对自己的成长进步进行肯定，而且要找准自身存在的不足，敢于向党组织坦言缺点和不足。</a:t>
            </a:r>
            <a:endParaRPr lang="zh-CN" altLang="en-US" sz="2400" b="1">
              <a:latin typeface="仿宋" panose="02010609060101010101" charset="-122"/>
              <a:ea typeface="仿宋" panose="02010609060101010101" charset="-122"/>
            </a:endParaRPr>
          </a:p>
        </p:txBody>
      </p:sp>
      <p:sp>
        <p:nvSpPr>
          <p:cNvPr id="2" name="文本框 1"/>
          <p:cNvSpPr txBox="1"/>
          <p:nvPr/>
        </p:nvSpPr>
        <p:spPr>
          <a:xfrm>
            <a:off x="564515" y="4970780"/>
            <a:ext cx="11063605" cy="902970"/>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第四，要注意汇报后的反馈，对党组织根据自己汇报反馈给自己的意见要认真对待，并在今后的工作学习中充分落实。</a:t>
            </a:r>
            <a:endParaRPr lang="zh-CN" altLang="en-US" sz="2400" b="1">
              <a:latin typeface="仿宋" panose="02010609060101010101" charset="-122"/>
              <a:ea typeface="仿宋"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1"/>
          <p:cNvSpPr txBox="1"/>
          <p:nvPr/>
        </p:nvSpPr>
        <p:spPr>
          <a:xfrm>
            <a:off x="1250950" y="8077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党员的义务</a:t>
            </a:r>
            <a:endParaRPr lang="zh-CN" altLang="en-US" sz="3200" b="1">
              <a:latin typeface="楷体" panose="02010609060101010101" charset="-122"/>
              <a:ea typeface="楷体" panose="02010609060101010101" charset="-122"/>
            </a:endParaRPr>
          </a:p>
        </p:txBody>
      </p:sp>
      <p:sp>
        <p:nvSpPr>
          <p:cNvPr id="184" name=" 184"/>
          <p:cNvSpPr/>
          <p:nvPr/>
        </p:nvSpPr>
        <p:spPr>
          <a:xfrm>
            <a:off x="1075055" y="2226310"/>
            <a:ext cx="175895" cy="177800"/>
          </a:xfrm>
          <a:prstGeom prst="ellipse">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239622" name="文本框 2"/>
          <p:cNvSpPr txBox="1"/>
          <p:nvPr/>
        </p:nvSpPr>
        <p:spPr>
          <a:xfrm>
            <a:off x="1346200" y="2131060"/>
            <a:ext cx="9577070" cy="768350"/>
          </a:xfrm>
          <a:prstGeom prst="rect">
            <a:avLst/>
          </a:prstGeom>
          <a:noFill/>
          <a:ln w="9525">
            <a:noFill/>
          </a:ln>
        </p:spPr>
        <p:txBody>
          <a:bodyPr wrap="square" anchor="t">
            <a:spAutoFit/>
          </a:bodyPr>
          <a:p>
            <a:pPr algn="just"/>
            <a:r>
              <a:rPr lang="zh-CN" altLang="en-US" sz="2200" b="1">
                <a:latin typeface="楷体" panose="02010609060101010101" charset="-122"/>
                <a:ea typeface="楷体" panose="02010609060101010101" charset="-122"/>
              </a:rPr>
              <a:t>坚持党和人民的利益高于一切，个人利益服从党和人民的利益，吃苦在前，享受在后，克己奉公，多做贡献。</a:t>
            </a:r>
            <a:endParaRPr lang="zh-CN" altLang="en-US" sz="2200" b="1">
              <a:latin typeface="楷体" panose="02010609060101010101" charset="-122"/>
              <a:ea typeface="楷体" panose="02010609060101010101" charset="-122"/>
            </a:endParaRPr>
          </a:p>
        </p:txBody>
      </p:sp>
      <p:sp>
        <p:nvSpPr>
          <p:cNvPr id="4" name=" 184"/>
          <p:cNvSpPr/>
          <p:nvPr/>
        </p:nvSpPr>
        <p:spPr>
          <a:xfrm>
            <a:off x="1075055" y="3520440"/>
            <a:ext cx="175895" cy="175895"/>
          </a:xfrm>
          <a:prstGeom prst="ellipse">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239625" name="文本框 4"/>
          <p:cNvSpPr txBox="1"/>
          <p:nvPr/>
        </p:nvSpPr>
        <p:spPr>
          <a:xfrm>
            <a:off x="1346200" y="3425190"/>
            <a:ext cx="9577070" cy="1106805"/>
          </a:xfrm>
          <a:prstGeom prst="rect">
            <a:avLst/>
          </a:prstGeom>
          <a:noFill/>
          <a:ln w="9525">
            <a:noFill/>
          </a:ln>
        </p:spPr>
        <p:txBody>
          <a:bodyPr wrap="square" anchor="t">
            <a:spAutoFit/>
          </a:bodyPr>
          <a:p>
            <a:pPr algn="just"/>
            <a:r>
              <a:rPr lang="zh-CN" altLang="en-US" sz="2200" b="1">
                <a:latin typeface="楷体" panose="02010609060101010101" charset="-122"/>
                <a:ea typeface="楷体" panose="02010609060101010101" charset="-122"/>
              </a:rPr>
              <a:t>自觉遵守党的纪律，首先是党的政治纪律和政治规矩，模范遵守国家的法律法规，严格保守党和国家的秘密，执行党的决定，服从组织分配，积极完成党的任务。</a:t>
            </a:r>
            <a:endParaRPr lang="zh-CN" altLang="en-US" sz="2200" b="1">
              <a:latin typeface="楷体" panose="02010609060101010101" charset="-122"/>
              <a:ea typeface="楷体" panose="02010609060101010101" charset="-122"/>
            </a:endParaRPr>
          </a:p>
        </p:txBody>
      </p:sp>
      <p:sp>
        <p:nvSpPr>
          <p:cNvPr id="7" name=" 184"/>
          <p:cNvSpPr/>
          <p:nvPr/>
        </p:nvSpPr>
        <p:spPr>
          <a:xfrm>
            <a:off x="1075055" y="4893310"/>
            <a:ext cx="175895" cy="177800"/>
          </a:xfrm>
          <a:prstGeom prst="ellipse">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9" name="文本框 2"/>
          <p:cNvSpPr txBox="1"/>
          <p:nvPr/>
        </p:nvSpPr>
        <p:spPr>
          <a:xfrm>
            <a:off x="1346200" y="4798060"/>
            <a:ext cx="9577070" cy="768350"/>
          </a:xfrm>
          <a:prstGeom prst="rect">
            <a:avLst/>
          </a:prstGeom>
          <a:noFill/>
          <a:ln w="9525">
            <a:noFill/>
          </a:ln>
        </p:spPr>
        <p:txBody>
          <a:bodyPr wrap="square" anchor="t">
            <a:spAutoFit/>
          </a:bodyPr>
          <a:p>
            <a:pPr algn="just"/>
            <a:r>
              <a:rPr lang="zh-CN" altLang="en-US" sz="2200" b="1">
                <a:latin typeface="楷体" panose="02010609060101010101" charset="-122"/>
                <a:ea typeface="楷体" panose="02010609060101010101" charset="-122"/>
              </a:rPr>
              <a:t>维护党的团结和统一，对党忠诚老实，言行一致，坚决反对一切派别组织和小集团活动，反对阳奉阴违的两面派行为和一切阴谋诡计。</a:t>
            </a:r>
            <a:endParaRPr lang="zh-CN" altLang="en-US" sz="2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wipe(down)">
                                      <p:cBhvr>
                                        <p:cTn id="7" dur="290">
                                          <p:stCondLst>
                                            <p:cond delay="0"/>
                                          </p:stCondLst>
                                        </p:cTn>
                                        <p:tgtEl>
                                          <p:spTgt spid="184"/>
                                        </p:tgtEl>
                                      </p:cBhvr>
                                    </p:animEffect>
                                    <p:anim calcmode="lin" valueType="num">
                                      <p:cBhvr>
                                        <p:cTn id="8" dur="911"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4"/>
                                        </p:tgtEl>
                                        <p:attrNameLst>
                                          <p:attrName>ppt_y</p:attrName>
                                        </p:attrNameLst>
                                      </p:cBhvr>
                                      <p:tavLst>
                                        <p:tav tm="0" fmla="#ppt_y-sin(pi*$)/81">
                                          <p:val>
                                            <p:fltVal val="0"/>
                                          </p:val>
                                        </p:tav>
                                        <p:tav tm="100000">
                                          <p:val>
                                            <p:fltVal val="1"/>
                                          </p:val>
                                        </p:tav>
                                      </p:tavLst>
                                    </p:anim>
                                    <p:animScale>
                                      <p:cBhvr>
                                        <p:cTn id="13" dur="13">
                                          <p:stCondLst>
                                            <p:cond delay="325"/>
                                          </p:stCondLst>
                                        </p:cTn>
                                        <p:tgtEl>
                                          <p:spTgt spid="184"/>
                                        </p:tgtEl>
                                      </p:cBhvr>
                                      <p:to x="100000" y="60000"/>
                                    </p:animScale>
                                    <p:animScale>
                                      <p:cBhvr>
                                        <p:cTn id="14" dur="83" decel="50000">
                                          <p:stCondLst>
                                            <p:cond delay="338"/>
                                          </p:stCondLst>
                                        </p:cTn>
                                        <p:tgtEl>
                                          <p:spTgt spid="184"/>
                                        </p:tgtEl>
                                      </p:cBhvr>
                                      <p:to x="100000" y="100000"/>
                                    </p:animScale>
                                    <p:animScale>
                                      <p:cBhvr>
                                        <p:cTn id="15" dur="13">
                                          <p:stCondLst>
                                            <p:cond delay="656"/>
                                          </p:stCondLst>
                                        </p:cTn>
                                        <p:tgtEl>
                                          <p:spTgt spid="184"/>
                                        </p:tgtEl>
                                      </p:cBhvr>
                                      <p:to x="100000" y="80000"/>
                                    </p:animScale>
                                    <p:animScale>
                                      <p:cBhvr>
                                        <p:cTn id="16" dur="83" decel="50000">
                                          <p:stCondLst>
                                            <p:cond delay="669"/>
                                          </p:stCondLst>
                                        </p:cTn>
                                        <p:tgtEl>
                                          <p:spTgt spid="184"/>
                                        </p:tgtEl>
                                      </p:cBhvr>
                                      <p:to x="100000" y="100000"/>
                                    </p:animScale>
                                    <p:animScale>
                                      <p:cBhvr>
                                        <p:cTn id="17" dur="13">
                                          <p:stCondLst>
                                            <p:cond delay="821"/>
                                          </p:stCondLst>
                                        </p:cTn>
                                        <p:tgtEl>
                                          <p:spTgt spid="184"/>
                                        </p:tgtEl>
                                      </p:cBhvr>
                                      <p:to x="100000" y="90000"/>
                                    </p:animScale>
                                    <p:animScale>
                                      <p:cBhvr>
                                        <p:cTn id="18" dur="83" decel="50000">
                                          <p:stCondLst>
                                            <p:cond delay="834"/>
                                          </p:stCondLst>
                                        </p:cTn>
                                        <p:tgtEl>
                                          <p:spTgt spid="184"/>
                                        </p:tgtEl>
                                      </p:cBhvr>
                                      <p:to x="100000" y="100000"/>
                                    </p:animScale>
                                    <p:animScale>
                                      <p:cBhvr>
                                        <p:cTn id="19" dur="13">
                                          <p:stCondLst>
                                            <p:cond delay="904"/>
                                          </p:stCondLst>
                                        </p:cTn>
                                        <p:tgtEl>
                                          <p:spTgt spid="184"/>
                                        </p:tgtEl>
                                      </p:cBhvr>
                                      <p:to x="100000" y="95000"/>
                                    </p:animScale>
                                    <p:animScale>
                                      <p:cBhvr>
                                        <p:cTn id="20" dur="83" decel="50000">
                                          <p:stCondLst>
                                            <p:cond delay="917"/>
                                          </p:stCondLst>
                                        </p:cTn>
                                        <p:tgtEl>
                                          <p:spTgt spid="184"/>
                                        </p:tgtEl>
                                      </p:cBhvr>
                                      <p:to x="100000" y="100000"/>
                                    </p:animScale>
                                  </p:childTnLst>
                                </p:cTn>
                              </p:par>
                            </p:childTnLst>
                          </p:cTn>
                        </p:par>
                        <p:par>
                          <p:cTn id="21" fill="hold">
                            <p:stCondLst>
                              <p:cond delay="1000"/>
                            </p:stCondLst>
                            <p:childTnLst>
                              <p:par>
                                <p:cTn id="22" presetID="34" presetClass="entr" presetSubtype="0" fill="hold" grpId="0" nodeType="afterEffect">
                                  <p:stCondLst>
                                    <p:cond delay="0"/>
                                  </p:stCondLst>
                                  <p:childTnLst>
                                    <p:set>
                                      <p:cBhvr>
                                        <p:cTn id="23" dur="1" fill="hold">
                                          <p:stCondLst>
                                            <p:cond delay="0"/>
                                          </p:stCondLst>
                                        </p:cTn>
                                        <p:tgtEl>
                                          <p:spTgt spid="239622"/>
                                        </p:tgtEl>
                                        <p:attrNameLst>
                                          <p:attrName>style.visibility</p:attrName>
                                        </p:attrNameLst>
                                      </p:cBhvr>
                                      <p:to>
                                        <p:strVal val="visible"/>
                                      </p:to>
                                    </p:set>
                                    <p:anim from="(-#ppt_w/2)" to="(#ppt_x)" calcmode="lin" valueType="num">
                                      <p:cBhvr>
                                        <p:cTn id="24" dur="300" fill="hold">
                                          <p:stCondLst>
                                            <p:cond delay="0"/>
                                          </p:stCondLst>
                                        </p:cTn>
                                        <p:tgtEl>
                                          <p:spTgt spid="239622"/>
                                        </p:tgtEl>
                                        <p:attrNameLst>
                                          <p:attrName>ppt_x</p:attrName>
                                        </p:attrNameLst>
                                      </p:cBhvr>
                                    </p:anim>
                                    <p:anim from="0" to="-1.0" calcmode="lin" valueType="num">
                                      <p:cBhvr>
                                        <p:cTn id="25" dur="100" decel="50000" autoRev="1" fill="hold">
                                          <p:stCondLst>
                                            <p:cond delay="300"/>
                                          </p:stCondLst>
                                        </p:cTn>
                                        <p:tgtEl>
                                          <p:spTgt spid="239622"/>
                                        </p:tgtEl>
                                        <p:attrNameLst>
                                          <p:attrName>xshear</p:attrName>
                                        </p:attrNameLst>
                                      </p:cBhvr>
                                    </p:anim>
                                    <p:animScale>
                                      <p:cBhvr>
                                        <p:cTn id="26" dur="100" decel="100000" autoRev="1" fill="hold">
                                          <p:stCondLst>
                                            <p:cond delay="300"/>
                                          </p:stCondLst>
                                        </p:cTn>
                                        <p:tgtEl>
                                          <p:spTgt spid="239622"/>
                                        </p:tgtEl>
                                      </p:cBhvr>
                                      <p:from x="100000" y="100000"/>
                                      <p:to x="80000" y="100000"/>
                                    </p:animScale>
                                    <p:anim by="(#ppt_h/3+#ppt_w*0.1)" calcmode="lin" valueType="num">
                                      <p:cBhvr additive="sum">
                                        <p:cTn id="27" dur="100" decel="100000" autoRev="1" fill="hold">
                                          <p:stCondLst>
                                            <p:cond delay="300"/>
                                          </p:stCondLst>
                                        </p:cTn>
                                        <p:tgtEl>
                                          <p:spTgt spid="239622"/>
                                        </p:tgtEl>
                                        <p:attrNameLst>
                                          <p:attrName>ppt_x</p:attrName>
                                        </p:attrNameLst>
                                      </p:cBhvr>
                                    </p:anim>
                                  </p:childTnLst>
                                </p:cTn>
                              </p:par>
                            </p:childTnLst>
                          </p:cTn>
                        </p:par>
                        <p:par>
                          <p:cTn id="28" fill="hold">
                            <p:stCondLst>
                              <p:cond delay="1500"/>
                            </p:stCondLst>
                            <p:childTnLst>
                              <p:par>
                                <p:cTn id="29" presetID="26"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290">
                                          <p:stCondLst>
                                            <p:cond delay="0"/>
                                          </p:stCondLst>
                                        </p:cTn>
                                        <p:tgtEl>
                                          <p:spTgt spid="4"/>
                                        </p:tgtEl>
                                      </p:cBhvr>
                                    </p:animEffect>
                                    <p:anim calcmode="lin" valueType="num">
                                      <p:cBhvr>
                                        <p:cTn id="3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7" dur="13">
                                          <p:stCondLst>
                                            <p:cond delay="325"/>
                                          </p:stCondLst>
                                        </p:cTn>
                                        <p:tgtEl>
                                          <p:spTgt spid="4"/>
                                        </p:tgtEl>
                                      </p:cBhvr>
                                      <p:to x="100000" y="60000"/>
                                    </p:animScale>
                                    <p:animScale>
                                      <p:cBhvr>
                                        <p:cTn id="38" dur="83" decel="50000">
                                          <p:stCondLst>
                                            <p:cond delay="338"/>
                                          </p:stCondLst>
                                        </p:cTn>
                                        <p:tgtEl>
                                          <p:spTgt spid="4"/>
                                        </p:tgtEl>
                                      </p:cBhvr>
                                      <p:to x="100000" y="100000"/>
                                    </p:animScale>
                                    <p:animScale>
                                      <p:cBhvr>
                                        <p:cTn id="39" dur="13">
                                          <p:stCondLst>
                                            <p:cond delay="656"/>
                                          </p:stCondLst>
                                        </p:cTn>
                                        <p:tgtEl>
                                          <p:spTgt spid="4"/>
                                        </p:tgtEl>
                                      </p:cBhvr>
                                      <p:to x="100000" y="80000"/>
                                    </p:animScale>
                                    <p:animScale>
                                      <p:cBhvr>
                                        <p:cTn id="40" dur="83" decel="50000">
                                          <p:stCondLst>
                                            <p:cond delay="669"/>
                                          </p:stCondLst>
                                        </p:cTn>
                                        <p:tgtEl>
                                          <p:spTgt spid="4"/>
                                        </p:tgtEl>
                                      </p:cBhvr>
                                      <p:to x="100000" y="100000"/>
                                    </p:animScale>
                                    <p:animScale>
                                      <p:cBhvr>
                                        <p:cTn id="41" dur="13">
                                          <p:stCondLst>
                                            <p:cond delay="821"/>
                                          </p:stCondLst>
                                        </p:cTn>
                                        <p:tgtEl>
                                          <p:spTgt spid="4"/>
                                        </p:tgtEl>
                                      </p:cBhvr>
                                      <p:to x="100000" y="90000"/>
                                    </p:animScale>
                                    <p:animScale>
                                      <p:cBhvr>
                                        <p:cTn id="42" dur="83" decel="50000">
                                          <p:stCondLst>
                                            <p:cond delay="834"/>
                                          </p:stCondLst>
                                        </p:cTn>
                                        <p:tgtEl>
                                          <p:spTgt spid="4"/>
                                        </p:tgtEl>
                                      </p:cBhvr>
                                      <p:to x="100000" y="100000"/>
                                    </p:animScale>
                                    <p:animScale>
                                      <p:cBhvr>
                                        <p:cTn id="43" dur="13">
                                          <p:stCondLst>
                                            <p:cond delay="904"/>
                                          </p:stCondLst>
                                        </p:cTn>
                                        <p:tgtEl>
                                          <p:spTgt spid="4"/>
                                        </p:tgtEl>
                                      </p:cBhvr>
                                      <p:to x="100000" y="95000"/>
                                    </p:animScale>
                                    <p:animScale>
                                      <p:cBhvr>
                                        <p:cTn id="44" dur="83" decel="50000">
                                          <p:stCondLst>
                                            <p:cond delay="917"/>
                                          </p:stCondLst>
                                        </p:cTn>
                                        <p:tgtEl>
                                          <p:spTgt spid="4"/>
                                        </p:tgtEl>
                                      </p:cBhvr>
                                      <p:to x="100000" y="100000"/>
                                    </p:animScale>
                                  </p:childTnLst>
                                </p:cTn>
                              </p:par>
                            </p:childTnLst>
                          </p:cTn>
                        </p:par>
                        <p:par>
                          <p:cTn id="45" fill="hold">
                            <p:stCondLst>
                              <p:cond delay="2500"/>
                            </p:stCondLst>
                            <p:childTnLst>
                              <p:par>
                                <p:cTn id="46" presetID="34" presetClass="entr" presetSubtype="0" fill="hold" grpId="0" nodeType="afterEffect">
                                  <p:stCondLst>
                                    <p:cond delay="0"/>
                                  </p:stCondLst>
                                  <p:childTnLst>
                                    <p:set>
                                      <p:cBhvr>
                                        <p:cTn id="47" dur="1" fill="hold">
                                          <p:stCondLst>
                                            <p:cond delay="0"/>
                                          </p:stCondLst>
                                        </p:cTn>
                                        <p:tgtEl>
                                          <p:spTgt spid="239625"/>
                                        </p:tgtEl>
                                        <p:attrNameLst>
                                          <p:attrName>style.visibility</p:attrName>
                                        </p:attrNameLst>
                                      </p:cBhvr>
                                      <p:to>
                                        <p:strVal val="visible"/>
                                      </p:to>
                                    </p:set>
                                    <p:anim from="(-#ppt_w/2)" to="(#ppt_x)" calcmode="lin" valueType="num">
                                      <p:cBhvr>
                                        <p:cTn id="48" dur="300" fill="hold">
                                          <p:stCondLst>
                                            <p:cond delay="0"/>
                                          </p:stCondLst>
                                        </p:cTn>
                                        <p:tgtEl>
                                          <p:spTgt spid="239625"/>
                                        </p:tgtEl>
                                        <p:attrNameLst>
                                          <p:attrName>ppt_x</p:attrName>
                                        </p:attrNameLst>
                                      </p:cBhvr>
                                    </p:anim>
                                    <p:anim from="0" to="-1.0" calcmode="lin" valueType="num">
                                      <p:cBhvr>
                                        <p:cTn id="49" dur="100" decel="50000" autoRev="1" fill="hold">
                                          <p:stCondLst>
                                            <p:cond delay="300"/>
                                          </p:stCondLst>
                                        </p:cTn>
                                        <p:tgtEl>
                                          <p:spTgt spid="239625"/>
                                        </p:tgtEl>
                                        <p:attrNameLst>
                                          <p:attrName>xshear</p:attrName>
                                        </p:attrNameLst>
                                      </p:cBhvr>
                                    </p:anim>
                                    <p:animScale>
                                      <p:cBhvr>
                                        <p:cTn id="50" dur="100" decel="100000" autoRev="1" fill="hold">
                                          <p:stCondLst>
                                            <p:cond delay="300"/>
                                          </p:stCondLst>
                                        </p:cTn>
                                        <p:tgtEl>
                                          <p:spTgt spid="239625"/>
                                        </p:tgtEl>
                                      </p:cBhvr>
                                      <p:from x="100000" y="100000"/>
                                      <p:to x="80000" y="100000"/>
                                    </p:animScale>
                                    <p:anim by="(#ppt_h/3+#ppt_w*0.1)" calcmode="lin" valueType="num">
                                      <p:cBhvr additive="sum">
                                        <p:cTn id="51" dur="100" decel="100000" autoRev="1" fill="hold">
                                          <p:stCondLst>
                                            <p:cond delay="300"/>
                                          </p:stCondLst>
                                        </p:cTn>
                                        <p:tgtEl>
                                          <p:spTgt spid="239625"/>
                                        </p:tgtEl>
                                        <p:attrNameLst>
                                          <p:attrName>ppt_x</p:attrName>
                                        </p:attrNameLst>
                                      </p:cBhvr>
                                    </p:anim>
                                  </p:childTnLst>
                                </p:cTn>
                              </p:par>
                            </p:childTnLst>
                          </p:cTn>
                        </p:par>
                        <p:par>
                          <p:cTn id="52" fill="hold">
                            <p:stCondLst>
                              <p:cond delay="3000"/>
                            </p:stCondLst>
                            <p:childTnLst>
                              <p:par>
                                <p:cTn id="53" presetID="26"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290">
                                          <p:stCondLst>
                                            <p:cond delay="0"/>
                                          </p:stCondLst>
                                        </p:cTn>
                                        <p:tgtEl>
                                          <p:spTgt spid="7"/>
                                        </p:tgtEl>
                                      </p:cBhvr>
                                    </p:animEffect>
                                    <p:anim calcmode="lin" valueType="num">
                                      <p:cBhvr>
                                        <p:cTn id="56"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61" dur="13">
                                          <p:stCondLst>
                                            <p:cond delay="325"/>
                                          </p:stCondLst>
                                        </p:cTn>
                                        <p:tgtEl>
                                          <p:spTgt spid="7"/>
                                        </p:tgtEl>
                                      </p:cBhvr>
                                      <p:to x="100000" y="60000"/>
                                    </p:animScale>
                                    <p:animScale>
                                      <p:cBhvr>
                                        <p:cTn id="62" dur="83" decel="50000">
                                          <p:stCondLst>
                                            <p:cond delay="338"/>
                                          </p:stCondLst>
                                        </p:cTn>
                                        <p:tgtEl>
                                          <p:spTgt spid="7"/>
                                        </p:tgtEl>
                                      </p:cBhvr>
                                      <p:to x="100000" y="100000"/>
                                    </p:animScale>
                                    <p:animScale>
                                      <p:cBhvr>
                                        <p:cTn id="63" dur="13">
                                          <p:stCondLst>
                                            <p:cond delay="656"/>
                                          </p:stCondLst>
                                        </p:cTn>
                                        <p:tgtEl>
                                          <p:spTgt spid="7"/>
                                        </p:tgtEl>
                                      </p:cBhvr>
                                      <p:to x="100000" y="80000"/>
                                    </p:animScale>
                                    <p:animScale>
                                      <p:cBhvr>
                                        <p:cTn id="64" dur="83" decel="50000">
                                          <p:stCondLst>
                                            <p:cond delay="669"/>
                                          </p:stCondLst>
                                        </p:cTn>
                                        <p:tgtEl>
                                          <p:spTgt spid="7"/>
                                        </p:tgtEl>
                                      </p:cBhvr>
                                      <p:to x="100000" y="100000"/>
                                    </p:animScale>
                                    <p:animScale>
                                      <p:cBhvr>
                                        <p:cTn id="65" dur="13">
                                          <p:stCondLst>
                                            <p:cond delay="821"/>
                                          </p:stCondLst>
                                        </p:cTn>
                                        <p:tgtEl>
                                          <p:spTgt spid="7"/>
                                        </p:tgtEl>
                                      </p:cBhvr>
                                      <p:to x="100000" y="90000"/>
                                    </p:animScale>
                                    <p:animScale>
                                      <p:cBhvr>
                                        <p:cTn id="66" dur="83" decel="50000">
                                          <p:stCondLst>
                                            <p:cond delay="834"/>
                                          </p:stCondLst>
                                        </p:cTn>
                                        <p:tgtEl>
                                          <p:spTgt spid="7"/>
                                        </p:tgtEl>
                                      </p:cBhvr>
                                      <p:to x="100000" y="100000"/>
                                    </p:animScale>
                                    <p:animScale>
                                      <p:cBhvr>
                                        <p:cTn id="67" dur="13">
                                          <p:stCondLst>
                                            <p:cond delay="904"/>
                                          </p:stCondLst>
                                        </p:cTn>
                                        <p:tgtEl>
                                          <p:spTgt spid="7"/>
                                        </p:tgtEl>
                                      </p:cBhvr>
                                      <p:to x="100000" y="95000"/>
                                    </p:animScale>
                                    <p:animScale>
                                      <p:cBhvr>
                                        <p:cTn id="68" dur="83" decel="50000">
                                          <p:stCondLst>
                                            <p:cond delay="917"/>
                                          </p:stCondLst>
                                        </p:cTn>
                                        <p:tgtEl>
                                          <p:spTgt spid="7"/>
                                        </p:tgtEl>
                                      </p:cBhvr>
                                      <p:to x="100000" y="100000"/>
                                    </p:animScale>
                                  </p:childTnLst>
                                </p:cTn>
                              </p:par>
                            </p:childTnLst>
                          </p:cTn>
                        </p:par>
                        <p:par>
                          <p:cTn id="69" fill="hold">
                            <p:stCondLst>
                              <p:cond delay="4000"/>
                            </p:stCondLst>
                            <p:childTnLst>
                              <p:par>
                                <p:cTn id="70" presetID="34"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from="(-#ppt_w/2)" to="(#ppt_x)" calcmode="lin" valueType="num">
                                      <p:cBhvr>
                                        <p:cTn id="72" dur="300" fill="hold">
                                          <p:stCondLst>
                                            <p:cond delay="0"/>
                                          </p:stCondLst>
                                        </p:cTn>
                                        <p:tgtEl>
                                          <p:spTgt spid="9"/>
                                        </p:tgtEl>
                                        <p:attrNameLst>
                                          <p:attrName>ppt_x</p:attrName>
                                        </p:attrNameLst>
                                      </p:cBhvr>
                                    </p:anim>
                                    <p:anim from="0" to="-1.0" calcmode="lin" valueType="num">
                                      <p:cBhvr>
                                        <p:cTn id="73" dur="100" decel="50000" autoRev="1" fill="hold">
                                          <p:stCondLst>
                                            <p:cond delay="300"/>
                                          </p:stCondLst>
                                        </p:cTn>
                                        <p:tgtEl>
                                          <p:spTgt spid="9"/>
                                        </p:tgtEl>
                                        <p:attrNameLst>
                                          <p:attrName>xshear</p:attrName>
                                        </p:attrNameLst>
                                      </p:cBhvr>
                                    </p:anim>
                                    <p:animScale>
                                      <p:cBhvr>
                                        <p:cTn id="74" dur="100" decel="100000" autoRev="1" fill="hold">
                                          <p:stCondLst>
                                            <p:cond delay="300"/>
                                          </p:stCondLst>
                                        </p:cTn>
                                        <p:tgtEl>
                                          <p:spTgt spid="9"/>
                                        </p:tgtEl>
                                      </p:cBhvr>
                                      <p:from x="100000" y="100000"/>
                                      <p:to x="80000" y="100000"/>
                                    </p:animScale>
                                    <p:anim by="(#ppt_h/3+#ppt_w*0.1)" calcmode="lin" valueType="num">
                                      <p:cBhvr additive="sum">
                                        <p:cTn id="75" dur="100" decel="100000" autoRev="1" fill="hold">
                                          <p:stCondLst>
                                            <p:cond delay="3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bldLvl="0" animBg="1"/>
      <p:bldP spid="239622" grpId="0"/>
      <p:bldP spid="4" grpId="0" bldLvl="0" animBg="1"/>
      <p:bldP spid="239625" grpId="0"/>
      <p:bldP spid="7" grpId="0" bldLvl="0" animBg="1"/>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第三节 入党自传的写法及范文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597535" y="1832610"/>
            <a:ext cx="10996930" cy="4121150"/>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lnSpc>
                <a:spcPct val="130000"/>
              </a:lnSpc>
              <a:spcBef>
                <a:spcPts val="0"/>
              </a:spcBef>
              <a:spcAft>
                <a:spcPts val="0"/>
              </a:spcAft>
              <a:defRPr/>
            </a:pPr>
            <a:r>
              <a:rPr lang="en-US" altLang="zh-CN" sz="2600" b="1" strike="noStrike" noProof="1">
                <a:solidFill>
                  <a:srgbClr val="FFFFFF"/>
                </a:solidFill>
                <a:latin typeface="仿宋" panose="02010609060101010101" charset="-122"/>
                <a:ea typeface="仿宋" panose="02010609060101010101" charset="-122"/>
              </a:rPr>
              <a:t>    </a:t>
            </a:r>
            <a:r>
              <a:rPr lang="zh-CN" altLang="en-US" sz="2400" b="1" strike="noStrike" noProof="1">
                <a:solidFill>
                  <a:srgbClr val="FFFFFF"/>
                </a:solidFill>
                <a:latin typeface="仿宋" panose="02010609060101010101" charset="-122"/>
                <a:ea typeface="仿宋" panose="02010609060101010101" charset="-122"/>
              </a:rPr>
              <a:t>入党自传是要求</a:t>
            </a:r>
            <a:r>
              <a:rPr lang="zh-CN" altLang="en-US" sz="2400" b="1">
                <a:solidFill>
                  <a:srgbClr val="FFFFFF"/>
                </a:solidFill>
                <a:latin typeface="仿宋" panose="02010609060101010101" charset="-122"/>
                <a:ea typeface="仿宋" panose="02010609060101010101" charset="-122"/>
                <a:sym typeface="+mn-ea"/>
              </a:rPr>
              <a:t>入</a:t>
            </a:r>
            <a:r>
              <a:rPr lang="zh-CN" altLang="en-US" sz="2400" b="1" strike="noStrike" noProof="1">
                <a:solidFill>
                  <a:srgbClr val="FFFFFF"/>
                </a:solidFill>
                <a:latin typeface="仿宋" panose="02010609060101010101" charset="-122"/>
                <a:ea typeface="仿宋" panose="02010609060101010101" charset="-122"/>
              </a:rPr>
              <a:t>党的同志，向党组织递交个人客观情况说明的文书材料。是向党组织汇报个人情况的重要形式之一。从一般意义上讲，人党自传是将个人的经历、思想演变过程等系统地记录下来的文字材料。</a:t>
            </a:r>
            <a:endParaRPr lang="zh-CN" altLang="en-US" sz="2400" b="1" strike="noStrike" noProof="1">
              <a:solidFill>
                <a:srgbClr val="FFFFFF"/>
              </a:solidFill>
              <a:latin typeface="仿宋" panose="02010609060101010101" charset="-122"/>
              <a:ea typeface="仿宋" panose="02010609060101010101" charset="-122"/>
            </a:endParaRPr>
          </a:p>
          <a:p>
            <a:pPr algn="l" eaLnBrk="1" fontAlgn="auto" hangingPunct="1">
              <a:lnSpc>
                <a:spcPct val="130000"/>
              </a:lnSpc>
              <a:spcBef>
                <a:spcPts val="0"/>
              </a:spcBef>
              <a:spcAft>
                <a:spcPts val="0"/>
              </a:spcAft>
              <a:defRPr/>
            </a:pPr>
            <a:r>
              <a:rPr lang="zh-CN" altLang="en-US" sz="2400" b="1" strike="noStrike" noProof="1">
                <a:solidFill>
                  <a:srgbClr val="FFFFFF"/>
                </a:solidFill>
                <a:latin typeface="仿宋" panose="02010609060101010101" charset="-122"/>
                <a:ea typeface="仿宋" panose="02010609060101010101" charset="-122"/>
              </a:rPr>
              <a:t>   入党自传也是党组织全面、系统、历史、深人地了解入党申请人客观情况的重要途径之一。要求入党的同志向党组织提出入党申请后，应主动向党组织递交入党自传。</a:t>
            </a:r>
            <a:endParaRPr lang="zh-CN" altLang="en-US" sz="2400" b="1" strike="noStrike" noProof="1">
              <a:solidFill>
                <a:srgbClr val="FFFFFF"/>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in)">
                                      <p:cBhvr>
                                        <p:cTn id="7" dur="2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sym typeface="+mn-ea"/>
              </a:rPr>
              <a:t>入党自传</a:t>
            </a:r>
            <a:r>
              <a:rPr lang="zh-CN" altLang="en-US" sz="3200" b="1">
                <a:effectLst/>
                <a:latin typeface="楷体" panose="02010609060101010101" charset="-122"/>
                <a:ea typeface="楷体" panose="02010609060101010101" charset="-122"/>
              </a:rPr>
              <a:t>的写法及范文</a:t>
            </a:r>
            <a:endParaRPr lang="zh-CN" altLang="en-US" sz="3200" b="1">
              <a:effectLst/>
              <a:latin typeface="楷体" panose="02010609060101010101" charset="-122"/>
              <a:ea typeface="楷体" panose="02010609060101010101" charset="-122"/>
            </a:endParaRPr>
          </a:p>
        </p:txBody>
      </p:sp>
      <p:sp>
        <p:nvSpPr>
          <p:cNvPr id="2" name=" 219"/>
          <p:cNvSpPr/>
          <p:nvPr/>
        </p:nvSpPr>
        <p:spPr>
          <a:xfrm>
            <a:off x="487045" y="1360170"/>
            <a:ext cx="5023485"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a:t>
            </a:r>
            <a:r>
              <a:rPr lang="zh-CN" altLang="en-US" sz="2400" b="1">
                <a:effectLst/>
                <a:latin typeface="楷体" panose="02010609060101010101" charset="-122"/>
                <a:ea typeface="楷体" panose="02010609060101010101" charset="-122"/>
                <a:sym typeface="+mn-ea"/>
              </a:rPr>
              <a:t>入党自传</a:t>
            </a:r>
            <a:r>
              <a:rPr lang="zh-CN" altLang="en-US" sz="2400" b="1" strike="noStrike" noProof="1">
                <a:solidFill>
                  <a:srgbClr val="FFFFFF"/>
                </a:solidFill>
                <a:latin typeface="宋体" panose="02010600030101010101" pitchFamily="2" charset="-122"/>
                <a:ea typeface="宋体" panose="02010600030101010101" pitchFamily="2" charset="-122"/>
              </a:rPr>
              <a:t>的基本格式和内容</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grpSp>
        <p:nvGrpSpPr>
          <p:cNvPr id="3" name="组合 2"/>
          <p:cNvGrpSpPr/>
          <p:nvPr/>
        </p:nvGrpSpPr>
        <p:grpSpPr>
          <a:xfrm rot="0">
            <a:off x="899160" y="2352675"/>
            <a:ext cx="5639435" cy="472440"/>
            <a:chOff x="1416" y="3660"/>
            <a:chExt cx="8881" cy="744"/>
          </a:xfrm>
        </p:grpSpPr>
        <p:sp>
          <p:nvSpPr>
            <p:cNvPr id="167"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标题</a:t>
              </a:r>
              <a:endParaRPr lang="en-US" altLang="zh-CN" sz="2400" b="1">
                <a:solidFill>
                  <a:srgbClr val="FFFFFF"/>
                </a:solidFill>
                <a:latin typeface="楷体" panose="02010609060101010101" charset="-122"/>
                <a:ea typeface="楷体" panose="02010609060101010101" charset="-122"/>
              </a:endParaRPr>
            </a:p>
          </p:txBody>
        </p:sp>
        <p:sp>
          <p:nvSpPr>
            <p:cNvPr id="4" name="文本框 3"/>
            <p:cNvSpPr txBox="1"/>
            <p:nvPr/>
          </p:nvSpPr>
          <p:spPr>
            <a:xfrm>
              <a:off x="3312" y="3660"/>
              <a:ext cx="6985" cy="72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标题为</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自传</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，居中</a:t>
              </a:r>
              <a:endParaRPr lang="zh-CN" altLang="en-US" sz="2400">
                <a:latin typeface="宋体" panose="02010600030101010101" pitchFamily="2" charset="-122"/>
                <a:ea typeface="宋体" panose="02010600030101010101" pitchFamily="2" charset="-122"/>
              </a:endParaRPr>
            </a:p>
          </p:txBody>
        </p:sp>
      </p:grpSp>
      <p:grpSp>
        <p:nvGrpSpPr>
          <p:cNvPr id="5" name="组合 4"/>
          <p:cNvGrpSpPr/>
          <p:nvPr/>
        </p:nvGrpSpPr>
        <p:grpSpPr>
          <a:xfrm rot="0">
            <a:off x="897890" y="3385185"/>
            <a:ext cx="10546715" cy="842010"/>
            <a:chOff x="1416" y="3660"/>
            <a:chExt cx="16609" cy="1326"/>
          </a:xfrm>
        </p:grpSpPr>
        <p:sp>
          <p:nvSpPr>
            <p:cNvPr id="6"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称谓</a:t>
              </a:r>
              <a:endParaRPr lang="en-US" altLang="zh-CN" sz="2400" b="1">
                <a:solidFill>
                  <a:srgbClr val="FFFFFF"/>
                </a:solidFill>
                <a:latin typeface="楷体" panose="02010609060101010101" charset="-122"/>
                <a:ea typeface="楷体" panose="02010609060101010101" charset="-122"/>
              </a:endParaRPr>
            </a:p>
          </p:txBody>
        </p:sp>
        <p:sp>
          <p:nvSpPr>
            <p:cNvPr id="7" name="文本框 6"/>
            <p:cNvSpPr txBox="1"/>
            <p:nvPr/>
          </p:nvSpPr>
          <p:spPr>
            <a:xfrm>
              <a:off x="3312" y="3679"/>
              <a:ext cx="14713" cy="1307"/>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称谓即自传人对党组织的称呼，一般写“敬爱的党组织”，顶格书写在标题的下一行，加冒号。</a:t>
              </a:r>
              <a:endParaRPr lang="zh-CN" altLang="en-US" sz="2400">
                <a:latin typeface="宋体" panose="02010600030101010101" pitchFamily="2" charset="-122"/>
                <a:ea typeface="宋体" panose="02010600030101010101" pitchFamily="2" charset="-122"/>
              </a:endParaRPr>
            </a:p>
          </p:txBody>
        </p:sp>
      </p:grpSp>
      <p:grpSp>
        <p:nvGrpSpPr>
          <p:cNvPr id="9" name="组合 8"/>
          <p:cNvGrpSpPr/>
          <p:nvPr/>
        </p:nvGrpSpPr>
        <p:grpSpPr>
          <a:xfrm rot="0">
            <a:off x="897890" y="4496435"/>
            <a:ext cx="10547350" cy="472440"/>
            <a:chOff x="1416" y="3660"/>
            <a:chExt cx="16610" cy="744"/>
          </a:xfrm>
        </p:grpSpPr>
        <p:sp>
          <p:nvSpPr>
            <p:cNvPr id="10"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正文</a:t>
              </a:r>
              <a:endParaRPr lang="en-US" altLang="zh-CN" sz="2400" b="1">
                <a:solidFill>
                  <a:srgbClr val="FFFFFF"/>
                </a:solidFill>
                <a:latin typeface="楷体" panose="02010609060101010101" charset="-122"/>
                <a:ea typeface="楷体" panose="02010609060101010101" charset="-122"/>
              </a:endParaRPr>
            </a:p>
          </p:txBody>
        </p:sp>
        <p:sp>
          <p:nvSpPr>
            <p:cNvPr id="11" name="文本框 10"/>
            <p:cNvSpPr txBox="1"/>
            <p:nvPr/>
          </p:nvSpPr>
          <p:spPr>
            <a:xfrm>
              <a:off x="3312" y="3660"/>
              <a:ext cx="14714" cy="725"/>
            </a:xfrm>
            <a:prstGeom prst="rect">
              <a:avLst/>
            </a:prstGeom>
            <a:noFill/>
          </p:spPr>
          <p:txBody>
            <a:bodyPr wrap="square" rtlCol="0">
              <a:spAutoFit/>
            </a:bodyPr>
            <a:p>
              <a:endParaRPr lang="zh-CN" altLang="en-US" sz="2400">
                <a:latin typeface="宋体" panose="02010600030101010101" pitchFamily="2" charset="-122"/>
                <a:ea typeface="宋体" panose="02010600030101010101" pitchFamily="2" charset="-122"/>
              </a:endParaRPr>
            </a:p>
          </p:txBody>
        </p:sp>
      </p:grpSp>
      <p:grpSp>
        <p:nvGrpSpPr>
          <p:cNvPr id="12" name="组合 11"/>
          <p:cNvGrpSpPr/>
          <p:nvPr/>
        </p:nvGrpSpPr>
        <p:grpSpPr>
          <a:xfrm rot="0">
            <a:off x="897890" y="5595620"/>
            <a:ext cx="10547350" cy="829945"/>
            <a:chOff x="1416" y="3660"/>
            <a:chExt cx="16610" cy="1307"/>
          </a:xfrm>
        </p:grpSpPr>
        <p:sp>
          <p:nvSpPr>
            <p:cNvPr id="13"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结尾</a:t>
              </a:r>
              <a:endParaRPr lang="en-US" altLang="zh-CN" sz="2400" b="1">
                <a:solidFill>
                  <a:srgbClr val="FFFFFF"/>
                </a:solidFill>
                <a:latin typeface="楷体" panose="02010609060101010101" charset="-122"/>
                <a:ea typeface="楷体" panose="02010609060101010101" charset="-122"/>
              </a:endParaRPr>
            </a:p>
          </p:txBody>
        </p:sp>
        <p:sp>
          <p:nvSpPr>
            <p:cNvPr id="14" name="文本框 13"/>
            <p:cNvSpPr txBox="1"/>
            <p:nvPr/>
          </p:nvSpPr>
          <p:spPr>
            <a:xfrm>
              <a:off x="3312" y="3660"/>
              <a:ext cx="14714" cy="1307"/>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在自传的最后，要署名和注明汇报日期。一般居右书写</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自传人：×××”，下一行写上“××××年××月××日”。</a:t>
              </a:r>
              <a:endParaRPr lang="zh-CN" altLang="en-US" sz="2400">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000"/>
                            </p:stCondLst>
                            <p:childTnLst>
                              <p:par>
                                <p:cTn id="22" presetID="3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400" decel="100000"/>
                                        <p:tgtEl>
                                          <p:spTgt spid="3"/>
                                        </p:tgtEl>
                                      </p:cBhvr>
                                    </p:animEffect>
                                    <p:anim calcmode="lin" valueType="num">
                                      <p:cBhvr>
                                        <p:cTn id="25" dur="400" decel="100000" fill="hold"/>
                                        <p:tgtEl>
                                          <p:spTgt spid="3"/>
                                        </p:tgtEl>
                                        <p:attrNameLst>
                                          <p:attrName>style.rotation</p:attrName>
                                        </p:attrNameLst>
                                      </p:cBhvr>
                                      <p:tavLst>
                                        <p:tav tm="0">
                                          <p:val>
                                            <p:fltVal val="-90"/>
                                          </p:val>
                                        </p:tav>
                                        <p:tav tm="100000">
                                          <p:val>
                                            <p:fltVal val="0"/>
                                          </p:val>
                                        </p:tav>
                                      </p:tavLst>
                                    </p:anim>
                                    <p:anim calcmode="lin" valueType="num">
                                      <p:cBhvr>
                                        <p:cTn id="26" dur="400" decel="100000" fill="hold"/>
                                        <p:tgtEl>
                                          <p:spTgt spid="3"/>
                                        </p:tgtEl>
                                        <p:attrNameLst>
                                          <p:attrName>ppt_x</p:attrName>
                                        </p:attrNameLst>
                                      </p:cBhvr>
                                      <p:tavLst>
                                        <p:tav tm="0">
                                          <p:val>
                                            <p:strVal val="#ppt_x+0.4"/>
                                          </p:val>
                                        </p:tav>
                                        <p:tav tm="100000">
                                          <p:val>
                                            <p:strVal val="#ppt_x-0.05"/>
                                          </p:val>
                                        </p:tav>
                                      </p:tavLst>
                                    </p:anim>
                                    <p:anim calcmode="lin" valueType="num">
                                      <p:cBhvr>
                                        <p:cTn id="27" dur="400" decel="100000" fill="hold"/>
                                        <p:tgtEl>
                                          <p:spTgt spid="3"/>
                                        </p:tgtEl>
                                        <p:attrNameLst>
                                          <p:attrName>ppt_y</p:attrName>
                                        </p:attrNameLst>
                                      </p:cBhvr>
                                      <p:tavLst>
                                        <p:tav tm="0">
                                          <p:val>
                                            <p:strVal val="#ppt_y-0.4"/>
                                          </p:val>
                                        </p:tav>
                                        <p:tav tm="100000">
                                          <p:val>
                                            <p:strVal val="#ppt_y+0.1"/>
                                          </p:val>
                                        </p:tav>
                                      </p:tavLst>
                                    </p:anim>
                                    <p:anim calcmode="lin" valueType="num">
                                      <p:cBhvr>
                                        <p:cTn id="28"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29"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par>
                          <p:cTn id="30" fill="hold">
                            <p:stCondLst>
                              <p:cond delay="1500"/>
                            </p:stCondLst>
                            <p:childTnLst>
                              <p:par>
                                <p:cTn id="31" presetID="3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400" decel="100000"/>
                                        <p:tgtEl>
                                          <p:spTgt spid="5"/>
                                        </p:tgtEl>
                                      </p:cBhvr>
                                    </p:animEffect>
                                    <p:anim calcmode="lin" valueType="num">
                                      <p:cBhvr>
                                        <p:cTn id="34" dur="400" decel="100000" fill="hold"/>
                                        <p:tgtEl>
                                          <p:spTgt spid="5"/>
                                        </p:tgtEl>
                                        <p:attrNameLst>
                                          <p:attrName>style.rotation</p:attrName>
                                        </p:attrNameLst>
                                      </p:cBhvr>
                                      <p:tavLst>
                                        <p:tav tm="0">
                                          <p:val>
                                            <p:fltVal val="-90"/>
                                          </p:val>
                                        </p:tav>
                                        <p:tav tm="100000">
                                          <p:val>
                                            <p:fltVal val="0"/>
                                          </p:val>
                                        </p:tav>
                                      </p:tavLst>
                                    </p:anim>
                                    <p:anim calcmode="lin" valueType="num">
                                      <p:cBhvr>
                                        <p:cTn id="35" dur="400" decel="100000" fill="hold"/>
                                        <p:tgtEl>
                                          <p:spTgt spid="5"/>
                                        </p:tgtEl>
                                        <p:attrNameLst>
                                          <p:attrName>ppt_x</p:attrName>
                                        </p:attrNameLst>
                                      </p:cBhvr>
                                      <p:tavLst>
                                        <p:tav tm="0">
                                          <p:val>
                                            <p:strVal val="#ppt_x+0.4"/>
                                          </p:val>
                                        </p:tav>
                                        <p:tav tm="100000">
                                          <p:val>
                                            <p:strVal val="#ppt_x-0.05"/>
                                          </p:val>
                                        </p:tav>
                                      </p:tavLst>
                                    </p:anim>
                                    <p:anim calcmode="lin" valueType="num">
                                      <p:cBhvr>
                                        <p:cTn id="36" dur="400" decel="100000" fill="hold"/>
                                        <p:tgtEl>
                                          <p:spTgt spid="5"/>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par>
                          <p:cTn id="39" fill="hold">
                            <p:stCondLst>
                              <p:cond delay="2000"/>
                            </p:stCondLst>
                            <p:childTnLst>
                              <p:par>
                                <p:cTn id="40" presetID="3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400" decel="100000"/>
                                        <p:tgtEl>
                                          <p:spTgt spid="9"/>
                                        </p:tgtEl>
                                      </p:cBhvr>
                                    </p:animEffect>
                                    <p:anim calcmode="lin" valueType="num">
                                      <p:cBhvr>
                                        <p:cTn id="43" dur="400" decel="100000" fill="hold"/>
                                        <p:tgtEl>
                                          <p:spTgt spid="9"/>
                                        </p:tgtEl>
                                        <p:attrNameLst>
                                          <p:attrName>style.rotation</p:attrName>
                                        </p:attrNameLst>
                                      </p:cBhvr>
                                      <p:tavLst>
                                        <p:tav tm="0">
                                          <p:val>
                                            <p:fltVal val="-90"/>
                                          </p:val>
                                        </p:tav>
                                        <p:tav tm="100000">
                                          <p:val>
                                            <p:fltVal val="0"/>
                                          </p:val>
                                        </p:tav>
                                      </p:tavLst>
                                    </p:anim>
                                    <p:anim calcmode="lin" valueType="num">
                                      <p:cBhvr>
                                        <p:cTn id="44" dur="400" decel="100000" fill="hold"/>
                                        <p:tgtEl>
                                          <p:spTgt spid="9"/>
                                        </p:tgtEl>
                                        <p:attrNameLst>
                                          <p:attrName>ppt_x</p:attrName>
                                        </p:attrNameLst>
                                      </p:cBhvr>
                                      <p:tavLst>
                                        <p:tav tm="0">
                                          <p:val>
                                            <p:strVal val="#ppt_x+0.4"/>
                                          </p:val>
                                        </p:tav>
                                        <p:tav tm="100000">
                                          <p:val>
                                            <p:strVal val="#ppt_x-0.05"/>
                                          </p:val>
                                        </p:tav>
                                      </p:tavLst>
                                    </p:anim>
                                    <p:anim calcmode="lin" valueType="num">
                                      <p:cBhvr>
                                        <p:cTn id="45" dur="400" decel="100000" fill="hold"/>
                                        <p:tgtEl>
                                          <p:spTgt spid="9"/>
                                        </p:tgtEl>
                                        <p:attrNameLst>
                                          <p:attrName>ppt_y</p:attrName>
                                        </p:attrNameLst>
                                      </p:cBhvr>
                                      <p:tavLst>
                                        <p:tav tm="0">
                                          <p:val>
                                            <p:strVal val="#ppt_y-0.4"/>
                                          </p:val>
                                        </p:tav>
                                        <p:tav tm="100000">
                                          <p:val>
                                            <p:strVal val="#ppt_y+0.1"/>
                                          </p:val>
                                        </p:tav>
                                      </p:tavLst>
                                    </p:anim>
                                    <p:anim calcmode="lin" valueType="num">
                                      <p:cBhvr>
                                        <p:cTn id="46" dur="100" accel="100000" fill="hold">
                                          <p:stCondLst>
                                            <p:cond delay="400"/>
                                          </p:stCondLst>
                                        </p:cTn>
                                        <p:tgtEl>
                                          <p:spTgt spid="9"/>
                                        </p:tgtEl>
                                        <p:attrNameLst>
                                          <p:attrName>ppt_x</p:attrName>
                                        </p:attrNameLst>
                                      </p:cBhvr>
                                      <p:tavLst>
                                        <p:tav tm="0">
                                          <p:val>
                                            <p:strVal val="#ppt_x-0.05"/>
                                          </p:val>
                                        </p:tav>
                                        <p:tav tm="100000">
                                          <p:val>
                                            <p:strVal val="#ppt_x"/>
                                          </p:val>
                                        </p:tav>
                                      </p:tavLst>
                                    </p:anim>
                                    <p:anim calcmode="lin" valueType="num">
                                      <p:cBhvr>
                                        <p:cTn id="47" dur="100" accel="100000" fill="hold">
                                          <p:stCondLst>
                                            <p:cond delay="400"/>
                                          </p:stCondLst>
                                        </p:cTn>
                                        <p:tgtEl>
                                          <p:spTgt spid="9"/>
                                        </p:tgtEl>
                                        <p:attrNameLst>
                                          <p:attrName>ppt_y</p:attrName>
                                        </p:attrNameLst>
                                      </p:cBhvr>
                                      <p:tavLst>
                                        <p:tav tm="0">
                                          <p:val>
                                            <p:strVal val="#ppt_y+0.1"/>
                                          </p:val>
                                        </p:tav>
                                        <p:tav tm="100000">
                                          <p:val>
                                            <p:strVal val="#ppt_y"/>
                                          </p:val>
                                        </p:tav>
                                      </p:tavLst>
                                    </p:anim>
                                  </p:childTnLst>
                                </p:cTn>
                              </p:par>
                            </p:childTnLst>
                          </p:cTn>
                        </p:par>
                        <p:par>
                          <p:cTn id="48" fill="hold">
                            <p:stCondLst>
                              <p:cond delay="2500"/>
                            </p:stCondLst>
                            <p:childTnLst>
                              <p:par>
                                <p:cTn id="49" presetID="3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400" decel="100000"/>
                                        <p:tgtEl>
                                          <p:spTgt spid="12"/>
                                        </p:tgtEl>
                                      </p:cBhvr>
                                    </p:animEffect>
                                    <p:anim calcmode="lin" valueType="num">
                                      <p:cBhvr>
                                        <p:cTn id="52" dur="400" decel="100000" fill="hold"/>
                                        <p:tgtEl>
                                          <p:spTgt spid="12"/>
                                        </p:tgtEl>
                                        <p:attrNameLst>
                                          <p:attrName>style.rotation</p:attrName>
                                        </p:attrNameLst>
                                      </p:cBhvr>
                                      <p:tavLst>
                                        <p:tav tm="0">
                                          <p:val>
                                            <p:fltVal val="-90"/>
                                          </p:val>
                                        </p:tav>
                                        <p:tav tm="100000">
                                          <p:val>
                                            <p:fltVal val="0"/>
                                          </p:val>
                                        </p:tav>
                                      </p:tavLst>
                                    </p:anim>
                                    <p:anim calcmode="lin" valueType="num">
                                      <p:cBhvr>
                                        <p:cTn id="53" dur="400" decel="100000" fill="hold"/>
                                        <p:tgtEl>
                                          <p:spTgt spid="12"/>
                                        </p:tgtEl>
                                        <p:attrNameLst>
                                          <p:attrName>ppt_x</p:attrName>
                                        </p:attrNameLst>
                                      </p:cBhvr>
                                      <p:tavLst>
                                        <p:tav tm="0">
                                          <p:val>
                                            <p:strVal val="#ppt_x+0.4"/>
                                          </p:val>
                                        </p:tav>
                                        <p:tav tm="100000">
                                          <p:val>
                                            <p:strVal val="#ppt_x-0.05"/>
                                          </p:val>
                                        </p:tav>
                                      </p:tavLst>
                                    </p:anim>
                                    <p:anim calcmode="lin" valueType="num">
                                      <p:cBhvr>
                                        <p:cTn id="54" dur="400" decel="100000" fill="hold"/>
                                        <p:tgtEl>
                                          <p:spTgt spid="12"/>
                                        </p:tgtEl>
                                        <p:attrNameLst>
                                          <p:attrName>ppt_y</p:attrName>
                                        </p:attrNameLst>
                                      </p:cBhvr>
                                      <p:tavLst>
                                        <p:tav tm="0">
                                          <p:val>
                                            <p:strVal val="#ppt_y-0.4"/>
                                          </p:val>
                                        </p:tav>
                                        <p:tav tm="100000">
                                          <p:val>
                                            <p:strVal val="#ppt_y+0.1"/>
                                          </p:val>
                                        </p:tav>
                                      </p:tavLst>
                                    </p:anim>
                                    <p:anim calcmode="lin" valueType="num">
                                      <p:cBhvr>
                                        <p:cTn id="55" dur="100" accel="100000" fill="hold">
                                          <p:stCondLst>
                                            <p:cond delay="400"/>
                                          </p:stCondLst>
                                        </p:cTn>
                                        <p:tgtEl>
                                          <p:spTgt spid="12"/>
                                        </p:tgtEl>
                                        <p:attrNameLst>
                                          <p:attrName>ppt_x</p:attrName>
                                        </p:attrNameLst>
                                      </p:cBhvr>
                                      <p:tavLst>
                                        <p:tav tm="0">
                                          <p:val>
                                            <p:strVal val="#ppt_x-0.05"/>
                                          </p:val>
                                        </p:tav>
                                        <p:tav tm="100000">
                                          <p:val>
                                            <p:strVal val="#ppt_x"/>
                                          </p:val>
                                        </p:tav>
                                      </p:tavLst>
                                    </p:anim>
                                    <p:anim calcmode="lin" valueType="num">
                                      <p:cBhvr>
                                        <p:cTn id="56" dur="100" accel="100000" fill="hold">
                                          <p:stCondLst>
                                            <p:cond delay="4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sym typeface="+mn-ea"/>
              </a:rPr>
              <a:t>入党自传</a:t>
            </a:r>
            <a:r>
              <a:rPr lang="zh-CN" altLang="en-US" sz="3200" b="1">
                <a:effectLst/>
                <a:latin typeface="楷体" panose="02010609060101010101" charset="-122"/>
                <a:ea typeface="楷体" panose="02010609060101010101" charset="-122"/>
                <a:sym typeface="+mn-ea"/>
              </a:rPr>
              <a:t>的</a:t>
            </a:r>
            <a:r>
              <a:rPr lang="zh-CN" altLang="en-US" sz="3200" b="1">
                <a:effectLst/>
                <a:latin typeface="楷体" panose="02010609060101010101" charset="-122"/>
                <a:ea typeface="楷体" panose="02010609060101010101" charset="-122"/>
              </a:rPr>
              <a:t>写法及范文</a:t>
            </a:r>
            <a:endParaRPr lang="zh-CN" altLang="en-US" sz="3200" b="1">
              <a:effectLst/>
              <a:latin typeface="楷体" panose="02010609060101010101" charset="-122"/>
              <a:ea typeface="楷体" panose="02010609060101010101" charset="-122"/>
            </a:endParaRPr>
          </a:p>
        </p:txBody>
      </p:sp>
      <p:grpSp>
        <p:nvGrpSpPr>
          <p:cNvPr id="16" name="组合 15"/>
          <p:cNvGrpSpPr/>
          <p:nvPr>
            <p:custDataLst>
              <p:tags r:id="rId1"/>
            </p:custDataLst>
          </p:nvPr>
        </p:nvGrpSpPr>
        <p:grpSpPr>
          <a:xfrm rot="0">
            <a:off x="1336675" y="1983740"/>
            <a:ext cx="3509010" cy="1872615"/>
            <a:chOff x="6849107" y="2494631"/>
            <a:chExt cx="3121425" cy="1665882"/>
          </a:xfrm>
        </p:grpSpPr>
        <p:sp>
          <p:nvSpPr>
            <p:cNvPr id="10" name="任意多边形 9"/>
            <p:cNvSpPr/>
            <p:nvPr>
              <p:custDataLst>
                <p:tags r:id="rId2"/>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A</a:t>
              </a:r>
              <a:endParaRPr lang="zh-CN" altLang="en-US" dirty="0">
                <a:solidFill>
                  <a:srgbClr val="FFFFFF"/>
                </a:solidFill>
              </a:endParaRPr>
            </a:p>
          </p:txBody>
        </p:sp>
        <p:sp>
          <p:nvSpPr>
            <p:cNvPr id="15" name="任意多边形 14"/>
            <p:cNvSpPr/>
            <p:nvPr>
              <p:custDataLst>
                <p:tags r:id="rId3"/>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7" name="任意多边形 6"/>
            <p:cNvSpPr/>
            <p:nvPr>
              <p:custDataLst>
                <p:tags r:id="rId4"/>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fontAlgn="auto">
                <a:lnSpc>
                  <a:spcPct val="110000"/>
                </a:lnSpc>
              </a:pPr>
              <a:r>
                <a:rPr lang="zh-CN" altLang="en-US" sz="2000" b="1" dirty="0">
                  <a:solidFill>
                    <a:srgbClr val="E779A3"/>
                  </a:solidFill>
                  <a:latin typeface="仿宋" panose="02010609060101010101" charset="-122"/>
                  <a:ea typeface="仿宋" panose="02010609060101010101" charset="-122"/>
                </a:rPr>
                <a:t>入党申请人的基本情况</a:t>
              </a:r>
              <a:endParaRPr lang="zh-CN" altLang="en-US" sz="2000" b="1" dirty="0">
                <a:solidFill>
                  <a:srgbClr val="E779A3"/>
                </a:solidFill>
                <a:latin typeface="仿宋" panose="02010609060101010101" charset="-122"/>
                <a:ea typeface="仿宋" panose="02010609060101010101" charset="-122"/>
              </a:endParaRPr>
            </a:p>
          </p:txBody>
        </p:sp>
      </p:grpSp>
      <p:grpSp>
        <p:nvGrpSpPr>
          <p:cNvPr id="17" name="组合 16"/>
          <p:cNvGrpSpPr/>
          <p:nvPr>
            <p:custDataLst>
              <p:tags r:id="rId5"/>
            </p:custDataLst>
          </p:nvPr>
        </p:nvGrpSpPr>
        <p:grpSpPr>
          <a:xfrm rot="0">
            <a:off x="6095365" y="1983740"/>
            <a:ext cx="3509010" cy="1872615"/>
            <a:chOff x="6849107" y="2494631"/>
            <a:chExt cx="3121425" cy="1665882"/>
          </a:xfrm>
        </p:grpSpPr>
        <p:sp>
          <p:nvSpPr>
            <p:cNvPr id="18" name="任意多边形 17"/>
            <p:cNvSpPr/>
            <p:nvPr>
              <p:custDataLst>
                <p:tags r:id="rId6"/>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B</a:t>
              </a:r>
              <a:endParaRPr lang="zh-CN" altLang="en-US" dirty="0">
                <a:solidFill>
                  <a:srgbClr val="FFFFFF"/>
                </a:solidFill>
              </a:endParaRPr>
            </a:p>
          </p:txBody>
        </p:sp>
        <p:sp>
          <p:nvSpPr>
            <p:cNvPr id="19" name="任意多边形 18"/>
            <p:cNvSpPr/>
            <p:nvPr>
              <p:custDataLst>
                <p:tags r:id="rId7"/>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20" name="任意多边形 19"/>
            <p:cNvSpPr/>
            <p:nvPr>
              <p:custDataLst>
                <p:tags r:id="rId8"/>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10000"/>
                </a:lnSpc>
                <a:buNone/>
              </a:pPr>
              <a:r>
                <a:rPr lang="zh-CN" altLang="en-US" sz="2000" b="1" dirty="0">
                  <a:solidFill>
                    <a:srgbClr val="E779A3"/>
                  </a:solidFill>
                  <a:latin typeface="仿宋" panose="02010609060101010101" charset="-122"/>
                  <a:ea typeface="仿宋" panose="02010609060101010101" charset="-122"/>
                </a:rPr>
                <a:t>家庭成员情况和主要社会关系</a:t>
              </a:r>
              <a:endParaRPr lang="zh-CN" altLang="en-US" sz="2000" b="1" dirty="0">
                <a:solidFill>
                  <a:srgbClr val="E779A3"/>
                </a:solidFill>
                <a:latin typeface="仿宋" panose="02010609060101010101" charset="-122"/>
                <a:ea typeface="仿宋" panose="02010609060101010101" charset="-122"/>
              </a:endParaRPr>
            </a:p>
          </p:txBody>
        </p:sp>
      </p:grpSp>
      <p:grpSp>
        <p:nvGrpSpPr>
          <p:cNvPr id="21" name="组合 20"/>
          <p:cNvGrpSpPr/>
          <p:nvPr>
            <p:custDataLst>
              <p:tags r:id="rId9"/>
            </p:custDataLst>
          </p:nvPr>
        </p:nvGrpSpPr>
        <p:grpSpPr>
          <a:xfrm rot="0">
            <a:off x="1336675" y="4527550"/>
            <a:ext cx="3509010" cy="1872615"/>
            <a:chOff x="6849107" y="2494631"/>
            <a:chExt cx="3121425" cy="1665882"/>
          </a:xfrm>
        </p:grpSpPr>
        <p:sp>
          <p:nvSpPr>
            <p:cNvPr id="22" name="任意多边形 21"/>
            <p:cNvSpPr/>
            <p:nvPr>
              <p:custDataLst>
                <p:tags r:id="rId10"/>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C</a:t>
              </a:r>
              <a:endParaRPr lang="zh-CN" altLang="en-US" dirty="0">
                <a:solidFill>
                  <a:srgbClr val="FFFFFF"/>
                </a:solidFill>
              </a:endParaRPr>
            </a:p>
          </p:txBody>
        </p:sp>
        <p:sp>
          <p:nvSpPr>
            <p:cNvPr id="23" name="任意多边形 22"/>
            <p:cNvSpPr/>
            <p:nvPr>
              <p:custDataLst>
                <p:tags r:id="rId11"/>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24" name="任意多边形 23"/>
            <p:cNvSpPr/>
            <p:nvPr>
              <p:custDataLst>
                <p:tags r:id="rId12"/>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10000"/>
                </a:lnSpc>
                <a:buNone/>
              </a:pPr>
              <a:r>
                <a:rPr lang="zh-CN" altLang="en-US" sz="2000" b="1" dirty="0">
                  <a:solidFill>
                    <a:srgbClr val="E779A3"/>
                  </a:solidFill>
                  <a:latin typeface="仿宋" panose="02010609060101010101" charset="-122"/>
                  <a:ea typeface="仿宋" panose="02010609060101010101" charset="-122"/>
                </a:rPr>
                <a:t>本人履历</a:t>
              </a:r>
              <a:endParaRPr lang="zh-CN" altLang="en-US" sz="2000" b="1" dirty="0">
                <a:solidFill>
                  <a:srgbClr val="E779A3"/>
                </a:solidFill>
                <a:latin typeface="仿宋" panose="02010609060101010101" charset="-122"/>
                <a:ea typeface="仿宋" panose="02010609060101010101" charset="-122"/>
              </a:endParaRPr>
            </a:p>
          </p:txBody>
        </p:sp>
      </p:grpSp>
      <p:grpSp>
        <p:nvGrpSpPr>
          <p:cNvPr id="40" name="组合 39"/>
          <p:cNvGrpSpPr/>
          <p:nvPr>
            <p:custDataLst>
              <p:tags r:id="rId13"/>
            </p:custDataLst>
          </p:nvPr>
        </p:nvGrpSpPr>
        <p:grpSpPr>
          <a:xfrm rot="0">
            <a:off x="6095365" y="4634865"/>
            <a:ext cx="3509010" cy="1872615"/>
            <a:chOff x="6849107" y="2494631"/>
            <a:chExt cx="3121425" cy="1665882"/>
          </a:xfrm>
        </p:grpSpPr>
        <p:sp>
          <p:nvSpPr>
            <p:cNvPr id="49" name="任意多边形 48"/>
            <p:cNvSpPr/>
            <p:nvPr>
              <p:custDataLst>
                <p:tags r:id="rId14"/>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D</a:t>
              </a:r>
              <a:endParaRPr lang="zh-CN" altLang="en-US" dirty="0">
                <a:solidFill>
                  <a:srgbClr val="FFFFFF"/>
                </a:solidFill>
              </a:endParaRPr>
            </a:p>
          </p:txBody>
        </p:sp>
        <p:sp>
          <p:nvSpPr>
            <p:cNvPr id="50" name="任意多边形 49"/>
            <p:cNvSpPr/>
            <p:nvPr>
              <p:custDataLst>
                <p:tags r:id="rId15"/>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51" name="任意多边形 50"/>
            <p:cNvSpPr/>
            <p:nvPr>
              <p:custDataLst>
                <p:tags r:id="rId16"/>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50000"/>
                </a:lnSpc>
              </a:pPr>
              <a:r>
                <a:rPr lang="zh-CN" altLang="en-US" sz="2200" b="1" dirty="0">
                  <a:solidFill>
                    <a:srgbClr val="E779A3"/>
                  </a:solidFill>
                  <a:latin typeface="仿宋" panose="02010609060101010101" charset="-122"/>
                  <a:ea typeface="仿宋" panose="02010609060101010101" charset="-122"/>
                </a:rPr>
                <a:t>个人思想的演变</a:t>
              </a:r>
              <a:endParaRPr lang="zh-CN" altLang="en-US" sz="2200" b="1" dirty="0">
                <a:solidFill>
                  <a:srgbClr val="E779A3"/>
                </a:solidFill>
                <a:latin typeface="仿宋" panose="02010609060101010101" charset="-122"/>
                <a:ea typeface="仿宋" panose="02010609060101010101" charset="-122"/>
              </a:endParaRPr>
            </a:p>
          </p:txBody>
        </p:sp>
      </p:grpSp>
      <p:sp>
        <p:nvSpPr>
          <p:cNvPr id="3" name=" 219"/>
          <p:cNvSpPr/>
          <p:nvPr/>
        </p:nvSpPr>
        <p:spPr>
          <a:xfrm>
            <a:off x="311785" y="1085850"/>
            <a:ext cx="4533900"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000" b="1">
                <a:effectLst/>
                <a:latin typeface="楷体" panose="02010609060101010101" charset="-122"/>
                <a:ea typeface="楷体" panose="02010609060101010101" charset="-122"/>
                <a:sym typeface="+mn-ea"/>
              </a:rPr>
              <a:t>入党自传</a:t>
            </a:r>
            <a:r>
              <a:rPr lang="zh-CN" altLang="en-US" sz="2000" b="1">
                <a:effectLst/>
                <a:latin typeface="楷体" panose="02010609060101010101" charset="-122"/>
                <a:ea typeface="楷体" panose="02010609060101010101" charset="-122"/>
                <a:sym typeface="+mn-ea"/>
              </a:rPr>
              <a:t>的</a:t>
            </a:r>
            <a:r>
              <a:rPr lang="zh-CN" altLang="en-US" sz="2000" b="1" strike="noStrike" noProof="1">
                <a:effectLst/>
                <a:latin typeface="楷体" panose="02010609060101010101" charset="-122"/>
                <a:ea typeface="楷体" panose="02010609060101010101" charset="-122"/>
              </a:rPr>
              <a:t>正文的主要内容包括：</a:t>
            </a:r>
            <a:endParaRPr lang="zh-CN" altLang="en-US" sz="2000" b="1" strike="noStrike" noProof="1">
              <a:effectLs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000"/>
                            </p:stCondLst>
                            <p:childTnLst>
                              <p:par>
                                <p:cTn id="22" presetID="3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800" decel="100000"/>
                                        <p:tgtEl>
                                          <p:spTgt spid="16"/>
                                        </p:tgtEl>
                                      </p:cBhvr>
                                    </p:animEffect>
                                    <p:anim calcmode="lin" valueType="num">
                                      <p:cBhvr>
                                        <p:cTn id="25" dur="800" decel="100000" fill="hold"/>
                                        <p:tgtEl>
                                          <p:spTgt spid="16"/>
                                        </p:tgtEl>
                                        <p:attrNameLst>
                                          <p:attrName>style.rotation</p:attrName>
                                        </p:attrNameLst>
                                      </p:cBhvr>
                                      <p:tavLst>
                                        <p:tav tm="0">
                                          <p:val>
                                            <p:fltVal val="-90"/>
                                          </p:val>
                                        </p:tav>
                                        <p:tav tm="100000">
                                          <p:val>
                                            <p:fltVal val="0"/>
                                          </p:val>
                                        </p:tav>
                                      </p:tavLst>
                                    </p:anim>
                                    <p:anim calcmode="lin" valueType="num">
                                      <p:cBhvr>
                                        <p:cTn id="26" dur="800" decel="100000" fill="hold"/>
                                        <p:tgtEl>
                                          <p:spTgt spid="16"/>
                                        </p:tgtEl>
                                        <p:attrNameLst>
                                          <p:attrName>ppt_x</p:attrName>
                                        </p:attrNameLst>
                                      </p:cBhvr>
                                      <p:tavLst>
                                        <p:tav tm="0">
                                          <p:val>
                                            <p:strVal val="#ppt_x+0.4"/>
                                          </p:val>
                                        </p:tav>
                                        <p:tav tm="100000">
                                          <p:val>
                                            <p:strVal val="#ppt_x-0.05"/>
                                          </p:val>
                                        </p:tav>
                                      </p:tavLst>
                                    </p:anim>
                                    <p:anim calcmode="lin" valueType="num">
                                      <p:cBhvr>
                                        <p:cTn id="27" dur="800" decel="100000" fill="hold"/>
                                        <p:tgtEl>
                                          <p:spTgt spid="1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3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800" decel="100000"/>
                                        <p:tgtEl>
                                          <p:spTgt spid="17"/>
                                        </p:tgtEl>
                                      </p:cBhvr>
                                    </p:animEffect>
                                    <p:anim calcmode="lin" valueType="num">
                                      <p:cBhvr>
                                        <p:cTn id="34" dur="800" decel="100000" fill="hold"/>
                                        <p:tgtEl>
                                          <p:spTgt spid="17"/>
                                        </p:tgtEl>
                                        <p:attrNameLst>
                                          <p:attrName>style.rotation</p:attrName>
                                        </p:attrNameLst>
                                      </p:cBhvr>
                                      <p:tavLst>
                                        <p:tav tm="0">
                                          <p:val>
                                            <p:fltVal val="-90"/>
                                          </p:val>
                                        </p:tav>
                                        <p:tav tm="100000">
                                          <p:val>
                                            <p:fltVal val="0"/>
                                          </p:val>
                                        </p:tav>
                                      </p:tavLst>
                                    </p:anim>
                                    <p:anim calcmode="lin" valueType="num">
                                      <p:cBhvr>
                                        <p:cTn id="35" dur="800" decel="100000" fill="hold"/>
                                        <p:tgtEl>
                                          <p:spTgt spid="17"/>
                                        </p:tgtEl>
                                        <p:attrNameLst>
                                          <p:attrName>ppt_x</p:attrName>
                                        </p:attrNameLst>
                                      </p:cBhvr>
                                      <p:tavLst>
                                        <p:tav tm="0">
                                          <p:val>
                                            <p:strVal val="#ppt_x+0.4"/>
                                          </p:val>
                                        </p:tav>
                                        <p:tav tm="100000">
                                          <p:val>
                                            <p:strVal val="#ppt_x-0.05"/>
                                          </p:val>
                                        </p:tav>
                                      </p:tavLst>
                                    </p:anim>
                                    <p:anim calcmode="lin" valueType="num">
                                      <p:cBhvr>
                                        <p:cTn id="36" dur="800" decel="100000" fill="hold"/>
                                        <p:tgtEl>
                                          <p:spTgt spid="1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9" fill="hold">
                            <p:stCondLst>
                              <p:cond delay="3000"/>
                            </p:stCondLst>
                            <p:childTnLst>
                              <p:par>
                                <p:cTn id="40" presetID="3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800" decel="100000"/>
                                        <p:tgtEl>
                                          <p:spTgt spid="21"/>
                                        </p:tgtEl>
                                      </p:cBhvr>
                                    </p:animEffect>
                                    <p:anim calcmode="lin" valueType="num">
                                      <p:cBhvr>
                                        <p:cTn id="43" dur="800" decel="100000" fill="hold"/>
                                        <p:tgtEl>
                                          <p:spTgt spid="21"/>
                                        </p:tgtEl>
                                        <p:attrNameLst>
                                          <p:attrName>style.rotation</p:attrName>
                                        </p:attrNameLst>
                                      </p:cBhvr>
                                      <p:tavLst>
                                        <p:tav tm="0">
                                          <p:val>
                                            <p:fltVal val="-90"/>
                                          </p:val>
                                        </p:tav>
                                        <p:tav tm="100000">
                                          <p:val>
                                            <p:fltVal val="0"/>
                                          </p:val>
                                        </p:tav>
                                      </p:tavLst>
                                    </p:anim>
                                    <p:anim calcmode="lin" valueType="num">
                                      <p:cBhvr>
                                        <p:cTn id="44" dur="800" decel="100000" fill="hold"/>
                                        <p:tgtEl>
                                          <p:spTgt spid="21"/>
                                        </p:tgtEl>
                                        <p:attrNameLst>
                                          <p:attrName>ppt_x</p:attrName>
                                        </p:attrNameLst>
                                      </p:cBhvr>
                                      <p:tavLst>
                                        <p:tav tm="0">
                                          <p:val>
                                            <p:strVal val="#ppt_x+0.4"/>
                                          </p:val>
                                        </p:tav>
                                        <p:tav tm="100000">
                                          <p:val>
                                            <p:strVal val="#ppt_x-0.05"/>
                                          </p:val>
                                        </p:tav>
                                      </p:tavLst>
                                    </p:anim>
                                    <p:anim calcmode="lin" valueType="num">
                                      <p:cBhvr>
                                        <p:cTn id="45" dur="800" decel="100000" fill="hold"/>
                                        <p:tgtEl>
                                          <p:spTgt spid="21"/>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48" fill="hold">
                            <p:stCondLst>
                              <p:cond delay="4000"/>
                            </p:stCondLst>
                            <p:childTnLst>
                              <p:par>
                                <p:cTn id="49" presetID="3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800" decel="100000"/>
                                        <p:tgtEl>
                                          <p:spTgt spid="40"/>
                                        </p:tgtEl>
                                      </p:cBhvr>
                                    </p:animEffect>
                                    <p:anim calcmode="lin" valueType="num">
                                      <p:cBhvr>
                                        <p:cTn id="52" dur="800" decel="100000" fill="hold"/>
                                        <p:tgtEl>
                                          <p:spTgt spid="40"/>
                                        </p:tgtEl>
                                        <p:attrNameLst>
                                          <p:attrName>style.rotation</p:attrName>
                                        </p:attrNameLst>
                                      </p:cBhvr>
                                      <p:tavLst>
                                        <p:tav tm="0">
                                          <p:val>
                                            <p:fltVal val="-90"/>
                                          </p:val>
                                        </p:tav>
                                        <p:tav tm="100000">
                                          <p:val>
                                            <p:fltVal val="0"/>
                                          </p:val>
                                        </p:tav>
                                      </p:tavLst>
                                    </p:anim>
                                    <p:anim calcmode="lin" valueType="num">
                                      <p:cBhvr>
                                        <p:cTn id="53" dur="800" decel="100000" fill="hold"/>
                                        <p:tgtEl>
                                          <p:spTgt spid="40"/>
                                        </p:tgtEl>
                                        <p:attrNameLst>
                                          <p:attrName>ppt_x</p:attrName>
                                        </p:attrNameLst>
                                      </p:cBhvr>
                                      <p:tavLst>
                                        <p:tav tm="0">
                                          <p:val>
                                            <p:strVal val="#ppt_x+0.4"/>
                                          </p:val>
                                        </p:tav>
                                        <p:tav tm="100000">
                                          <p:val>
                                            <p:strVal val="#ppt_x-0.05"/>
                                          </p:val>
                                        </p:tav>
                                      </p:tavLst>
                                    </p:anim>
                                    <p:anim calcmode="lin" valueType="num">
                                      <p:cBhvr>
                                        <p:cTn id="54" dur="800" decel="100000" fill="hold"/>
                                        <p:tgtEl>
                                          <p:spTgt spid="4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sym typeface="+mn-ea"/>
              </a:rPr>
              <a:t>入党自传的</a:t>
            </a:r>
            <a:r>
              <a:rPr lang="zh-CN" altLang="en-US" sz="3200" b="1">
                <a:effectLst/>
                <a:latin typeface="楷体" panose="02010609060101010101" charset="-122"/>
                <a:ea typeface="楷体" panose="02010609060101010101" charset="-122"/>
              </a:rPr>
              <a:t>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487045" y="1360170"/>
            <a:ext cx="4857115"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a:t>
            </a:r>
            <a:r>
              <a:rPr lang="zh-CN" altLang="en-US" sz="2400" b="1">
                <a:effectLst/>
                <a:latin typeface="楷体" panose="02010609060101010101" charset="-122"/>
                <a:ea typeface="楷体" panose="02010609060101010101" charset="-122"/>
                <a:sym typeface="+mn-ea"/>
              </a:rPr>
              <a:t>入党自传</a:t>
            </a:r>
            <a:r>
              <a:rPr lang="zh-CN" altLang="en-US" sz="2400" b="1" strike="noStrike" noProof="1">
                <a:effectLst/>
                <a:latin typeface="楷体" panose="02010609060101010101" charset="-122"/>
                <a:ea typeface="楷体" panose="02010609060101010101" charset="-122"/>
              </a:rPr>
              <a:t>应注意的问题</a:t>
            </a:r>
            <a:endParaRPr lang="zh-CN" altLang="en-US" sz="2400" b="1" strike="noStrike" noProof="1">
              <a:effectLst/>
              <a:latin typeface="楷体" panose="02010609060101010101" charset="-122"/>
              <a:ea typeface="楷体" panose="02010609060101010101" charset="-122"/>
            </a:endParaRPr>
          </a:p>
        </p:txBody>
      </p:sp>
      <p:sp>
        <p:nvSpPr>
          <p:cNvPr id="2" name="文本框 1"/>
          <p:cNvSpPr txBox="1"/>
          <p:nvPr/>
        </p:nvSpPr>
        <p:spPr>
          <a:xfrm>
            <a:off x="564515" y="2119630"/>
            <a:ext cx="11063605" cy="1014730"/>
          </a:xfrm>
          <a:prstGeom prst="rect">
            <a:avLst/>
          </a:prstGeom>
          <a:noFill/>
        </p:spPr>
        <p:txBody>
          <a:bodyPr wrap="square" rtlCol="0">
            <a:spAutoFit/>
          </a:bodyPr>
          <a:p>
            <a:pPr algn="just" fontAlgn="auto">
              <a:lnSpc>
                <a:spcPct val="100000"/>
              </a:lnSpc>
            </a:pPr>
            <a:r>
              <a:rPr lang="zh-CN" altLang="en-US" sz="2000" b="1">
                <a:latin typeface="仿宋" panose="02010609060101010101" charset="-122"/>
                <a:ea typeface="仿宋" panose="02010609060101010101" charset="-122"/>
              </a:rPr>
              <a:t>第一，注意针对性。向党组织提交入党自传，主要是要党组织全面准确地掌握入党申请人的基本情况和思想状况，因此，要注意针对性，要详略得当，对自己入党所涉及的方面，要多写、写清、写深刻，无关的层面可简略带过。</a:t>
            </a:r>
            <a:endParaRPr lang="zh-CN" altLang="en-US" sz="2000" b="1">
              <a:latin typeface="仿宋" panose="02010609060101010101" charset="-122"/>
              <a:ea typeface="仿宋" panose="02010609060101010101" charset="-122"/>
            </a:endParaRPr>
          </a:p>
        </p:txBody>
      </p:sp>
      <p:sp>
        <p:nvSpPr>
          <p:cNvPr id="4" name="文本框 3"/>
          <p:cNvSpPr txBox="1"/>
          <p:nvPr/>
        </p:nvSpPr>
        <p:spPr>
          <a:xfrm>
            <a:off x="564515" y="3134360"/>
            <a:ext cx="11063605" cy="1445260"/>
          </a:xfrm>
          <a:prstGeom prst="rect">
            <a:avLst/>
          </a:prstGeom>
          <a:noFill/>
        </p:spPr>
        <p:txBody>
          <a:bodyPr wrap="square" rtlCol="0">
            <a:spAutoFit/>
          </a:bodyPr>
          <a:p>
            <a:pPr algn="just" fontAlgn="auto">
              <a:lnSpc>
                <a:spcPct val="110000"/>
              </a:lnSpc>
            </a:pPr>
            <a:r>
              <a:rPr lang="zh-CN" altLang="en-US" sz="2000" b="1">
                <a:latin typeface="仿宋" panose="02010609060101010101" charset="-122"/>
                <a:ea typeface="仿宋" panose="02010609060101010101" charset="-122"/>
              </a:rPr>
              <a:t>第二，实事求是，力求准确、全面。从入党申请人来讲，写人党自传应尽量客观、准确。不管是写自己的经历，还是写思想演变过程，都要实事求是，不夸大、不缩小，有些时间、地点确实拿不准的，该核实的要想办法核实，不能给党组织提供虚假信息。重特大事件确实记不清、易混淆的地方，不便自己核实的，可积极向党组织提供线索。</a:t>
            </a:r>
            <a:endParaRPr lang="zh-CN" altLang="en-US" sz="2000" b="1">
              <a:latin typeface="仿宋" panose="02010609060101010101" charset="-122"/>
              <a:ea typeface="仿宋" panose="02010609060101010101" charset="-122"/>
            </a:endParaRPr>
          </a:p>
        </p:txBody>
      </p:sp>
      <p:sp>
        <p:nvSpPr>
          <p:cNvPr id="3" name="文本框 2"/>
          <p:cNvSpPr txBox="1"/>
          <p:nvPr/>
        </p:nvSpPr>
        <p:spPr>
          <a:xfrm>
            <a:off x="564515" y="4647565"/>
            <a:ext cx="11063605" cy="1783715"/>
          </a:xfrm>
          <a:prstGeom prst="rect">
            <a:avLst/>
          </a:prstGeom>
          <a:noFill/>
        </p:spPr>
        <p:txBody>
          <a:bodyPr wrap="square" rtlCol="0">
            <a:spAutoFit/>
          </a:bodyPr>
          <a:p>
            <a:pPr algn="just" fontAlgn="auto">
              <a:lnSpc>
                <a:spcPct val="110000"/>
              </a:lnSpc>
            </a:pPr>
            <a:r>
              <a:rPr lang="zh-CN" altLang="en-US" sz="2000" b="1">
                <a:latin typeface="仿宋" panose="02010609060101010101" charset="-122"/>
                <a:ea typeface="仿宋" panose="02010609060101010101" charset="-122"/>
              </a:rPr>
              <a:t>第三，总结评估，有所提高。入党申请人写入党自传，既能使党组织全面了解情况，也可使入党申请人通过系统地回顾自己的成长历程，特别是思想认识不断提高的过程，看到不足，明确今后努力的方向。尤其是对自己提高帮助比较大的事件或阶段的回顾，更能让自己明白在今后的工作和学习中，应该坚持什么、抛弃什么，学习什么、克服什么。通过党组织的帮助和自己的努力，不断提高。</a:t>
            </a:r>
            <a:endParaRPr lang="zh-CN" altLang="en-US" sz="2000"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in)">
                                      <p:cBhvr>
                                        <p:cTn id="7" dur="2000"/>
                                        <p:tgtEl>
                                          <p:spTgt spid="219"/>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P spid="4"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8382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第四节 入党志愿书的写法及范文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597535" y="1832610"/>
            <a:ext cx="10996930" cy="4121150"/>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en-US" altLang="zh-CN" sz="2600" b="1" strike="noStrike" noProof="1">
                <a:solidFill>
                  <a:srgbClr val="FFFFFF"/>
                </a:solidFill>
                <a:latin typeface="仿宋" panose="02010609060101010101" charset="-122"/>
                <a:ea typeface="仿宋" panose="02010609060101010101" charset="-122"/>
              </a:rPr>
              <a:t>    </a:t>
            </a:r>
            <a:r>
              <a:rPr lang="zh-CN" altLang="en-US" sz="2600" b="1" strike="noStrike" noProof="1">
                <a:solidFill>
                  <a:srgbClr val="FFFFFF"/>
                </a:solidFill>
                <a:latin typeface="仿宋" panose="02010609060101010101" charset="-122"/>
                <a:ea typeface="仿宋" panose="02010609060101010101" charset="-122"/>
              </a:rPr>
              <a:t>入</a:t>
            </a:r>
            <a:r>
              <a:rPr lang="zh-CN" altLang="en-US" sz="2600" b="1" strike="noStrike" noProof="1">
                <a:solidFill>
                  <a:srgbClr val="FFFFFF"/>
                </a:solidFill>
                <a:latin typeface="仿宋" panose="02010609060101010101" charset="-122"/>
                <a:ea typeface="仿宋" panose="02010609060101010101" charset="-122"/>
              </a:rPr>
              <a:t>党志愿书全称为中国共产党入党志愿书，是入党申请人经过党组织一定时间的培养、教育和考察以后，党组织认为其入党的条件已经成熟了，就会发给中国共产党入党志愿书，让申请人填写，正式履行入党手续。</a:t>
            </a:r>
            <a:endParaRPr lang="zh-CN" altLang="en-US" sz="2600" b="1" strike="noStrike" noProof="1">
              <a:solidFill>
                <a:srgbClr val="FFFFFF"/>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2"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plus(out)">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19" grpId="1" animBg="1"/>
      <p:bldP spid="219" grpId="2"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入党志愿的写法及范文</a:t>
            </a:r>
            <a:endParaRPr lang="zh-CN" altLang="en-US" sz="3200" b="1">
              <a:effectLst/>
              <a:latin typeface="楷体" panose="02010609060101010101" charset="-122"/>
              <a:ea typeface="楷体" panose="02010609060101010101" charset="-122"/>
            </a:endParaRPr>
          </a:p>
        </p:txBody>
      </p:sp>
      <p:sp>
        <p:nvSpPr>
          <p:cNvPr id="2" name=" 219"/>
          <p:cNvSpPr/>
          <p:nvPr/>
        </p:nvSpPr>
        <p:spPr>
          <a:xfrm>
            <a:off x="487045" y="1360170"/>
            <a:ext cx="5023485"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一、入党志愿书的基本格式和内容</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grpSp>
        <p:nvGrpSpPr>
          <p:cNvPr id="3" name="组合 2"/>
          <p:cNvGrpSpPr/>
          <p:nvPr/>
        </p:nvGrpSpPr>
        <p:grpSpPr>
          <a:xfrm rot="0">
            <a:off x="899160" y="2352675"/>
            <a:ext cx="5639435" cy="472440"/>
            <a:chOff x="1416" y="3660"/>
            <a:chExt cx="8881" cy="744"/>
          </a:xfrm>
        </p:grpSpPr>
        <p:sp>
          <p:nvSpPr>
            <p:cNvPr id="167"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标题</a:t>
              </a:r>
              <a:endParaRPr lang="en-US" altLang="zh-CN" sz="2400" b="1">
                <a:solidFill>
                  <a:srgbClr val="FFFFFF"/>
                </a:solidFill>
                <a:latin typeface="楷体" panose="02010609060101010101" charset="-122"/>
                <a:ea typeface="楷体" panose="02010609060101010101" charset="-122"/>
              </a:endParaRPr>
            </a:p>
          </p:txBody>
        </p:sp>
        <p:sp>
          <p:nvSpPr>
            <p:cNvPr id="4" name="文本框 3"/>
            <p:cNvSpPr txBox="1"/>
            <p:nvPr/>
          </p:nvSpPr>
          <p:spPr>
            <a:xfrm>
              <a:off x="3312" y="3660"/>
              <a:ext cx="6985" cy="72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标题居中写“入党志愿书”。</a:t>
              </a:r>
              <a:endParaRPr lang="zh-CN" altLang="en-US" sz="2400">
                <a:latin typeface="宋体" panose="02010600030101010101" pitchFamily="2" charset="-122"/>
                <a:ea typeface="宋体" panose="02010600030101010101" pitchFamily="2" charset="-122"/>
              </a:endParaRPr>
            </a:p>
          </p:txBody>
        </p:sp>
      </p:grpSp>
      <p:grpSp>
        <p:nvGrpSpPr>
          <p:cNvPr id="5" name="组合 4"/>
          <p:cNvGrpSpPr/>
          <p:nvPr/>
        </p:nvGrpSpPr>
        <p:grpSpPr>
          <a:xfrm rot="0">
            <a:off x="897890" y="3385185"/>
            <a:ext cx="10546715" cy="842010"/>
            <a:chOff x="1416" y="3660"/>
            <a:chExt cx="16609" cy="1326"/>
          </a:xfrm>
        </p:grpSpPr>
        <p:sp>
          <p:nvSpPr>
            <p:cNvPr id="6"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称谓</a:t>
              </a:r>
              <a:endParaRPr lang="en-US" altLang="zh-CN" sz="2400" b="1">
                <a:solidFill>
                  <a:srgbClr val="FFFFFF"/>
                </a:solidFill>
                <a:latin typeface="楷体" panose="02010609060101010101" charset="-122"/>
                <a:ea typeface="楷体" panose="02010609060101010101" charset="-122"/>
              </a:endParaRPr>
            </a:p>
          </p:txBody>
        </p:sp>
        <p:sp>
          <p:nvSpPr>
            <p:cNvPr id="7" name="文本框 6"/>
            <p:cNvSpPr txBox="1"/>
            <p:nvPr/>
          </p:nvSpPr>
          <p:spPr>
            <a:xfrm>
              <a:off x="3312" y="3679"/>
              <a:ext cx="14713" cy="1307"/>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称谓即汇报人对党组织的称呼，一般写“敬爱的党组织”，顶格书写在标题的下一行，加冒号。</a:t>
              </a:r>
              <a:endParaRPr lang="zh-CN" altLang="en-US" sz="2400">
                <a:latin typeface="宋体" panose="02010600030101010101" pitchFamily="2" charset="-122"/>
                <a:ea typeface="宋体" panose="02010600030101010101" pitchFamily="2" charset="-122"/>
              </a:endParaRPr>
            </a:p>
          </p:txBody>
        </p:sp>
      </p:grpSp>
      <p:grpSp>
        <p:nvGrpSpPr>
          <p:cNvPr id="9" name="组合 8"/>
          <p:cNvGrpSpPr/>
          <p:nvPr/>
        </p:nvGrpSpPr>
        <p:grpSpPr>
          <a:xfrm rot="0">
            <a:off x="897890" y="4496435"/>
            <a:ext cx="10547350" cy="472440"/>
            <a:chOff x="1416" y="3660"/>
            <a:chExt cx="16610" cy="744"/>
          </a:xfrm>
        </p:grpSpPr>
        <p:sp>
          <p:nvSpPr>
            <p:cNvPr id="10"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正文</a:t>
              </a:r>
              <a:endParaRPr lang="en-US" altLang="zh-CN" sz="2400" b="1">
                <a:solidFill>
                  <a:srgbClr val="FFFFFF"/>
                </a:solidFill>
                <a:latin typeface="楷体" panose="02010609060101010101" charset="-122"/>
                <a:ea typeface="楷体" panose="02010609060101010101" charset="-122"/>
              </a:endParaRPr>
            </a:p>
          </p:txBody>
        </p:sp>
        <p:sp>
          <p:nvSpPr>
            <p:cNvPr id="11" name="文本框 10"/>
            <p:cNvSpPr txBox="1"/>
            <p:nvPr/>
          </p:nvSpPr>
          <p:spPr>
            <a:xfrm>
              <a:off x="3312" y="3660"/>
              <a:ext cx="14714" cy="725"/>
            </a:xfrm>
            <a:prstGeom prst="rect">
              <a:avLst/>
            </a:prstGeom>
            <a:noFill/>
          </p:spPr>
          <p:txBody>
            <a:bodyPr wrap="square" rtlCol="0">
              <a:spAutoFit/>
            </a:bodyPr>
            <a:p>
              <a:endParaRPr lang="zh-CN" altLang="en-US" sz="2400">
                <a:latin typeface="宋体" panose="02010600030101010101" pitchFamily="2" charset="-122"/>
                <a:ea typeface="宋体" panose="02010600030101010101" pitchFamily="2" charset="-122"/>
              </a:endParaRPr>
            </a:p>
          </p:txBody>
        </p:sp>
      </p:grpSp>
      <p:grpSp>
        <p:nvGrpSpPr>
          <p:cNvPr id="12" name="组合 11"/>
          <p:cNvGrpSpPr/>
          <p:nvPr/>
        </p:nvGrpSpPr>
        <p:grpSpPr>
          <a:xfrm rot="0">
            <a:off x="897890" y="5595620"/>
            <a:ext cx="10547350" cy="829945"/>
            <a:chOff x="1416" y="3660"/>
            <a:chExt cx="16610" cy="1307"/>
          </a:xfrm>
        </p:grpSpPr>
        <p:sp>
          <p:nvSpPr>
            <p:cNvPr id="13"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结尾</a:t>
              </a:r>
              <a:endParaRPr lang="en-US" altLang="zh-CN" sz="2400" b="1">
                <a:solidFill>
                  <a:srgbClr val="FFFFFF"/>
                </a:solidFill>
                <a:latin typeface="楷体" panose="02010609060101010101" charset="-122"/>
                <a:ea typeface="楷体" panose="02010609060101010101" charset="-122"/>
              </a:endParaRPr>
            </a:p>
          </p:txBody>
        </p:sp>
        <p:sp>
          <p:nvSpPr>
            <p:cNvPr id="14" name="文本框 13"/>
            <p:cNvSpPr txBox="1"/>
            <p:nvPr/>
          </p:nvSpPr>
          <p:spPr>
            <a:xfrm>
              <a:off x="3312" y="3660"/>
              <a:ext cx="14714" cy="1307"/>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在入党志愿书的最后，要署名和注明汇报日期。一般居右书写“申请人：×××”，下一行写上“××××年××月××日”。</a:t>
              </a:r>
              <a:endParaRPr lang="zh-CN" altLang="en-US" sz="2400">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000"/>
                            </p:stCondLst>
                            <p:childTnLst>
                              <p:par>
                                <p:cTn id="22" presetID="3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400" decel="100000"/>
                                        <p:tgtEl>
                                          <p:spTgt spid="3"/>
                                        </p:tgtEl>
                                      </p:cBhvr>
                                    </p:animEffect>
                                    <p:anim calcmode="lin" valueType="num">
                                      <p:cBhvr>
                                        <p:cTn id="25" dur="400" decel="100000" fill="hold"/>
                                        <p:tgtEl>
                                          <p:spTgt spid="3"/>
                                        </p:tgtEl>
                                        <p:attrNameLst>
                                          <p:attrName>style.rotation</p:attrName>
                                        </p:attrNameLst>
                                      </p:cBhvr>
                                      <p:tavLst>
                                        <p:tav tm="0">
                                          <p:val>
                                            <p:fltVal val="-90"/>
                                          </p:val>
                                        </p:tav>
                                        <p:tav tm="100000">
                                          <p:val>
                                            <p:fltVal val="0"/>
                                          </p:val>
                                        </p:tav>
                                      </p:tavLst>
                                    </p:anim>
                                    <p:anim calcmode="lin" valueType="num">
                                      <p:cBhvr>
                                        <p:cTn id="26" dur="400" decel="100000" fill="hold"/>
                                        <p:tgtEl>
                                          <p:spTgt spid="3"/>
                                        </p:tgtEl>
                                        <p:attrNameLst>
                                          <p:attrName>ppt_x</p:attrName>
                                        </p:attrNameLst>
                                      </p:cBhvr>
                                      <p:tavLst>
                                        <p:tav tm="0">
                                          <p:val>
                                            <p:strVal val="#ppt_x+0.4"/>
                                          </p:val>
                                        </p:tav>
                                        <p:tav tm="100000">
                                          <p:val>
                                            <p:strVal val="#ppt_x-0.05"/>
                                          </p:val>
                                        </p:tav>
                                      </p:tavLst>
                                    </p:anim>
                                    <p:anim calcmode="lin" valueType="num">
                                      <p:cBhvr>
                                        <p:cTn id="27" dur="400" decel="100000" fill="hold"/>
                                        <p:tgtEl>
                                          <p:spTgt spid="3"/>
                                        </p:tgtEl>
                                        <p:attrNameLst>
                                          <p:attrName>ppt_y</p:attrName>
                                        </p:attrNameLst>
                                      </p:cBhvr>
                                      <p:tavLst>
                                        <p:tav tm="0">
                                          <p:val>
                                            <p:strVal val="#ppt_y-0.4"/>
                                          </p:val>
                                        </p:tav>
                                        <p:tav tm="100000">
                                          <p:val>
                                            <p:strVal val="#ppt_y+0.1"/>
                                          </p:val>
                                        </p:tav>
                                      </p:tavLst>
                                    </p:anim>
                                    <p:anim calcmode="lin" valueType="num">
                                      <p:cBhvr>
                                        <p:cTn id="28"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29"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par>
                          <p:cTn id="30" fill="hold">
                            <p:stCondLst>
                              <p:cond delay="1500"/>
                            </p:stCondLst>
                            <p:childTnLst>
                              <p:par>
                                <p:cTn id="31" presetID="3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400" decel="100000"/>
                                        <p:tgtEl>
                                          <p:spTgt spid="5"/>
                                        </p:tgtEl>
                                      </p:cBhvr>
                                    </p:animEffect>
                                    <p:anim calcmode="lin" valueType="num">
                                      <p:cBhvr>
                                        <p:cTn id="34" dur="400" decel="100000" fill="hold"/>
                                        <p:tgtEl>
                                          <p:spTgt spid="5"/>
                                        </p:tgtEl>
                                        <p:attrNameLst>
                                          <p:attrName>style.rotation</p:attrName>
                                        </p:attrNameLst>
                                      </p:cBhvr>
                                      <p:tavLst>
                                        <p:tav tm="0">
                                          <p:val>
                                            <p:fltVal val="-90"/>
                                          </p:val>
                                        </p:tav>
                                        <p:tav tm="100000">
                                          <p:val>
                                            <p:fltVal val="0"/>
                                          </p:val>
                                        </p:tav>
                                      </p:tavLst>
                                    </p:anim>
                                    <p:anim calcmode="lin" valueType="num">
                                      <p:cBhvr>
                                        <p:cTn id="35" dur="400" decel="100000" fill="hold"/>
                                        <p:tgtEl>
                                          <p:spTgt spid="5"/>
                                        </p:tgtEl>
                                        <p:attrNameLst>
                                          <p:attrName>ppt_x</p:attrName>
                                        </p:attrNameLst>
                                      </p:cBhvr>
                                      <p:tavLst>
                                        <p:tav tm="0">
                                          <p:val>
                                            <p:strVal val="#ppt_x+0.4"/>
                                          </p:val>
                                        </p:tav>
                                        <p:tav tm="100000">
                                          <p:val>
                                            <p:strVal val="#ppt_x-0.05"/>
                                          </p:val>
                                        </p:tav>
                                      </p:tavLst>
                                    </p:anim>
                                    <p:anim calcmode="lin" valueType="num">
                                      <p:cBhvr>
                                        <p:cTn id="36" dur="400" decel="100000" fill="hold"/>
                                        <p:tgtEl>
                                          <p:spTgt spid="5"/>
                                        </p:tgtEl>
                                        <p:attrNameLst>
                                          <p:attrName>ppt_y</p:attrName>
                                        </p:attrNameLst>
                                      </p:cBhvr>
                                      <p:tavLst>
                                        <p:tav tm="0">
                                          <p:val>
                                            <p:strVal val="#ppt_y-0.4"/>
                                          </p:val>
                                        </p:tav>
                                        <p:tav tm="100000">
                                          <p:val>
                                            <p:strVal val="#ppt_y+0.1"/>
                                          </p:val>
                                        </p:tav>
                                      </p:tavLst>
                                    </p:anim>
                                    <p:anim calcmode="lin" valueType="num">
                                      <p:cBhvr>
                                        <p:cTn id="37" dur="100" accel="100000" fill="hold">
                                          <p:stCondLst>
                                            <p:cond delay="400"/>
                                          </p:stCondLst>
                                        </p:cTn>
                                        <p:tgtEl>
                                          <p:spTgt spid="5"/>
                                        </p:tgtEl>
                                        <p:attrNameLst>
                                          <p:attrName>ppt_x</p:attrName>
                                        </p:attrNameLst>
                                      </p:cBhvr>
                                      <p:tavLst>
                                        <p:tav tm="0">
                                          <p:val>
                                            <p:strVal val="#ppt_x-0.05"/>
                                          </p:val>
                                        </p:tav>
                                        <p:tav tm="100000">
                                          <p:val>
                                            <p:strVal val="#ppt_x"/>
                                          </p:val>
                                        </p:tav>
                                      </p:tavLst>
                                    </p:anim>
                                    <p:anim calcmode="lin" valueType="num">
                                      <p:cBhvr>
                                        <p:cTn id="38" dur="100" accel="100000" fill="hold">
                                          <p:stCondLst>
                                            <p:cond delay="400"/>
                                          </p:stCondLst>
                                        </p:cTn>
                                        <p:tgtEl>
                                          <p:spTgt spid="5"/>
                                        </p:tgtEl>
                                        <p:attrNameLst>
                                          <p:attrName>ppt_y</p:attrName>
                                        </p:attrNameLst>
                                      </p:cBhvr>
                                      <p:tavLst>
                                        <p:tav tm="0">
                                          <p:val>
                                            <p:strVal val="#ppt_y+0.1"/>
                                          </p:val>
                                        </p:tav>
                                        <p:tav tm="100000">
                                          <p:val>
                                            <p:strVal val="#ppt_y"/>
                                          </p:val>
                                        </p:tav>
                                      </p:tavLst>
                                    </p:anim>
                                  </p:childTnLst>
                                </p:cTn>
                              </p:par>
                            </p:childTnLst>
                          </p:cTn>
                        </p:par>
                        <p:par>
                          <p:cTn id="39" fill="hold">
                            <p:stCondLst>
                              <p:cond delay="2000"/>
                            </p:stCondLst>
                            <p:childTnLst>
                              <p:par>
                                <p:cTn id="40" presetID="3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400" decel="100000"/>
                                        <p:tgtEl>
                                          <p:spTgt spid="9"/>
                                        </p:tgtEl>
                                      </p:cBhvr>
                                    </p:animEffect>
                                    <p:anim calcmode="lin" valueType="num">
                                      <p:cBhvr>
                                        <p:cTn id="43" dur="400" decel="100000" fill="hold"/>
                                        <p:tgtEl>
                                          <p:spTgt spid="9"/>
                                        </p:tgtEl>
                                        <p:attrNameLst>
                                          <p:attrName>style.rotation</p:attrName>
                                        </p:attrNameLst>
                                      </p:cBhvr>
                                      <p:tavLst>
                                        <p:tav tm="0">
                                          <p:val>
                                            <p:fltVal val="-90"/>
                                          </p:val>
                                        </p:tav>
                                        <p:tav tm="100000">
                                          <p:val>
                                            <p:fltVal val="0"/>
                                          </p:val>
                                        </p:tav>
                                      </p:tavLst>
                                    </p:anim>
                                    <p:anim calcmode="lin" valueType="num">
                                      <p:cBhvr>
                                        <p:cTn id="44" dur="400" decel="100000" fill="hold"/>
                                        <p:tgtEl>
                                          <p:spTgt spid="9"/>
                                        </p:tgtEl>
                                        <p:attrNameLst>
                                          <p:attrName>ppt_x</p:attrName>
                                        </p:attrNameLst>
                                      </p:cBhvr>
                                      <p:tavLst>
                                        <p:tav tm="0">
                                          <p:val>
                                            <p:strVal val="#ppt_x+0.4"/>
                                          </p:val>
                                        </p:tav>
                                        <p:tav tm="100000">
                                          <p:val>
                                            <p:strVal val="#ppt_x-0.05"/>
                                          </p:val>
                                        </p:tav>
                                      </p:tavLst>
                                    </p:anim>
                                    <p:anim calcmode="lin" valueType="num">
                                      <p:cBhvr>
                                        <p:cTn id="45" dur="400" decel="100000" fill="hold"/>
                                        <p:tgtEl>
                                          <p:spTgt spid="9"/>
                                        </p:tgtEl>
                                        <p:attrNameLst>
                                          <p:attrName>ppt_y</p:attrName>
                                        </p:attrNameLst>
                                      </p:cBhvr>
                                      <p:tavLst>
                                        <p:tav tm="0">
                                          <p:val>
                                            <p:strVal val="#ppt_y-0.4"/>
                                          </p:val>
                                        </p:tav>
                                        <p:tav tm="100000">
                                          <p:val>
                                            <p:strVal val="#ppt_y+0.1"/>
                                          </p:val>
                                        </p:tav>
                                      </p:tavLst>
                                    </p:anim>
                                    <p:anim calcmode="lin" valueType="num">
                                      <p:cBhvr>
                                        <p:cTn id="46" dur="100" accel="100000" fill="hold">
                                          <p:stCondLst>
                                            <p:cond delay="400"/>
                                          </p:stCondLst>
                                        </p:cTn>
                                        <p:tgtEl>
                                          <p:spTgt spid="9"/>
                                        </p:tgtEl>
                                        <p:attrNameLst>
                                          <p:attrName>ppt_x</p:attrName>
                                        </p:attrNameLst>
                                      </p:cBhvr>
                                      <p:tavLst>
                                        <p:tav tm="0">
                                          <p:val>
                                            <p:strVal val="#ppt_x-0.05"/>
                                          </p:val>
                                        </p:tav>
                                        <p:tav tm="100000">
                                          <p:val>
                                            <p:strVal val="#ppt_x"/>
                                          </p:val>
                                        </p:tav>
                                      </p:tavLst>
                                    </p:anim>
                                    <p:anim calcmode="lin" valueType="num">
                                      <p:cBhvr>
                                        <p:cTn id="47" dur="100" accel="100000" fill="hold">
                                          <p:stCondLst>
                                            <p:cond delay="400"/>
                                          </p:stCondLst>
                                        </p:cTn>
                                        <p:tgtEl>
                                          <p:spTgt spid="9"/>
                                        </p:tgtEl>
                                        <p:attrNameLst>
                                          <p:attrName>ppt_y</p:attrName>
                                        </p:attrNameLst>
                                      </p:cBhvr>
                                      <p:tavLst>
                                        <p:tav tm="0">
                                          <p:val>
                                            <p:strVal val="#ppt_y+0.1"/>
                                          </p:val>
                                        </p:tav>
                                        <p:tav tm="100000">
                                          <p:val>
                                            <p:strVal val="#ppt_y"/>
                                          </p:val>
                                        </p:tav>
                                      </p:tavLst>
                                    </p:anim>
                                  </p:childTnLst>
                                </p:cTn>
                              </p:par>
                            </p:childTnLst>
                          </p:cTn>
                        </p:par>
                        <p:par>
                          <p:cTn id="48" fill="hold">
                            <p:stCondLst>
                              <p:cond delay="2500"/>
                            </p:stCondLst>
                            <p:childTnLst>
                              <p:par>
                                <p:cTn id="49" presetID="3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400" decel="100000"/>
                                        <p:tgtEl>
                                          <p:spTgt spid="12"/>
                                        </p:tgtEl>
                                      </p:cBhvr>
                                    </p:animEffect>
                                    <p:anim calcmode="lin" valueType="num">
                                      <p:cBhvr>
                                        <p:cTn id="52" dur="400" decel="100000" fill="hold"/>
                                        <p:tgtEl>
                                          <p:spTgt spid="12"/>
                                        </p:tgtEl>
                                        <p:attrNameLst>
                                          <p:attrName>style.rotation</p:attrName>
                                        </p:attrNameLst>
                                      </p:cBhvr>
                                      <p:tavLst>
                                        <p:tav tm="0">
                                          <p:val>
                                            <p:fltVal val="-90"/>
                                          </p:val>
                                        </p:tav>
                                        <p:tav tm="100000">
                                          <p:val>
                                            <p:fltVal val="0"/>
                                          </p:val>
                                        </p:tav>
                                      </p:tavLst>
                                    </p:anim>
                                    <p:anim calcmode="lin" valueType="num">
                                      <p:cBhvr>
                                        <p:cTn id="53" dur="400" decel="100000" fill="hold"/>
                                        <p:tgtEl>
                                          <p:spTgt spid="12"/>
                                        </p:tgtEl>
                                        <p:attrNameLst>
                                          <p:attrName>ppt_x</p:attrName>
                                        </p:attrNameLst>
                                      </p:cBhvr>
                                      <p:tavLst>
                                        <p:tav tm="0">
                                          <p:val>
                                            <p:strVal val="#ppt_x+0.4"/>
                                          </p:val>
                                        </p:tav>
                                        <p:tav tm="100000">
                                          <p:val>
                                            <p:strVal val="#ppt_x-0.05"/>
                                          </p:val>
                                        </p:tav>
                                      </p:tavLst>
                                    </p:anim>
                                    <p:anim calcmode="lin" valueType="num">
                                      <p:cBhvr>
                                        <p:cTn id="54" dur="400" decel="100000" fill="hold"/>
                                        <p:tgtEl>
                                          <p:spTgt spid="12"/>
                                        </p:tgtEl>
                                        <p:attrNameLst>
                                          <p:attrName>ppt_y</p:attrName>
                                        </p:attrNameLst>
                                      </p:cBhvr>
                                      <p:tavLst>
                                        <p:tav tm="0">
                                          <p:val>
                                            <p:strVal val="#ppt_y-0.4"/>
                                          </p:val>
                                        </p:tav>
                                        <p:tav tm="100000">
                                          <p:val>
                                            <p:strVal val="#ppt_y+0.1"/>
                                          </p:val>
                                        </p:tav>
                                      </p:tavLst>
                                    </p:anim>
                                    <p:anim calcmode="lin" valueType="num">
                                      <p:cBhvr>
                                        <p:cTn id="55" dur="100" accel="100000" fill="hold">
                                          <p:stCondLst>
                                            <p:cond delay="400"/>
                                          </p:stCondLst>
                                        </p:cTn>
                                        <p:tgtEl>
                                          <p:spTgt spid="12"/>
                                        </p:tgtEl>
                                        <p:attrNameLst>
                                          <p:attrName>ppt_x</p:attrName>
                                        </p:attrNameLst>
                                      </p:cBhvr>
                                      <p:tavLst>
                                        <p:tav tm="0">
                                          <p:val>
                                            <p:strVal val="#ppt_x-0.05"/>
                                          </p:val>
                                        </p:tav>
                                        <p:tav tm="100000">
                                          <p:val>
                                            <p:strVal val="#ppt_x"/>
                                          </p:val>
                                        </p:tav>
                                      </p:tavLst>
                                    </p:anim>
                                    <p:anim calcmode="lin" valueType="num">
                                      <p:cBhvr>
                                        <p:cTn id="56" dur="100" accel="100000" fill="hold">
                                          <p:stCondLst>
                                            <p:cond delay="4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入党志愿的写法及范文</a:t>
            </a:r>
            <a:endParaRPr lang="zh-CN" altLang="en-US" sz="3200" b="1">
              <a:effectLst/>
              <a:latin typeface="楷体" panose="02010609060101010101" charset="-122"/>
              <a:ea typeface="楷体" panose="02010609060101010101" charset="-122"/>
            </a:endParaRPr>
          </a:p>
        </p:txBody>
      </p:sp>
      <p:grpSp>
        <p:nvGrpSpPr>
          <p:cNvPr id="16" name="组合 15"/>
          <p:cNvGrpSpPr/>
          <p:nvPr>
            <p:custDataLst>
              <p:tags r:id="rId1"/>
            </p:custDataLst>
          </p:nvPr>
        </p:nvGrpSpPr>
        <p:grpSpPr>
          <a:xfrm rot="0">
            <a:off x="417830" y="2506980"/>
            <a:ext cx="3509010" cy="1872615"/>
            <a:chOff x="6849107" y="2494631"/>
            <a:chExt cx="3121425" cy="1665882"/>
          </a:xfrm>
        </p:grpSpPr>
        <p:sp>
          <p:nvSpPr>
            <p:cNvPr id="10" name="任意多边形 9"/>
            <p:cNvSpPr/>
            <p:nvPr>
              <p:custDataLst>
                <p:tags r:id="rId2"/>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A</a:t>
              </a:r>
              <a:endParaRPr lang="zh-CN" altLang="en-US" dirty="0">
                <a:solidFill>
                  <a:srgbClr val="FFFFFF"/>
                </a:solidFill>
              </a:endParaRPr>
            </a:p>
          </p:txBody>
        </p:sp>
        <p:sp>
          <p:nvSpPr>
            <p:cNvPr id="15" name="任意多边形 14"/>
            <p:cNvSpPr/>
            <p:nvPr>
              <p:custDataLst>
                <p:tags r:id="rId3"/>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7" name="任意多边形 6"/>
            <p:cNvSpPr/>
            <p:nvPr>
              <p:custDataLst>
                <p:tags r:id="rId4"/>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fontAlgn="auto">
                <a:lnSpc>
                  <a:spcPct val="110000"/>
                </a:lnSpc>
              </a:pPr>
              <a:r>
                <a:rPr lang="zh-CN" altLang="en-US" sz="2200" b="1" dirty="0">
                  <a:solidFill>
                    <a:srgbClr val="E779A3"/>
                  </a:solidFill>
                  <a:latin typeface="仿宋" panose="02010609060101010101" charset="-122"/>
                  <a:ea typeface="仿宋" panose="02010609060101010101" charset="-122"/>
                </a:rPr>
                <a:t>明确个人对入党的态度</a:t>
              </a:r>
              <a:endParaRPr lang="zh-CN" altLang="en-US" sz="2200" b="1" dirty="0">
                <a:solidFill>
                  <a:srgbClr val="E779A3"/>
                </a:solidFill>
                <a:latin typeface="仿宋" panose="02010609060101010101" charset="-122"/>
                <a:ea typeface="仿宋" panose="02010609060101010101" charset="-122"/>
              </a:endParaRPr>
            </a:p>
          </p:txBody>
        </p:sp>
      </p:grpSp>
      <p:grpSp>
        <p:nvGrpSpPr>
          <p:cNvPr id="17" name="组合 16"/>
          <p:cNvGrpSpPr/>
          <p:nvPr>
            <p:custDataLst>
              <p:tags r:id="rId5"/>
            </p:custDataLst>
          </p:nvPr>
        </p:nvGrpSpPr>
        <p:grpSpPr>
          <a:xfrm rot="0">
            <a:off x="4342130" y="2506980"/>
            <a:ext cx="3509010" cy="1872615"/>
            <a:chOff x="6849107" y="2494631"/>
            <a:chExt cx="3121425" cy="1665882"/>
          </a:xfrm>
        </p:grpSpPr>
        <p:sp>
          <p:nvSpPr>
            <p:cNvPr id="18" name="任意多边形 17"/>
            <p:cNvSpPr/>
            <p:nvPr>
              <p:custDataLst>
                <p:tags r:id="rId6"/>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B</a:t>
              </a:r>
              <a:endParaRPr lang="zh-CN" altLang="en-US" dirty="0">
                <a:solidFill>
                  <a:srgbClr val="FFFFFF"/>
                </a:solidFill>
              </a:endParaRPr>
            </a:p>
          </p:txBody>
        </p:sp>
        <p:sp>
          <p:nvSpPr>
            <p:cNvPr id="19" name="任意多边形 18"/>
            <p:cNvSpPr/>
            <p:nvPr>
              <p:custDataLst>
                <p:tags r:id="rId7"/>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20" name="任意多边形 19"/>
            <p:cNvSpPr/>
            <p:nvPr>
              <p:custDataLst>
                <p:tags r:id="rId8"/>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10000"/>
                </a:lnSpc>
                <a:buNone/>
              </a:pPr>
              <a:r>
                <a:rPr lang="zh-CN" altLang="en-US" sz="2200" b="1" dirty="0">
                  <a:solidFill>
                    <a:srgbClr val="E779A3"/>
                  </a:solidFill>
                  <a:latin typeface="仿宋" panose="02010609060101010101" charset="-122"/>
                  <a:ea typeface="仿宋" panose="02010609060101010101" charset="-122"/>
                </a:rPr>
                <a:t>对党的认识</a:t>
              </a:r>
              <a:endParaRPr lang="zh-CN" altLang="en-US" sz="2200" b="1" dirty="0">
                <a:solidFill>
                  <a:srgbClr val="E779A3"/>
                </a:solidFill>
                <a:latin typeface="仿宋" panose="02010609060101010101" charset="-122"/>
                <a:ea typeface="仿宋" panose="02010609060101010101" charset="-122"/>
              </a:endParaRPr>
            </a:p>
          </p:txBody>
        </p:sp>
      </p:grpSp>
      <p:grpSp>
        <p:nvGrpSpPr>
          <p:cNvPr id="21" name="组合 20"/>
          <p:cNvGrpSpPr/>
          <p:nvPr>
            <p:custDataLst>
              <p:tags r:id="rId9"/>
            </p:custDataLst>
          </p:nvPr>
        </p:nvGrpSpPr>
        <p:grpSpPr>
          <a:xfrm rot="0">
            <a:off x="8265795" y="2506980"/>
            <a:ext cx="3509010" cy="1872615"/>
            <a:chOff x="6849107" y="2494631"/>
            <a:chExt cx="3121425" cy="1665882"/>
          </a:xfrm>
        </p:grpSpPr>
        <p:sp>
          <p:nvSpPr>
            <p:cNvPr id="22" name="任意多边形 21"/>
            <p:cNvSpPr/>
            <p:nvPr>
              <p:custDataLst>
                <p:tags r:id="rId10"/>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C</a:t>
              </a:r>
              <a:endParaRPr lang="zh-CN" altLang="en-US" dirty="0">
                <a:solidFill>
                  <a:srgbClr val="FFFFFF"/>
                </a:solidFill>
              </a:endParaRPr>
            </a:p>
          </p:txBody>
        </p:sp>
        <p:sp>
          <p:nvSpPr>
            <p:cNvPr id="23" name="任意多边形 22"/>
            <p:cNvSpPr/>
            <p:nvPr>
              <p:custDataLst>
                <p:tags r:id="rId11"/>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24" name="任意多边形 23"/>
            <p:cNvSpPr/>
            <p:nvPr>
              <p:custDataLst>
                <p:tags r:id="rId12"/>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10000"/>
                </a:lnSpc>
                <a:buNone/>
              </a:pPr>
              <a:r>
                <a:rPr lang="zh-CN" altLang="en-US" sz="2200" b="1" dirty="0">
                  <a:solidFill>
                    <a:srgbClr val="E779A3"/>
                  </a:solidFill>
                  <a:latin typeface="仿宋" panose="02010609060101010101" charset="-122"/>
                  <a:ea typeface="仿宋" panose="02010609060101010101" charset="-122"/>
                </a:rPr>
                <a:t>个人的入党动机、目的</a:t>
              </a:r>
              <a:endParaRPr lang="zh-CN" altLang="en-US" sz="2200" b="1" dirty="0">
                <a:solidFill>
                  <a:srgbClr val="E779A3"/>
                </a:solidFill>
                <a:latin typeface="仿宋" panose="02010609060101010101" charset="-122"/>
                <a:ea typeface="仿宋" panose="02010609060101010101" charset="-122"/>
              </a:endParaRPr>
            </a:p>
          </p:txBody>
        </p:sp>
      </p:grpSp>
      <p:grpSp>
        <p:nvGrpSpPr>
          <p:cNvPr id="40" name="组合 39"/>
          <p:cNvGrpSpPr/>
          <p:nvPr>
            <p:custDataLst>
              <p:tags r:id="rId13"/>
            </p:custDataLst>
          </p:nvPr>
        </p:nvGrpSpPr>
        <p:grpSpPr>
          <a:xfrm rot="0">
            <a:off x="2379980" y="4498340"/>
            <a:ext cx="3509010" cy="1872615"/>
            <a:chOff x="6849107" y="2494631"/>
            <a:chExt cx="3121425" cy="1665882"/>
          </a:xfrm>
        </p:grpSpPr>
        <p:sp>
          <p:nvSpPr>
            <p:cNvPr id="49" name="任意多边形 48"/>
            <p:cNvSpPr/>
            <p:nvPr>
              <p:custDataLst>
                <p:tags r:id="rId14"/>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D</a:t>
              </a:r>
              <a:endParaRPr lang="zh-CN" altLang="en-US" dirty="0">
                <a:solidFill>
                  <a:srgbClr val="FFFFFF"/>
                </a:solidFill>
              </a:endParaRPr>
            </a:p>
          </p:txBody>
        </p:sp>
        <p:sp>
          <p:nvSpPr>
            <p:cNvPr id="50" name="任意多边形 49"/>
            <p:cNvSpPr/>
            <p:nvPr>
              <p:custDataLst>
                <p:tags r:id="rId15"/>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51" name="任意多边形 50"/>
            <p:cNvSpPr/>
            <p:nvPr>
              <p:custDataLst>
                <p:tags r:id="rId16"/>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50000"/>
                </a:lnSpc>
              </a:pPr>
              <a:r>
                <a:rPr lang="zh-CN" altLang="en-US" sz="2200" b="1" dirty="0">
                  <a:solidFill>
                    <a:srgbClr val="E779A3"/>
                  </a:solidFill>
                  <a:latin typeface="仿宋" panose="02010609060101010101" charset="-122"/>
                  <a:ea typeface="仿宋" panose="02010609060101010101" charset="-122"/>
                </a:rPr>
                <a:t>自己的优缺点</a:t>
              </a:r>
              <a:endParaRPr lang="zh-CN" altLang="en-US" sz="2200" b="1" dirty="0">
                <a:solidFill>
                  <a:srgbClr val="E779A3"/>
                </a:solidFill>
                <a:latin typeface="仿宋" panose="02010609060101010101" charset="-122"/>
                <a:ea typeface="仿宋" panose="02010609060101010101" charset="-122"/>
              </a:endParaRPr>
            </a:p>
          </p:txBody>
        </p:sp>
      </p:grpSp>
      <p:grpSp>
        <p:nvGrpSpPr>
          <p:cNvPr id="41" name="组合 40"/>
          <p:cNvGrpSpPr/>
          <p:nvPr>
            <p:custDataLst>
              <p:tags r:id="rId17"/>
            </p:custDataLst>
          </p:nvPr>
        </p:nvGrpSpPr>
        <p:grpSpPr>
          <a:xfrm rot="0">
            <a:off x="6304280" y="4498340"/>
            <a:ext cx="3509010" cy="1872615"/>
            <a:chOff x="6849107" y="2494631"/>
            <a:chExt cx="3121425" cy="1665882"/>
          </a:xfrm>
        </p:grpSpPr>
        <p:sp>
          <p:nvSpPr>
            <p:cNvPr id="46" name="任意多边形 45"/>
            <p:cNvSpPr/>
            <p:nvPr>
              <p:custDataLst>
                <p:tags r:id="rId18"/>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E</a:t>
              </a:r>
              <a:endParaRPr lang="zh-CN" altLang="en-US" dirty="0">
                <a:solidFill>
                  <a:srgbClr val="FFFFFF"/>
                </a:solidFill>
              </a:endParaRPr>
            </a:p>
          </p:txBody>
        </p:sp>
        <p:sp>
          <p:nvSpPr>
            <p:cNvPr id="47" name="任意多边形 46"/>
            <p:cNvSpPr/>
            <p:nvPr>
              <p:custDataLst>
                <p:tags r:id="rId19"/>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48" name="任意多边形 47"/>
            <p:cNvSpPr/>
            <p:nvPr>
              <p:custDataLst>
                <p:tags r:id="rId20"/>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50000"/>
                </a:lnSpc>
              </a:pPr>
              <a:r>
                <a:rPr lang="zh-CN" altLang="en-US" sz="2200" b="1" dirty="0">
                  <a:solidFill>
                    <a:srgbClr val="E779A3"/>
                  </a:solidFill>
                  <a:latin typeface="仿宋" panose="02010609060101010101" charset="-122"/>
                  <a:ea typeface="仿宋" panose="02010609060101010101" charset="-122"/>
                </a:rPr>
                <a:t>入党的决心</a:t>
              </a:r>
              <a:endParaRPr lang="zh-CN" altLang="en-US" sz="2200" b="1" dirty="0">
                <a:solidFill>
                  <a:srgbClr val="E779A3"/>
                </a:solidFill>
                <a:latin typeface="仿宋" panose="02010609060101010101" charset="-122"/>
                <a:ea typeface="仿宋" panose="02010609060101010101" charset="-122"/>
              </a:endParaRPr>
            </a:p>
          </p:txBody>
        </p:sp>
      </p:grpSp>
      <p:sp>
        <p:nvSpPr>
          <p:cNvPr id="3" name=" 219"/>
          <p:cNvSpPr/>
          <p:nvPr/>
        </p:nvSpPr>
        <p:spPr>
          <a:xfrm>
            <a:off x="417830" y="1433195"/>
            <a:ext cx="4533900"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入党志愿正文的主要内容包括：</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000"/>
                            </p:stCondLst>
                            <p:childTnLst>
                              <p:par>
                                <p:cTn id="22" presetID="3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800" decel="100000"/>
                                        <p:tgtEl>
                                          <p:spTgt spid="16"/>
                                        </p:tgtEl>
                                      </p:cBhvr>
                                    </p:animEffect>
                                    <p:anim calcmode="lin" valueType="num">
                                      <p:cBhvr>
                                        <p:cTn id="25" dur="800" decel="100000" fill="hold"/>
                                        <p:tgtEl>
                                          <p:spTgt spid="16"/>
                                        </p:tgtEl>
                                        <p:attrNameLst>
                                          <p:attrName>style.rotation</p:attrName>
                                        </p:attrNameLst>
                                      </p:cBhvr>
                                      <p:tavLst>
                                        <p:tav tm="0">
                                          <p:val>
                                            <p:fltVal val="-90"/>
                                          </p:val>
                                        </p:tav>
                                        <p:tav tm="100000">
                                          <p:val>
                                            <p:fltVal val="0"/>
                                          </p:val>
                                        </p:tav>
                                      </p:tavLst>
                                    </p:anim>
                                    <p:anim calcmode="lin" valueType="num">
                                      <p:cBhvr>
                                        <p:cTn id="26" dur="800" decel="100000" fill="hold"/>
                                        <p:tgtEl>
                                          <p:spTgt spid="16"/>
                                        </p:tgtEl>
                                        <p:attrNameLst>
                                          <p:attrName>ppt_x</p:attrName>
                                        </p:attrNameLst>
                                      </p:cBhvr>
                                      <p:tavLst>
                                        <p:tav tm="0">
                                          <p:val>
                                            <p:strVal val="#ppt_x+0.4"/>
                                          </p:val>
                                        </p:tav>
                                        <p:tav tm="100000">
                                          <p:val>
                                            <p:strVal val="#ppt_x-0.05"/>
                                          </p:val>
                                        </p:tav>
                                      </p:tavLst>
                                    </p:anim>
                                    <p:anim calcmode="lin" valueType="num">
                                      <p:cBhvr>
                                        <p:cTn id="27" dur="800" decel="100000" fill="hold"/>
                                        <p:tgtEl>
                                          <p:spTgt spid="1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3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800" decel="100000"/>
                                        <p:tgtEl>
                                          <p:spTgt spid="17"/>
                                        </p:tgtEl>
                                      </p:cBhvr>
                                    </p:animEffect>
                                    <p:anim calcmode="lin" valueType="num">
                                      <p:cBhvr>
                                        <p:cTn id="34" dur="800" decel="100000" fill="hold"/>
                                        <p:tgtEl>
                                          <p:spTgt spid="17"/>
                                        </p:tgtEl>
                                        <p:attrNameLst>
                                          <p:attrName>style.rotation</p:attrName>
                                        </p:attrNameLst>
                                      </p:cBhvr>
                                      <p:tavLst>
                                        <p:tav tm="0">
                                          <p:val>
                                            <p:fltVal val="-90"/>
                                          </p:val>
                                        </p:tav>
                                        <p:tav tm="100000">
                                          <p:val>
                                            <p:fltVal val="0"/>
                                          </p:val>
                                        </p:tav>
                                      </p:tavLst>
                                    </p:anim>
                                    <p:anim calcmode="lin" valueType="num">
                                      <p:cBhvr>
                                        <p:cTn id="35" dur="800" decel="100000" fill="hold"/>
                                        <p:tgtEl>
                                          <p:spTgt spid="17"/>
                                        </p:tgtEl>
                                        <p:attrNameLst>
                                          <p:attrName>ppt_x</p:attrName>
                                        </p:attrNameLst>
                                      </p:cBhvr>
                                      <p:tavLst>
                                        <p:tav tm="0">
                                          <p:val>
                                            <p:strVal val="#ppt_x+0.4"/>
                                          </p:val>
                                        </p:tav>
                                        <p:tav tm="100000">
                                          <p:val>
                                            <p:strVal val="#ppt_x-0.05"/>
                                          </p:val>
                                        </p:tav>
                                      </p:tavLst>
                                    </p:anim>
                                    <p:anim calcmode="lin" valueType="num">
                                      <p:cBhvr>
                                        <p:cTn id="36" dur="800" decel="100000" fill="hold"/>
                                        <p:tgtEl>
                                          <p:spTgt spid="1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9" fill="hold">
                            <p:stCondLst>
                              <p:cond delay="3000"/>
                            </p:stCondLst>
                            <p:childTnLst>
                              <p:par>
                                <p:cTn id="40" presetID="3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800" decel="100000"/>
                                        <p:tgtEl>
                                          <p:spTgt spid="21"/>
                                        </p:tgtEl>
                                      </p:cBhvr>
                                    </p:animEffect>
                                    <p:anim calcmode="lin" valueType="num">
                                      <p:cBhvr>
                                        <p:cTn id="43" dur="800" decel="100000" fill="hold"/>
                                        <p:tgtEl>
                                          <p:spTgt spid="21"/>
                                        </p:tgtEl>
                                        <p:attrNameLst>
                                          <p:attrName>style.rotation</p:attrName>
                                        </p:attrNameLst>
                                      </p:cBhvr>
                                      <p:tavLst>
                                        <p:tav tm="0">
                                          <p:val>
                                            <p:fltVal val="-90"/>
                                          </p:val>
                                        </p:tav>
                                        <p:tav tm="100000">
                                          <p:val>
                                            <p:fltVal val="0"/>
                                          </p:val>
                                        </p:tav>
                                      </p:tavLst>
                                    </p:anim>
                                    <p:anim calcmode="lin" valueType="num">
                                      <p:cBhvr>
                                        <p:cTn id="44" dur="800" decel="100000" fill="hold"/>
                                        <p:tgtEl>
                                          <p:spTgt spid="21"/>
                                        </p:tgtEl>
                                        <p:attrNameLst>
                                          <p:attrName>ppt_x</p:attrName>
                                        </p:attrNameLst>
                                      </p:cBhvr>
                                      <p:tavLst>
                                        <p:tav tm="0">
                                          <p:val>
                                            <p:strVal val="#ppt_x+0.4"/>
                                          </p:val>
                                        </p:tav>
                                        <p:tav tm="100000">
                                          <p:val>
                                            <p:strVal val="#ppt_x-0.05"/>
                                          </p:val>
                                        </p:tav>
                                      </p:tavLst>
                                    </p:anim>
                                    <p:anim calcmode="lin" valueType="num">
                                      <p:cBhvr>
                                        <p:cTn id="45" dur="800" decel="100000" fill="hold"/>
                                        <p:tgtEl>
                                          <p:spTgt spid="21"/>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48" fill="hold">
                            <p:stCondLst>
                              <p:cond delay="4000"/>
                            </p:stCondLst>
                            <p:childTnLst>
                              <p:par>
                                <p:cTn id="49" presetID="3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800" decel="100000"/>
                                        <p:tgtEl>
                                          <p:spTgt spid="40"/>
                                        </p:tgtEl>
                                      </p:cBhvr>
                                    </p:animEffect>
                                    <p:anim calcmode="lin" valueType="num">
                                      <p:cBhvr>
                                        <p:cTn id="52" dur="800" decel="100000" fill="hold"/>
                                        <p:tgtEl>
                                          <p:spTgt spid="40"/>
                                        </p:tgtEl>
                                        <p:attrNameLst>
                                          <p:attrName>style.rotation</p:attrName>
                                        </p:attrNameLst>
                                      </p:cBhvr>
                                      <p:tavLst>
                                        <p:tav tm="0">
                                          <p:val>
                                            <p:fltVal val="-90"/>
                                          </p:val>
                                        </p:tav>
                                        <p:tav tm="100000">
                                          <p:val>
                                            <p:fltVal val="0"/>
                                          </p:val>
                                        </p:tav>
                                      </p:tavLst>
                                    </p:anim>
                                    <p:anim calcmode="lin" valueType="num">
                                      <p:cBhvr>
                                        <p:cTn id="53" dur="800" decel="100000" fill="hold"/>
                                        <p:tgtEl>
                                          <p:spTgt spid="40"/>
                                        </p:tgtEl>
                                        <p:attrNameLst>
                                          <p:attrName>ppt_x</p:attrName>
                                        </p:attrNameLst>
                                      </p:cBhvr>
                                      <p:tavLst>
                                        <p:tav tm="0">
                                          <p:val>
                                            <p:strVal val="#ppt_x+0.4"/>
                                          </p:val>
                                        </p:tav>
                                        <p:tav tm="100000">
                                          <p:val>
                                            <p:strVal val="#ppt_x-0.05"/>
                                          </p:val>
                                        </p:tav>
                                      </p:tavLst>
                                    </p:anim>
                                    <p:anim calcmode="lin" valueType="num">
                                      <p:cBhvr>
                                        <p:cTn id="54" dur="800" decel="100000" fill="hold"/>
                                        <p:tgtEl>
                                          <p:spTgt spid="4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57" fill="hold">
                            <p:stCondLst>
                              <p:cond delay="5000"/>
                            </p:stCondLst>
                            <p:childTnLst>
                              <p:par>
                                <p:cTn id="58" presetID="30" presetClass="entr" presetSubtype="0"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800" decel="100000"/>
                                        <p:tgtEl>
                                          <p:spTgt spid="41"/>
                                        </p:tgtEl>
                                      </p:cBhvr>
                                    </p:animEffect>
                                    <p:anim calcmode="lin" valueType="num">
                                      <p:cBhvr>
                                        <p:cTn id="61" dur="800" decel="100000" fill="hold"/>
                                        <p:tgtEl>
                                          <p:spTgt spid="41"/>
                                        </p:tgtEl>
                                        <p:attrNameLst>
                                          <p:attrName>style.rotation</p:attrName>
                                        </p:attrNameLst>
                                      </p:cBhvr>
                                      <p:tavLst>
                                        <p:tav tm="0">
                                          <p:val>
                                            <p:fltVal val="-90"/>
                                          </p:val>
                                        </p:tav>
                                        <p:tav tm="100000">
                                          <p:val>
                                            <p:fltVal val="0"/>
                                          </p:val>
                                        </p:tav>
                                      </p:tavLst>
                                    </p:anim>
                                    <p:anim calcmode="lin" valueType="num">
                                      <p:cBhvr>
                                        <p:cTn id="62" dur="800" decel="100000" fill="hold"/>
                                        <p:tgtEl>
                                          <p:spTgt spid="41"/>
                                        </p:tgtEl>
                                        <p:attrNameLst>
                                          <p:attrName>ppt_x</p:attrName>
                                        </p:attrNameLst>
                                      </p:cBhvr>
                                      <p:tavLst>
                                        <p:tav tm="0">
                                          <p:val>
                                            <p:strVal val="#ppt_x+0.4"/>
                                          </p:val>
                                        </p:tav>
                                        <p:tav tm="100000">
                                          <p:val>
                                            <p:strVal val="#ppt_x-0.05"/>
                                          </p:val>
                                        </p:tav>
                                      </p:tavLst>
                                    </p:anim>
                                    <p:anim calcmode="lin" valueType="num">
                                      <p:cBhvr>
                                        <p:cTn id="63" dur="800" decel="100000" fill="hold"/>
                                        <p:tgtEl>
                                          <p:spTgt spid="4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入党志愿的写法及范文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487045" y="1360170"/>
            <a:ext cx="4857115"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二、写入党志愿书应注意的问题</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2" name="文本框 1"/>
          <p:cNvSpPr txBox="1"/>
          <p:nvPr/>
        </p:nvSpPr>
        <p:spPr>
          <a:xfrm>
            <a:off x="564515" y="2293620"/>
            <a:ext cx="11063605" cy="1568450"/>
          </a:xfrm>
          <a:prstGeom prst="rect">
            <a:avLst/>
          </a:prstGeom>
          <a:noFill/>
        </p:spPr>
        <p:txBody>
          <a:bodyPr wrap="square" rtlCol="0">
            <a:spAutoFit/>
          </a:bodyPr>
          <a:p>
            <a:pPr algn="just" fontAlgn="auto">
              <a:lnSpc>
                <a:spcPct val="100000"/>
              </a:lnSpc>
            </a:pPr>
            <a:r>
              <a:rPr lang="zh-CN" altLang="en-US" sz="2400" b="1">
                <a:latin typeface="仿宋" panose="02010609060101010101" charset="-122"/>
                <a:ea typeface="仿宋" panose="02010609060101010101" charset="-122"/>
              </a:rPr>
              <a:t>第一，在党员常用文书中，入党志愿书是唯一的党组织印发、申请入党人填写的材料，书写时要注意控制字数。要认真学习党章和有关党的基本知识，了解党、认识党，在书写入党志愿书时要联系思想实际，要在“入党申请书”“思想汇报”“自传”等基础上加工提炼。</a:t>
            </a:r>
            <a:endParaRPr lang="zh-CN" altLang="en-US" sz="2400" b="1">
              <a:latin typeface="仿宋" panose="02010609060101010101" charset="-122"/>
              <a:ea typeface="仿宋" panose="02010609060101010101" charset="-122"/>
            </a:endParaRPr>
          </a:p>
        </p:txBody>
      </p:sp>
      <p:sp>
        <p:nvSpPr>
          <p:cNvPr id="4" name="文本框 3"/>
          <p:cNvSpPr txBox="1"/>
          <p:nvPr/>
        </p:nvSpPr>
        <p:spPr>
          <a:xfrm>
            <a:off x="564515" y="4026535"/>
            <a:ext cx="11063605" cy="902970"/>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第二，要对党忠诚老实，如实向党组织说明自己的政治、历史、本人经历等有关情况，不得隐瞒或伪造。</a:t>
            </a:r>
            <a:endParaRPr lang="zh-CN" altLang="en-US" sz="2400" b="1">
              <a:latin typeface="仿宋" panose="02010609060101010101" charset="-122"/>
              <a:ea typeface="仿宋" panose="02010609060101010101" charset="-122"/>
            </a:endParaRPr>
          </a:p>
        </p:txBody>
      </p:sp>
      <p:sp>
        <p:nvSpPr>
          <p:cNvPr id="5" name="文本框 4"/>
          <p:cNvSpPr txBox="1"/>
          <p:nvPr/>
        </p:nvSpPr>
        <p:spPr>
          <a:xfrm>
            <a:off x="564515" y="5087620"/>
            <a:ext cx="11063605" cy="1308735"/>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第三，入党志愿书书写要庄严、郑重。入党申请书一般应由本人书写。入党必须坚持本人自愿的原则。对没有入党要求的人，不能采取说服动员的方式，使其在并非自愿的情况下向党组织提出入党申请。</a:t>
            </a:r>
            <a:endParaRPr lang="zh-CN" altLang="en-US" sz="2400"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in)">
                                      <p:cBhvr>
                                        <p:cTn id="7" dur="2000"/>
                                        <p:tgtEl>
                                          <p:spTgt spid="219"/>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第五节 转正申请书的写法及范文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4445" y="1741170"/>
            <a:ext cx="12152630" cy="4790440"/>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508000" algn="l" eaLnBrk="1" fontAlgn="auto" hangingPunct="1">
              <a:lnSpc>
                <a:spcPct val="120000"/>
              </a:lnSpc>
              <a:spcBef>
                <a:spcPts val="0"/>
              </a:spcBef>
              <a:spcAft>
                <a:spcPts val="0"/>
              </a:spcAft>
              <a:defRPr/>
              <a:extLst>
                <a:ext uri="{35155182-B16C-46BC-9424-99874614C6A1}">
                  <wpsdc:indentchars xmlns:wpsdc="http://www.wps.cn/officeDocument/2017/drawingmlCustomData" val="200" checksum="282533468"/>
                </a:ext>
              </a:extLst>
            </a:pPr>
            <a:r>
              <a:rPr lang="zh-CN" altLang="en-US" sz="2000" b="1" strike="noStrike" noProof="1">
                <a:solidFill>
                  <a:srgbClr val="FFFFFF"/>
                </a:solidFill>
                <a:latin typeface="仿宋" panose="02010609060101010101" charset="-122"/>
                <a:ea typeface="仿宋" panose="02010609060101010101" charset="-122"/>
              </a:rPr>
              <a:t>转正申请书或入党转正申请报告，一般是指预备党员在经过一年的预备期后，由本人主动向所在党组织提出的转为正式党员的书面材料。</a:t>
            </a:r>
            <a:endParaRPr lang="zh-CN" altLang="en-US" sz="2000" b="1" strike="noStrike" noProof="1">
              <a:solidFill>
                <a:srgbClr val="FFFFFF"/>
              </a:solidFill>
              <a:latin typeface="仿宋" panose="02010609060101010101" charset="-122"/>
              <a:ea typeface="仿宋" panose="02010609060101010101" charset="-122"/>
            </a:endParaRPr>
          </a:p>
          <a:p>
            <a:pPr indent="508000" algn="l" eaLnBrk="1" fontAlgn="auto" hangingPunct="1">
              <a:lnSpc>
                <a:spcPct val="120000"/>
              </a:lnSpc>
              <a:spcBef>
                <a:spcPts val="0"/>
              </a:spcBef>
              <a:spcAft>
                <a:spcPts val="0"/>
              </a:spcAft>
              <a:defRPr/>
              <a:extLst>
                <a:ext uri="{35155182-B16C-46BC-9424-99874614C6A1}">
                  <wpsdc:indentchars xmlns:wpsdc="http://www.wps.cn/officeDocument/2017/drawingmlCustomData" val="200" checksum="282533468"/>
                </a:ext>
              </a:extLst>
            </a:pPr>
            <a:r>
              <a:rPr lang="zh-CN" altLang="en-US" sz="2000" b="1" strike="noStrike" noProof="1">
                <a:solidFill>
                  <a:srgbClr val="FFFFFF"/>
                </a:solidFill>
                <a:latin typeface="仿宋" panose="02010609060101010101" charset="-122"/>
                <a:ea typeface="仿宋" panose="02010609060101010101" charset="-122"/>
              </a:rPr>
              <a:t>转正申请书是党组织及时讨论预备党员是否认真履行党员义务，是否具备党员条件的依据之一，也是预备党员转为正式党员的必备手续之一。预备党员在预备期满前一周时间左右，应该主动向党组织提出转正申请，把自己在预备期的表现和优缺点向党组织作出系统、全面的书面汇报。预备党员提出转正申请后，党支部应及时讨论其转正问题，根据本人在预备期间的表现和对转正的态度，作出决议，并报上级党组织审批。没有特殊情况，不得拖延。对预备期满本人没有提出转正申请的，一般不予讨论;特殊情况应查明原因，酌情处理。</a:t>
            </a:r>
            <a:endParaRPr lang="zh-CN" altLang="en-US" sz="2000" b="1" strike="noStrike" noProof="1">
              <a:solidFill>
                <a:srgbClr val="FFFFFF"/>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in)">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 219"/>
          <p:cNvSpPr/>
          <p:nvPr/>
        </p:nvSpPr>
        <p:spPr>
          <a:xfrm>
            <a:off x="487045" y="1360170"/>
            <a:ext cx="5023485"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一、转正申请书的基本格式和内容</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grpSp>
        <p:nvGrpSpPr>
          <p:cNvPr id="3" name="组合 2"/>
          <p:cNvGrpSpPr/>
          <p:nvPr/>
        </p:nvGrpSpPr>
        <p:grpSpPr>
          <a:xfrm rot="0">
            <a:off x="899160" y="2352675"/>
            <a:ext cx="5639435" cy="472440"/>
            <a:chOff x="1416" y="3660"/>
            <a:chExt cx="8881" cy="744"/>
          </a:xfrm>
        </p:grpSpPr>
        <p:sp>
          <p:nvSpPr>
            <p:cNvPr id="167"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标题</a:t>
              </a:r>
              <a:endParaRPr lang="en-US" altLang="zh-CN" sz="2400" b="1">
                <a:solidFill>
                  <a:srgbClr val="FFFFFF"/>
                </a:solidFill>
                <a:latin typeface="楷体" panose="02010609060101010101" charset="-122"/>
                <a:ea typeface="楷体" panose="02010609060101010101" charset="-122"/>
              </a:endParaRPr>
            </a:p>
          </p:txBody>
        </p:sp>
        <p:sp>
          <p:nvSpPr>
            <p:cNvPr id="4" name="文本框 3"/>
            <p:cNvSpPr txBox="1"/>
            <p:nvPr/>
          </p:nvSpPr>
          <p:spPr>
            <a:xfrm>
              <a:off x="3312" y="3660"/>
              <a:ext cx="6985" cy="72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标题为“转正申请书”，</a:t>
              </a:r>
              <a:r>
                <a:rPr lang="zh-CN" altLang="en-US" sz="2400">
                  <a:latin typeface="宋体" panose="02010600030101010101" pitchFamily="2" charset="-122"/>
                  <a:ea typeface="宋体" panose="02010600030101010101" pitchFamily="2" charset="-122"/>
                  <a:sym typeface="+mn-ea"/>
                </a:rPr>
                <a:t>居中</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p:txBody>
        </p:sp>
      </p:grpSp>
      <p:grpSp>
        <p:nvGrpSpPr>
          <p:cNvPr id="5" name="组合 4"/>
          <p:cNvGrpSpPr/>
          <p:nvPr/>
        </p:nvGrpSpPr>
        <p:grpSpPr>
          <a:xfrm rot="0">
            <a:off x="897255" y="3115945"/>
            <a:ext cx="10548620" cy="829945"/>
            <a:chOff x="1413" y="3679"/>
            <a:chExt cx="16612" cy="1307"/>
          </a:xfrm>
        </p:grpSpPr>
        <p:sp>
          <p:nvSpPr>
            <p:cNvPr id="6" name=" 167"/>
            <p:cNvSpPr/>
            <p:nvPr/>
          </p:nvSpPr>
          <p:spPr>
            <a:xfrm>
              <a:off x="1413" y="380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称谓</a:t>
              </a:r>
              <a:endParaRPr lang="en-US" altLang="zh-CN" sz="2400" b="1">
                <a:solidFill>
                  <a:srgbClr val="FFFFFF"/>
                </a:solidFill>
                <a:latin typeface="楷体" panose="02010609060101010101" charset="-122"/>
                <a:ea typeface="楷体" panose="02010609060101010101" charset="-122"/>
              </a:endParaRPr>
            </a:p>
          </p:txBody>
        </p:sp>
        <p:sp>
          <p:nvSpPr>
            <p:cNvPr id="7" name="文本框 6"/>
            <p:cNvSpPr txBox="1"/>
            <p:nvPr/>
          </p:nvSpPr>
          <p:spPr>
            <a:xfrm>
              <a:off x="3312" y="3679"/>
              <a:ext cx="14713" cy="1307"/>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称谓即申请人对党组织的称呼，一般写“敬爱的党组织”或“敬爱的党支部”，顶格书写在标题的下一行，后面加冒号。</a:t>
              </a:r>
              <a:endParaRPr lang="zh-CN" altLang="en-US" sz="2400">
                <a:latin typeface="宋体" panose="02010600030101010101" pitchFamily="2" charset="-122"/>
                <a:ea typeface="宋体" panose="02010600030101010101" pitchFamily="2" charset="-122"/>
              </a:endParaRPr>
            </a:p>
          </p:txBody>
        </p:sp>
      </p:grpSp>
      <p:grpSp>
        <p:nvGrpSpPr>
          <p:cNvPr id="9" name="组合 8"/>
          <p:cNvGrpSpPr/>
          <p:nvPr/>
        </p:nvGrpSpPr>
        <p:grpSpPr>
          <a:xfrm rot="0">
            <a:off x="897255" y="4164330"/>
            <a:ext cx="10547350" cy="472440"/>
            <a:chOff x="1416" y="3660"/>
            <a:chExt cx="16610" cy="744"/>
          </a:xfrm>
        </p:grpSpPr>
        <p:sp>
          <p:nvSpPr>
            <p:cNvPr id="10"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正文</a:t>
              </a:r>
              <a:endParaRPr lang="en-US" altLang="zh-CN" sz="2400" b="1">
                <a:solidFill>
                  <a:srgbClr val="FFFFFF"/>
                </a:solidFill>
                <a:latin typeface="楷体" panose="02010609060101010101" charset="-122"/>
                <a:ea typeface="楷体" panose="02010609060101010101" charset="-122"/>
              </a:endParaRPr>
            </a:p>
          </p:txBody>
        </p:sp>
        <p:sp>
          <p:nvSpPr>
            <p:cNvPr id="11" name="文本框 10"/>
            <p:cNvSpPr txBox="1"/>
            <p:nvPr/>
          </p:nvSpPr>
          <p:spPr>
            <a:xfrm>
              <a:off x="3312" y="3660"/>
              <a:ext cx="14714" cy="725"/>
            </a:xfrm>
            <a:prstGeom prst="rect">
              <a:avLst/>
            </a:prstGeom>
            <a:noFill/>
          </p:spPr>
          <p:txBody>
            <a:bodyPr wrap="square" rtlCol="0">
              <a:spAutoFit/>
            </a:bodyPr>
            <a:p>
              <a:endParaRPr lang="zh-CN" altLang="en-US" sz="2400">
                <a:latin typeface="宋体" panose="02010600030101010101" pitchFamily="2" charset="-122"/>
                <a:ea typeface="宋体" panose="02010600030101010101" pitchFamily="2" charset="-122"/>
              </a:endParaRPr>
            </a:p>
          </p:txBody>
        </p:sp>
      </p:grpSp>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转正申请书的写法及范文</a:t>
            </a:r>
            <a:endParaRPr lang="zh-CN" altLang="en-US" sz="3200" b="1">
              <a:effectLst/>
              <a:latin typeface="楷体" panose="02010609060101010101" charset="-122"/>
              <a:ea typeface="楷体" panose="02010609060101010101" charset="-122"/>
            </a:endParaRPr>
          </a:p>
        </p:txBody>
      </p:sp>
      <p:grpSp>
        <p:nvGrpSpPr>
          <p:cNvPr id="12" name="组合 11"/>
          <p:cNvGrpSpPr/>
          <p:nvPr/>
        </p:nvGrpSpPr>
        <p:grpSpPr>
          <a:xfrm rot="0">
            <a:off x="897255" y="5136515"/>
            <a:ext cx="10547350" cy="1198880"/>
            <a:chOff x="1416" y="3660"/>
            <a:chExt cx="16610" cy="1888"/>
          </a:xfrm>
        </p:grpSpPr>
        <p:sp>
          <p:nvSpPr>
            <p:cNvPr id="13" name=" 167"/>
            <p:cNvSpPr/>
            <p:nvPr/>
          </p:nvSpPr>
          <p:spPr>
            <a:xfrm>
              <a:off x="1416" y="3660"/>
              <a:ext cx="1489" cy="74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a:solidFill>
                    <a:srgbClr val="FFFFFF"/>
                  </a:solidFill>
                  <a:latin typeface="楷体" panose="02010609060101010101" charset="-122"/>
                  <a:ea typeface="楷体" panose="02010609060101010101" charset="-122"/>
                </a:rPr>
                <a:t>结尾</a:t>
              </a:r>
              <a:endParaRPr lang="en-US" altLang="zh-CN" sz="2400" b="1">
                <a:solidFill>
                  <a:srgbClr val="FFFFFF"/>
                </a:solidFill>
                <a:latin typeface="楷体" panose="02010609060101010101" charset="-122"/>
                <a:ea typeface="楷体" panose="02010609060101010101" charset="-122"/>
              </a:endParaRPr>
            </a:p>
          </p:txBody>
        </p:sp>
        <p:sp>
          <p:nvSpPr>
            <p:cNvPr id="14" name="文本框 13"/>
            <p:cNvSpPr txBox="1"/>
            <p:nvPr/>
          </p:nvSpPr>
          <p:spPr>
            <a:xfrm>
              <a:off x="3312" y="3660"/>
              <a:ext cx="14714" cy="1888"/>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在转正申请书的结尾，可以写上“此致、敬礼”等习惯用语，最后书写署名和注明申请日期。一般居右书写“申请人：×××”，下一行写上“××××年××月××日”。</a:t>
              </a:r>
              <a:endParaRPr lang="zh-CN" altLang="en-US" sz="2400">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000"/>
                            </p:stCondLst>
                            <p:childTnLst>
                              <p:par>
                                <p:cTn id="22" presetID="34"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from="(-#ppt_w/2)" to="(#ppt_x)" calcmode="lin" valueType="num">
                                      <p:cBhvr>
                                        <p:cTn id="24" dur="300" fill="hold">
                                          <p:stCondLst>
                                            <p:cond delay="0"/>
                                          </p:stCondLst>
                                        </p:cTn>
                                        <p:tgtEl>
                                          <p:spTgt spid="3"/>
                                        </p:tgtEl>
                                        <p:attrNameLst>
                                          <p:attrName>ppt_x</p:attrName>
                                        </p:attrNameLst>
                                      </p:cBhvr>
                                    </p:anim>
                                    <p:anim from="0" to="-1.0" calcmode="lin" valueType="num">
                                      <p:cBhvr>
                                        <p:cTn id="25" dur="100" decel="50000" autoRev="1" fill="hold">
                                          <p:stCondLst>
                                            <p:cond delay="300"/>
                                          </p:stCondLst>
                                        </p:cTn>
                                        <p:tgtEl>
                                          <p:spTgt spid="3"/>
                                        </p:tgtEl>
                                        <p:attrNameLst>
                                          <p:attrName>xshear</p:attrName>
                                        </p:attrNameLst>
                                      </p:cBhvr>
                                    </p:anim>
                                    <p:animScale>
                                      <p:cBhvr>
                                        <p:cTn id="26" dur="100" decel="100000" autoRev="1" fill="hold">
                                          <p:stCondLst>
                                            <p:cond delay="300"/>
                                          </p:stCondLst>
                                        </p:cTn>
                                        <p:tgtEl>
                                          <p:spTgt spid="3"/>
                                        </p:tgtEl>
                                      </p:cBhvr>
                                      <p:from x="100000" y="100000"/>
                                      <p:to x="80000" y="100000"/>
                                    </p:animScale>
                                    <p:anim by="(#ppt_h/3+#ppt_w*0.1)" calcmode="lin" valueType="num">
                                      <p:cBhvr additive="sum">
                                        <p:cTn id="27" dur="100" decel="100000" autoRev="1" fill="hold">
                                          <p:stCondLst>
                                            <p:cond delay="300"/>
                                          </p:stCondLst>
                                        </p:cTn>
                                        <p:tgtEl>
                                          <p:spTgt spid="3"/>
                                        </p:tgtEl>
                                        <p:attrNameLst>
                                          <p:attrName>ppt_x</p:attrName>
                                        </p:attrNameLst>
                                      </p:cBhvr>
                                    </p:anim>
                                  </p:childTnLst>
                                </p:cTn>
                              </p:par>
                            </p:childTnLst>
                          </p:cTn>
                        </p:par>
                        <p:par>
                          <p:cTn id="28" fill="hold">
                            <p:stCondLst>
                              <p:cond delay="1500"/>
                            </p:stCondLst>
                            <p:childTnLst>
                              <p:par>
                                <p:cTn id="29" presetID="34"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from="(-#ppt_w/2)" to="(#ppt_x)" calcmode="lin" valueType="num">
                                      <p:cBhvr>
                                        <p:cTn id="31" dur="300" fill="hold">
                                          <p:stCondLst>
                                            <p:cond delay="0"/>
                                          </p:stCondLst>
                                        </p:cTn>
                                        <p:tgtEl>
                                          <p:spTgt spid="5"/>
                                        </p:tgtEl>
                                        <p:attrNameLst>
                                          <p:attrName>ppt_x</p:attrName>
                                        </p:attrNameLst>
                                      </p:cBhvr>
                                    </p:anim>
                                    <p:anim from="0" to="-1.0" calcmode="lin" valueType="num">
                                      <p:cBhvr>
                                        <p:cTn id="32" dur="100" decel="50000" autoRev="1" fill="hold">
                                          <p:stCondLst>
                                            <p:cond delay="300"/>
                                          </p:stCondLst>
                                        </p:cTn>
                                        <p:tgtEl>
                                          <p:spTgt spid="5"/>
                                        </p:tgtEl>
                                        <p:attrNameLst>
                                          <p:attrName>xshear</p:attrName>
                                        </p:attrNameLst>
                                      </p:cBhvr>
                                    </p:anim>
                                    <p:animScale>
                                      <p:cBhvr>
                                        <p:cTn id="33" dur="100" decel="100000" autoRev="1" fill="hold">
                                          <p:stCondLst>
                                            <p:cond delay="300"/>
                                          </p:stCondLst>
                                        </p:cTn>
                                        <p:tgtEl>
                                          <p:spTgt spid="5"/>
                                        </p:tgtEl>
                                      </p:cBhvr>
                                      <p:from x="100000" y="100000"/>
                                      <p:to x="80000" y="100000"/>
                                    </p:animScale>
                                    <p:anim by="(#ppt_h/3+#ppt_w*0.1)" calcmode="lin" valueType="num">
                                      <p:cBhvr additive="sum">
                                        <p:cTn id="34" dur="100" decel="100000" autoRev="1" fill="hold">
                                          <p:stCondLst>
                                            <p:cond delay="300"/>
                                          </p:stCondLst>
                                        </p:cTn>
                                        <p:tgtEl>
                                          <p:spTgt spid="5"/>
                                        </p:tgtEl>
                                        <p:attrNameLst>
                                          <p:attrName>ppt_x</p:attrName>
                                        </p:attrNameLst>
                                      </p:cBhvr>
                                    </p:anim>
                                  </p:childTnLst>
                                </p:cTn>
                              </p:par>
                            </p:childTnLst>
                          </p:cTn>
                        </p:par>
                        <p:par>
                          <p:cTn id="35" fill="hold">
                            <p:stCondLst>
                              <p:cond delay="2000"/>
                            </p:stCondLst>
                            <p:childTnLst>
                              <p:par>
                                <p:cTn id="36" presetID="34"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from="(-#ppt_w/2)" to="(#ppt_x)" calcmode="lin" valueType="num">
                                      <p:cBhvr>
                                        <p:cTn id="38" dur="300" fill="hold">
                                          <p:stCondLst>
                                            <p:cond delay="0"/>
                                          </p:stCondLst>
                                        </p:cTn>
                                        <p:tgtEl>
                                          <p:spTgt spid="9"/>
                                        </p:tgtEl>
                                        <p:attrNameLst>
                                          <p:attrName>ppt_x</p:attrName>
                                        </p:attrNameLst>
                                      </p:cBhvr>
                                    </p:anim>
                                    <p:anim from="0" to="-1.0" calcmode="lin" valueType="num">
                                      <p:cBhvr>
                                        <p:cTn id="39" dur="100" decel="50000" autoRev="1" fill="hold">
                                          <p:stCondLst>
                                            <p:cond delay="300"/>
                                          </p:stCondLst>
                                        </p:cTn>
                                        <p:tgtEl>
                                          <p:spTgt spid="9"/>
                                        </p:tgtEl>
                                        <p:attrNameLst>
                                          <p:attrName>xshear</p:attrName>
                                        </p:attrNameLst>
                                      </p:cBhvr>
                                    </p:anim>
                                    <p:animScale>
                                      <p:cBhvr>
                                        <p:cTn id="40" dur="100" decel="100000" autoRev="1" fill="hold">
                                          <p:stCondLst>
                                            <p:cond delay="300"/>
                                          </p:stCondLst>
                                        </p:cTn>
                                        <p:tgtEl>
                                          <p:spTgt spid="9"/>
                                        </p:tgtEl>
                                      </p:cBhvr>
                                      <p:from x="100000" y="100000"/>
                                      <p:to x="80000" y="100000"/>
                                    </p:animScale>
                                    <p:anim by="(#ppt_h/3+#ppt_w*0.1)" calcmode="lin" valueType="num">
                                      <p:cBhvr additive="sum">
                                        <p:cTn id="41" dur="100" decel="100000" autoRev="1" fill="hold">
                                          <p:stCondLst>
                                            <p:cond delay="300"/>
                                          </p:stCondLst>
                                        </p:cTn>
                                        <p:tgtEl>
                                          <p:spTgt spid="9"/>
                                        </p:tgtEl>
                                        <p:attrNameLst>
                                          <p:attrName>ppt_x</p:attrName>
                                        </p:attrNameLst>
                                      </p:cBhvr>
                                    </p:anim>
                                  </p:childTnLst>
                                </p:cTn>
                              </p:par>
                              <p:par>
                                <p:cTn id="42" presetID="34"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from="(-#ppt_w/2)" to="(#ppt_x)" calcmode="lin" valueType="num">
                                      <p:cBhvr>
                                        <p:cTn id="44" dur="300" fill="hold">
                                          <p:stCondLst>
                                            <p:cond delay="0"/>
                                          </p:stCondLst>
                                        </p:cTn>
                                        <p:tgtEl>
                                          <p:spTgt spid="12"/>
                                        </p:tgtEl>
                                        <p:attrNameLst>
                                          <p:attrName>ppt_x</p:attrName>
                                        </p:attrNameLst>
                                      </p:cBhvr>
                                    </p:anim>
                                    <p:anim from="0" to="-1.0" calcmode="lin" valueType="num">
                                      <p:cBhvr>
                                        <p:cTn id="45" dur="100" decel="50000" autoRev="1" fill="hold">
                                          <p:stCondLst>
                                            <p:cond delay="300"/>
                                          </p:stCondLst>
                                        </p:cTn>
                                        <p:tgtEl>
                                          <p:spTgt spid="12"/>
                                        </p:tgtEl>
                                        <p:attrNameLst>
                                          <p:attrName>xshear</p:attrName>
                                        </p:attrNameLst>
                                      </p:cBhvr>
                                    </p:anim>
                                    <p:animScale>
                                      <p:cBhvr>
                                        <p:cTn id="46" dur="100" decel="100000" autoRev="1" fill="hold">
                                          <p:stCondLst>
                                            <p:cond delay="300"/>
                                          </p:stCondLst>
                                        </p:cTn>
                                        <p:tgtEl>
                                          <p:spTgt spid="12"/>
                                        </p:tgtEl>
                                      </p:cBhvr>
                                      <p:from x="100000" y="100000"/>
                                      <p:to x="80000" y="100000"/>
                                    </p:animScale>
                                    <p:anim by="(#ppt_h/3+#ppt_w*0.1)" calcmode="lin" valueType="num">
                                      <p:cBhvr additive="sum">
                                        <p:cTn id="47" dur="100" decel="100000" autoRev="1" fill="hold">
                                          <p:stCondLst>
                                            <p:cond delay="3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1"/>
          <p:cNvSpPr txBox="1"/>
          <p:nvPr/>
        </p:nvSpPr>
        <p:spPr>
          <a:xfrm>
            <a:off x="1250950" y="80772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党员的义务</a:t>
            </a:r>
            <a:endParaRPr lang="zh-CN" altLang="en-US" sz="3200" b="1">
              <a:latin typeface="楷体" panose="02010609060101010101" charset="-122"/>
              <a:ea typeface="楷体" panose="02010609060101010101" charset="-122"/>
            </a:endParaRPr>
          </a:p>
        </p:txBody>
      </p:sp>
      <p:sp>
        <p:nvSpPr>
          <p:cNvPr id="184" name=" 184"/>
          <p:cNvSpPr/>
          <p:nvPr/>
        </p:nvSpPr>
        <p:spPr>
          <a:xfrm>
            <a:off x="1075055" y="2226310"/>
            <a:ext cx="175895" cy="177800"/>
          </a:xfrm>
          <a:prstGeom prst="ellipse">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239622" name="文本框 2"/>
          <p:cNvSpPr txBox="1"/>
          <p:nvPr/>
        </p:nvSpPr>
        <p:spPr>
          <a:xfrm>
            <a:off x="1346200" y="2131060"/>
            <a:ext cx="9577070" cy="768350"/>
          </a:xfrm>
          <a:prstGeom prst="rect">
            <a:avLst/>
          </a:prstGeom>
          <a:noFill/>
          <a:ln w="9525">
            <a:noFill/>
          </a:ln>
        </p:spPr>
        <p:txBody>
          <a:bodyPr wrap="square" anchor="t">
            <a:spAutoFit/>
          </a:bodyPr>
          <a:p>
            <a:pPr algn="just"/>
            <a:r>
              <a:rPr lang="zh-CN" altLang="en-US" sz="2200" b="1">
                <a:latin typeface="楷体" panose="02010609060101010101" charset="-122"/>
                <a:ea typeface="楷体" panose="02010609060101010101" charset="-122"/>
              </a:rPr>
              <a:t>切实开展批评和自我批评，勇于揭露和纠正违反党的原则的言行和工作中的缺点、错误，坚决同消极腐败现象作斗争。</a:t>
            </a:r>
            <a:endParaRPr lang="zh-CN" altLang="en-US" sz="2200" b="1">
              <a:latin typeface="楷体" panose="02010609060101010101" charset="-122"/>
              <a:ea typeface="楷体" panose="02010609060101010101" charset="-122"/>
            </a:endParaRPr>
          </a:p>
        </p:txBody>
      </p:sp>
      <p:sp>
        <p:nvSpPr>
          <p:cNvPr id="4" name=" 184"/>
          <p:cNvSpPr/>
          <p:nvPr/>
        </p:nvSpPr>
        <p:spPr>
          <a:xfrm>
            <a:off x="1075055" y="3520440"/>
            <a:ext cx="175895" cy="175895"/>
          </a:xfrm>
          <a:prstGeom prst="ellipse">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239625" name="文本框 4"/>
          <p:cNvSpPr txBox="1"/>
          <p:nvPr/>
        </p:nvSpPr>
        <p:spPr>
          <a:xfrm>
            <a:off x="1346200" y="3425190"/>
            <a:ext cx="9577070" cy="768350"/>
          </a:xfrm>
          <a:prstGeom prst="rect">
            <a:avLst/>
          </a:prstGeom>
          <a:noFill/>
          <a:ln w="9525">
            <a:noFill/>
          </a:ln>
        </p:spPr>
        <p:txBody>
          <a:bodyPr wrap="square" anchor="t">
            <a:spAutoFit/>
          </a:bodyPr>
          <a:p>
            <a:pPr algn="just"/>
            <a:r>
              <a:rPr lang="zh-CN" altLang="en-US" sz="2200" b="1">
                <a:latin typeface="楷体" panose="02010609060101010101" charset="-122"/>
                <a:ea typeface="楷体" panose="02010609060101010101" charset="-122"/>
              </a:rPr>
              <a:t>密切联系群众，向群众宣传党的主张，遇事同群众商量，及时向党反映群众的意见和要求，维护群众的正当利益。</a:t>
            </a:r>
            <a:endParaRPr lang="zh-CN" altLang="en-US" sz="2200" b="1">
              <a:latin typeface="楷体" panose="02010609060101010101" charset="-122"/>
              <a:ea typeface="楷体" panose="02010609060101010101" charset="-122"/>
            </a:endParaRPr>
          </a:p>
        </p:txBody>
      </p:sp>
      <p:sp>
        <p:nvSpPr>
          <p:cNvPr id="7" name=" 184"/>
          <p:cNvSpPr/>
          <p:nvPr/>
        </p:nvSpPr>
        <p:spPr>
          <a:xfrm>
            <a:off x="1075055" y="4893310"/>
            <a:ext cx="175895" cy="177800"/>
          </a:xfrm>
          <a:prstGeom prst="ellipse">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9" name="文本框 2"/>
          <p:cNvSpPr txBox="1"/>
          <p:nvPr/>
        </p:nvSpPr>
        <p:spPr>
          <a:xfrm>
            <a:off x="1346200" y="4798060"/>
            <a:ext cx="9577070" cy="1106805"/>
          </a:xfrm>
          <a:prstGeom prst="rect">
            <a:avLst/>
          </a:prstGeom>
          <a:noFill/>
          <a:ln w="9525">
            <a:noFill/>
          </a:ln>
        </p:spPr>
        <p:txBody>
          <a:bodyPr wrap="square" anchor="t">
            <a:spAutoFit/>
          </a:bodyPr>
          <a:p>
            <a:pPr algn="just"/>
            <a:r>
              <a:rPr lang="zh-CN" altLang="en-US" sz="2200" b="1">
                <a:latin typeface="楷体" panose="02010609060101010101" charset="-122"/>
                <a:ea typeface="楷体" panose="02010609060101010101" charset="-122"/>
              </a:rPr>
              <a:t>发扬社会主义新风尚，带头实践社会主义核心价值观和社会主义荣辱观，提倡共产主义道德，弘扬中华民族传统美德，为了保护国家和人民的利益，在一切困难和危险的时刻挺身而出，英勇斗争，不怕牺牲。</a:t>
            </a:r>
            <a:endParaRPr lang="zh-CN" altLang="en-US" sz="2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wipe(down)">
                                      <p:cBhvr>
                                        <p:cTn id="7" dur="290">
                                          <p:stCondLst>
                                            <p:cond delay="0"/>
                                          </p:stCondLst>
                                        </p:cTn>
                                        <p:tgtEl>
                                          <p:spTgt spid="184"/>
                                        </p:tgtEl>
                                      </p:cBhvr>
                                    </p:animEffect>
                                    <p:anim calcmode="lin" valueType="num">
                                      <p:cBhvr>
                                        <p:cTn id="8" dur="911" tmFilter="0,0; 0.14,0.36; 0.43,0.73; 0.71,0.91; 1.0,1.0">
                                          <p:stCondLst>
                                            <p:cond delay="0"/>
                                          </p:stCondLst>
                                        </p:cTn>
                                        <p:tgtEl>
                                          <p:spTgt spid="18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4"/>
                                        </p:tgtEl>
                                        <p:attrNameLst>
                                          <p:attrName>ppt_y</p:attrName>
                                        </p:attrNameLst>
                                      </p:cBhvr>
                                      <p:tavLst>
                                        <p:tav tm="0" fmla="#ppt_y-sin(pi*$)/81">
                                          <p:val>
                                            <p:fltVal val="0"/>
                                          </p:val>
                                        </p:tav>
                                        <p:tav tm="100000">
                                          <p:val>
                                            <p:fltVal val="1"/>
                                          </p:val>
                                        </p:tav>
                                      </p:tavLst>
                                    </p:anim>
                                    <p:animScale>
                                      <p:cBhvr>
                                        <p:cTn id="13" dur="13">
                                          <p:stCondLst>
                                            <p:cond delay="325"/>
                                          </p:stCondLst>
                                        </p:cTn>
                                        <p:tgtEl>
                                          <p:spTgt spid="184"/>
                                        </p:tgtEl>
                                      </p:cBhvr>
                                      <p:to x="100000" y="60000"/>
                                    </p:animScale>
                                    <p:animScale>
                                      <p:cBhvr>
                                        <p:cTn id="14" dur="83" decel="50000">
                                          <p:stCondLst>
                                            <p:cond delay="338"/>
                                          </p:stCondLst>
                                        </p:cTn>
                                        <p:tgtEl>
                                          <p:spTgt spid="184"/>
                                        </p:tgtEl>
                                      </p:cBhvr>
                                      <p:to x="100000" y="100000"/>
                                    </p:animScale>
                                    <p:animScale>
                                      <p:cBhvr>
                                        <p:cTn id="15" dur="13">
                                          <p:stCondLst>
                                            <p:cond delay="656"/>
                                          </p:stCondLst>
                                        </p:cTn>
                                        <p:tgtEl>
                                          <p:spTgt spid="184"/>
                                        </p:tgtEl>
                                      </p:cBhvr>
                                      <p:to x="100000" y="80000"/>
                                    </p:animScale>
                                    <p:animScale>
                                      <p:cBhvr>
                                        <p:cTn id="16" dur="83" decel="50000">
                                          <p:stCondLst>
                                            <p:cond delay="669"/>
                                          </p:stCondLst>
                                        </p:cTn>
                                        <p:tgtEl>
                                          <p:spTgt spid="184"/>
                                        </p:tgtEl>
                                      </p:cBhvr>
                                      <p:to x="100000" y="100000"/>
                                    </p:animScale>
                                    <p:animScale>
                                      <p:cBhvr>
                                        <p:cTn id="17" dur="13">
                                          <p:stCondLst>
                                            <p:cond delay="821"/>
                                          </p:stCondLst>
                                        </p:cTn>
                                        <p:tgtEl>
                                          <p:spTgt spid="184"/>
                                        </p:tgtEl>
                                      </p:cBhvr>
                                      <p:to x="100000" y="90000"/>
                                    </p:animScale>
                                    <p:animScale>
                                      <p:cBhvr>
                                        <p:cTn id="18" dur="83" decel="50000">
                                          <p:stCondLst>
                                            <p:cond delay="834"/>
                                          </p:stCondLst>
                                        </p:cTn>
                                        <p:tgtEl>
                                          <p:spTgt spid="184"/>
                                        </p:tgtEl>
                                      </p:cBhvr>
                                      <p:to x="100000" y="100000"/>
                                    </p:animScale>
                                    <p:animScale>
                                      <p:cBhvr>
                                        <p:cTn id="19" dur="13">
                                          <p:stCondLst>
                                            <p:cond delay="904"/>
                                          </p:stCondLst>
                                        </p:cTn>
                                        <p:tgtEl>
                                          <p:spTgt spid="184"/>
                                        </p:tgtEl>
                                      </p:cBhvr>
                                      <p:to x="100000" y="95000"/>
                                    </p:animScale>
                                    <p:animScale>
                                      <p:cBhvr>
                                        <p:cTn id="20" dur="83" decel="50000">
                                          <p:stCondLst>
                                            <p:cond delay="917"/>
                                          </p:stCondLst>
                                        </p:cTn>
                                        <p:tgtEl>
                                          <p:spTgt spid="184"/>
                                        </p:tgtEl>
                                      </p:cBhvr>
                                      <p:to x="100000" y="100000"/>
                                    </p:animScale>
                                  </p:childTnLst>
                                </p:cTn>
                              </p:par>
                            </p:childTnLst>
                          </p:cTn>
                        </p:par>
                        <p:par>
                          <p:cTn id="21" fill="hold">
                            <p:stCondLst>
                              <p:cond delay="1000"/>
                            </p:stCondLst>
                            <p:childTnLst>
                              <p:par>
                                <p:cTn id="22" presetID="34" presetClass="entr" presetSubtype="0" fill="hold" grpId="0" nodeType="afterEffect">
                                  <p:stCondLst>
                                    <p:cond delay="0"/>
                                  </p:stCondLst>
                                  <p:childTnLst>
                                    <p:set>
                                      <p:cBhvr>
                                        <p:cTn id="23" dur="1" fill="hold">
                                          <p:stCondLst>
                                            <p:cond delay="0"/>
                                          </p:stCondLst>
                                        </p:cTn>
                                        <p:tgtEl>
                                          <p:spTgt spid="239622"/>
                                        </p:tgtEl>
                                        <p:attrNameLst>
                                          <p:attrName>style.visibility</p:attrName>
                                        </p:attrNameLst>
                                      </p:cBhvr>
                                      <p:to>
                                        <p:strVal val="visible"/>
                                      </p:to>
                                    </p:set>
                                    <p:anim from="(-#ppt_w/2)" to="(#ppt_x)" calcmode="lin" valueType="num">
                                      <p:cBhvr>
                                        <p:cTn id="24" dur="300" fill="hold">
                                          <p:stCondLst>
                                            <p:cond delay="0"/>
                                          </p:stCondLst>
                                        </p:cTn>
                                        <p:tgtEl>
                                          <p:spTgt spid="239622"/>
                                        </p:tgtEl>
                                        <p:attrNameLst>
                                          <p:attrName>ppt_x</p:attrName>
                                        </p:attrNameLst>
                                      </p:cBhvr>
                                    </p:anim>
                                    <p:anim from="0" to="-1.0" calcmode="lin" valueType="num">
                                      <p:cBhvr>
                                        <p:cTn id="25" dur="100" decel="50000" autoRev="1" fill="hold">
                                          <p:stCondLst>
                                            <p:cond delay="300"/>
                                          </p:stCondLst>
                                        </p:cTn>
                                        <p:tgtEl>
                                          <p:spTgt spid="239622"/>
                                        </p:tgtEl>
                                        <p:attrNameLst>
                                          <p:attrName>xshear</p:attrName>
                                        </p:attrNameLst>
                                      </p:cBhvr>
                                    </p:anim>
                                    <p:animScale>
                                      <p:cBhvr>
                                        <p:cTn id="26" dur="100" decel="100000" autoRev="1" fill="hold">
                                          <p:stCondLst>
                                            <p:cond delay="300"/>
                                          </p:stCondLst>
                                        </p:cTn>
                                        <p:tgtEl>
                                          <p:spTgt spid="239622"/>
                                        </p:tgtEl>
                                      </p:cBhvr>
                                      <p:from x="100000" y="100000"/>
                                      <p:to x="80000" y="100000"/>
                                    </p:animScale>
                                    <p:anim by="(#ppt_h/3+#ppt_w*0.1)" calcmode="lin" valueType="num">
                                      <p:cBhvr additive="sum">
                                        <p:cTn id="27" dur="100" decel="100000" autoRev="1" fill="hold">
                                          <p:stCondLst>
                                            <p:cond delay="300"/>
                                          </p:stCondLst>
                                        </p:cTn>
                                        <p:tgtEl>
                                          <p:spTgt spid="239622"/>
                                        </p:tgtEl>
                                        <p:attrNameLst>
                                          <p:attrName>ppt_x</p:attrName>
                                        </p:attrNameLst>
                                      </p:cBhvr>
                                    </p:anim>
                                  </p:childTnLst>
                                </p:cTn>
                              </p:par>
                            </p:childTnLst>
                          </p:cTn>
                        </p:par>
                        <p:par>
                          <p:cTn id="28" fill="hold">
                            <p:stCondLst>
                              <p:cond delay="1500"/>
                            </p:stCondLst>
                            <p:childTnLst>
                              <p:par>
                                <p:cTn id="29" presetID="26"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290">
                                          <p:stCondLst>
                                            <p:cond delay="0"/>
                                          </p:stCondLst>
                                        </p:cTn>
                                        <p:tgtEl>
                                          <p:spTgt spid="4"/>
                                        </p:tgtEl>
                                      </p:cBhvr>
                                    </p:animEffect>
                                    <p:anim calcmode="lin" valueType="num">
                                      <p:cBhvr>
                                        <p:cTn id="3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7" dur="13">
                                          <p:stCondLst>
                                            <p:cond delay="325"/>
                                          </p:stCondLst>
                                        </p:cTn>
                                        <p:tgtEl>
                                          <p:spTgt spid="4"/>
                                        </p:tgtEl>
                                      </p:cBhvr>
                                      <p:to x="100000" y="60000"/>
                                    </p:animScale>
                                    <p:animScale>
                                      <p:cBhvr>
                                        <p:cTn id="38" dur="83" decel="50000">
                                          <p:stCondLst>
                                            <p:cond delay="338"/>
                                          </p:stCondLst>
                                        </p:cTn>
                                        <p:tgtEl>
                                          <p:spTgt spid="4"/>
                                        </p:tgtEl>
                                      </p:cBhvr>
                                      <p:to x="100000" y="100000"/>
                                    </p:animScale>
                                    <p:animScale>
                                      <p:cBhvr>
                                        <p:cTn id="39" dur="13">
                                          <p:stCondLst>
                                            <p:cond delay="656"/>
                                          </p:stCondLst>
                                        </p:cTn>
                                        <p:tgtEl>
                                          <p:spTgt spid="4"/>
                                        </p:tgtEl>
                                      </p:cBhvr>
                                      <p:to x="100000" y="80000"/>
                                    </p:animScale>
                                    <p:animScale>
                                      <p:cBhvr>
                                        <p:cTn id="40" dur="83" decel="50000">
                                          <p:stCondLst>
                                            <p:cond delay="669"/>
                                          </p:stCondLst>
                                        </p:cTn>
                                        <p:tgtEl>
                                          <p:spTgt spid="4"/>
                                        </p:tgtEl>
                                      </p:cBhvr>
                                      <p:to x="100000" y="100000"/>
                                    </p:animScale>
                                    <p:animScale>
                                      <p:cBhvr>
                                        <p:cTn id="41" dur="13">
                                          <p:stCondLst>
                                            <p:cond delay="821"/>
                                          </p:stCondLst>
                                        </p:cTn>
                                        <p:tgtEl>
                                          <p:spTgt spid="4"/>
                                        </p:tgtEl>
                                      </p:cBhvr>
                                      <p:to x="100000" y="90000"/>
                                    </p:animScale>
                                    <p:animScale>
                                      <p:cBhvr>
                                        <p:cTn id="42" dur="83" decel="50000">
                                          <p:stCondLst>
                                            <p:cond delay="834"/>
                                          </p:stCondLst>
                                        </p:cTn>
                                        <p:tgtEl>
                                          <p:spTgt spid="4"/>
                                        </p:tgtEl>
                                      </p:cBhvr>
                                      <p:to x="100000" y="100000"/>
                                    </p:animScale>
                                    <p:animScale>
                                      <p:cBhvr>
                                        <p:cTn id="43" dur="13">
                                          <p:stCondLst>
                                            <p:cond delay="904"/>
                                          </p:stCondLst>
                                        </p:cTn>
                                        <p:tgtEl>
                                          <p:spTgt spid="4"/>
                                        </p:tgtEl>
                                      </p:cBhvr>
                                      <p:to x="100000" y="95000"/>
                                    </p:animScale>
                                    <p:animScale>
                                      <p:cBhvr>
                                        <p:cTn id="44" dur="83" decel="50000">
                                          <p:stCondLst>
                                            <p:cond delay="917"/>
                                          </p:stCondLst>
                                        </p:cTn>
                                        <p:tgtEl>
                                          <p:spTgt spid="4"/>
                                        </p:tgtEl>
                                      </p:cBhvr>
                                      <p:to x="100000" y="100000"/>
                                    </p:animScale>
                                  </p:childTnLst>
                                </p:cTn>
                              </p:par>
                            </p:childTnLst>
                          </p:cTn>
                        </p:par>
                        <p:par>
                          <p:cTn id="45" fill="hold">
                            <p:stCondLst>
                              <p:cond delay="2500"/>
                            </p:stCondLst>
                            <p:childTnLst>
                              <p:par>
                                <p:cTn id="46" presetID="34" presetClass="entr" presetSubtype="0" fill="hold" grpId="0" nodeType="afterEffect">
                                  <p:stCondLst>
                                    <p:cond delay="0"/>
                                  </p:stCondLst>
                                  <p:childTnLst>
                                    <p:set>
                                      <p:cBhvr>
                                        <p:cTn id="47" dur="1" fill="hold">
                                          <p:stCondLst>
                                            <p:cond delay="0"/>
                                          </p:stCondLst>
                                        </p:cTn>
                                        <p:tgtEl>
                                          <p:spTgt spid="239625"/>
                                        </p:tgtEl>
                                        <p:attrNameLst>
                                          <p:attrName>style.visibility</p:attrName>
                                        </p:attrNameLst>
                                      </p:cBhvr>
                                      <p:to>
                                        <p:strVal val="visible"/>
                                      </p:to>
                                    </p:set>
                                    <p:anim from="(-#ppt_w/2)" to="(#ppt_x)" calcmode="lin" valueType="num">
                                      <p:cBhvr>
                                        <p:cTn id="48" dur="300" fill="hold">
                                          <p:stCondLst>
                                            <p:cond delay="0"/>
                                          </p:stCondLst>
                                        </p:cTn>
                                        <p:tgtEl>
                                          <p:spTgt spid="239625"/>
                                        </p:tgtEl>
                                        <p:attrNameLst>
                                          <p:attrName>ppt_x</p:attrName>
                                        </p:attrNameLst>
                                      </p:cBhvr>
                                    </p:anim>
                                    <p:anim from="0" to="-1.0" calcmode="lin" valueType="num">
                                      <p:cBhvr>
                                        <p:cTn id="49" dur="100" decel="50000" autoRev="1" fill="hold">
                                          <p:stCondLst>
                                            <p:cond delay="300"/>
                                          </p:stCondLst>
                                        </p:cTn>
                                        <p:tgtEl>
                                          <p:spTgt spid="239625"/>
                                        </p:tgtEl>
                                        <p:attrNameLst>
                                          <p:attrName>xshear</p:attrName>
                                        </p:attrNameLst>
                                      </p:cBhvr>
                                    </p:anim>
                                    <p:animScale>
                                      <p:cBhvr>
                                        <p:cTn id="50" dur="100" decel="100000" autoRev="1" fill="hold">
                                          <p:stCondLst>
                                            <p:cond delay="300"/>
                                          </p:stCondLst>
                                        </p:cTn>
                                        <p:tgtEl>
                                          <p:spTgt spid="239625"/>
                                        </p:tgtEl>
                                      </p:cBhvr>
                                      <p:from x="100000" y="100000"/>
                                      <p:to x="80000" y="100000"/>
                                    </p:animScale>
                                    <p:anim by="(#ppt_h/3+#ppt_w*0.1)" calcmode="lin" valueType="num">
                                      <p:cBhvr additive="sum">
                                        <p:cTn id="51" dur="100" decel="100000" autoRev="1" fill="hold">
                                          <p:stCondLst>
                                            <p:cond delay="300"/>
                                          </p:stCondLst>
                                        </p:cTn>
                                        <p:tgtEl>
                                          <p:spTgt spid="239625"/>
                                        </p:tgtEl>
                                        <p:attrNameLst>
                                          <p:attrName>ppt_x</p:attrName>
                                        </p:attrNameLst>
                                      </p:cBhvr>
                                    </p:anim>
                                  </p:childTnLst>
                                </p:cTn>
                              </p:par>
                            </p:childTnLst>
                          </p:cTn>
                        </p:par>
                        <p:par>
                          <p:cTn id="52" fill="hold">
                            <p:stCondLst>
                              <p:cond delay="3000"/>
                            </p:stCondLst>
                            <p:childTnLst>
                              <p:par>
                                <p:cTn id="53" presetID="26"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290">
                                          <p:stCondLst>
                                            <p:cond delay="0"/>
                                          </p:stCondLst>
                                        </p:cTn>
                                        <p:tgtEl>
                                          <p:spTgt spid="7"/>
                                        </p:tgtEl>
                                      </p:cBhvr>
                                    </p:animEffect>
                                    <p:anim calcmode="lin" valueType="num">
                                      <p:cBhvr>
                                        <p:cTn id="56"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61" dur="13">
                                          <p:stCondLst>
                                            <p:cond delay="325"/>
                                          </p:stCondLst>
                                        </p:cTn>
                                        <p:tgtEl>
                                          <p:spTgt spid="7"/>
                                        </p:tgtEl>
                                      </p:cBhvr>
                                      <p:to x="100000" y="60000"/>
                                    </p:animScale>
                                    <p:animScale>
                                      <p:cBhvr>
                                        <p:cTn id="62" dur="83" decel="50000">
                                          <p:stCondLst>
                                            <p:cond delay="338"/>
                                          </p:stCondLst>
                                        </p:cTn>
                                        <p:tgtEl>
                                          <p:spTgt spid="7"/>
                                        </p:tgtEl>
                                      </p:cBhvr>
                                      <p:to x="100000" y="100000"/>
                                    </p:animScale>
                                    <p:animScale>
                                      <p:cBhvr>
                                        <p:cTn id="63" dur="13">
                                          <p:stCondLst>
                                            <p:cond delay="656"/>
                                          </p:stCondLst>
                                        </p:cTn>
                                        <p:tgtEl>
                                          <p:spTgt spid="7"/>
                                        </p:tgtEl>
                                      </p:cBhvr>
                                      <p:to x="100000" y="80000"/>
                                    </p:animScale>
                                    <p:animScale>
                                      <p:cBhvr>
                                        <p:cTn id="64" dur="83" decel="50000">
                                          <p:stCondLst>
                                            <p:cond delay="669"/>
                                          </p:stCondLst>
                                        </p:cTn>
                                        <p:tgtEl>
                                          <p:spTgt spid="7"/>
                                        </p:tgtEl>
                                      </p:cBhvr>
                                      <p:to x="100000" y="100000"/>
                                    </p:animScale>
                                    <p:animScale>
                                      <p:cBhvr>
                                        <p:cTn id="65" dur="13">
                                          <p:stCondLst>
                                            <p:cond delay="821"/>
                                          </p:stCondLst>
                                        </p:cTn>
                                        <p:tgtEl>
                                          <p:spTgt spid="7"/>
                                        </p:tgtEl>
                                      </p:cBhvr>
                                      <p:to x="100000" y="90000"/>
                                    </p:animScale>
                                    <p:animScale>
                                      <p:cBhvr>
                                        <p:cTn id="66" dur="83" decel="50000">
                                          <p:stCondLst>
                                            <p:cond delay="834"/>
                                          </p:stCondLst>
                                        </p:cTn>
                                        <p:tgtEl>
                                          <p:spTgt spid="7"/>
                                        </p:tgtEl>
                                      </p:cBhvr>
                                      <p:to x="100000" y="100000"/>
                                    </p:animScale>
                                    <p:animScale>
                                      <p:cBhvr>
                                        <p:cTn id="67" dur="13">
                                          <p:stCondLst>
                                            <p:cond delay="904"/>
                                          </p:stCondLst>
                                        </p:cTn>
                                        <p:tgtEl>
                                          <p:spTgt spid="7"/>
                                        </p:tgtEl>
                                      </p:cBhvr>
                                      <p:to x="100000" y="95000"/>
                                    </p:animScale>
                                    <p:animScale>
                                      <p:cBhvr>
                                        <p:cTn id="68" dur="83" decel="50000">
                                          <p:stCondLst>
                                            <p:cond delay="917"/>
                                          </p:stCondLst>
                                        </p:cTn>
                                        <p:tgtEl>
                                          <p:spTgt spid="7"/>
                                        </p:tgtEl>
                                      </p:cBhvr>
                                      <p:to x="100000" y="100000"/>
                                    </p:animScale>
                                  </p:childTnLst>
                                </p:cTn>
                              </p:par>
                            </p:childTnLst>
                          </p:cTn>
                        </p:par>
                        <p:par>
                          <p:cTn id="69" fill="hold">
                            <p:stCondLst>
                              <p:cond delay="4000"/>
                            </p:stCondLst>
                            <p:childTnLst>
                              <p:par>
                                <p:cTn id="70" presetID="34"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from="(-#ppt_w/2)" to="(#ppt_x)" calcmode="lin" valueType="num">
                                      <p:cBhvr>
                                        <p:cTn id="72" dur="300" fill="hold">
                                          <p:stCondLst>
                                            <p:cond delay="0"/>
                                          </p:stCondLst>
                                        </p:cTn>
                                        <p:tgtEl>
                                          <p:spTgt spid="9"/>
                                        </p:tgtEl>
                                        <p:attrNameLst>
                                          <p:attrName>ppt_x</p:attrName>
                                        </p:attrNameLst>
                                      </p:cBhvr>
                                    </p:anim>
                                    <p:anim from="0" to="-1.0" calcmode="lin" valueType="num">
                                      <p:cBhvr>
                                        <p:cTn id="73" dur="100" decel="50000" autoRev="1" fill="hold">
                                          <p:stCondLst>
                                            <p:cond delay="300"/>
                                          </p:stCondLst>
                                        </p:cTn>
                                        <p:tgtEl>
                                          <p:spTgt spid="9"/>
                                        </p:tgtEl>
                                        <p:attrNameLst>
                                          <p:attrName>xshear</p:attrName>
                                        </p:attrNameLst>
                                      </p:cBhvr>
                                    </p:anim>
                                    <p:animScale>
                                      <p:cBhvr>
                                        <p:cTn id="74" dur="100" decel="100000" autoRev="1" fill="hold">
                                          <p:stCondLst>
                                            <p:cond delay="300"/>
                                          </p:stCondLst>
                                        </p:cTn>
                                        <p:tgtEl>
                                          <p:spTgt spid="9"/>
                                        </p:tgtEl>
                                      </p:cBhvr>
                                      <p:from x="100000" y="100000"/>
                                      <p:to x="80000" y="100000"/>
                                    </p:animScale>
                                    <p:anim by="(#ppt_h/3+#ppt_w*0.1)" calcmode="lin" valueType="num">
                                      <p:cBhvr additive="sum">
                                        <p:cTn id="75" dur="100" decel="100000" autoRev="1" fill="hold">
                                          <p:stCondLst>
                                            <p:cond delay="3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bldLvl="0" animBg="1"/>
      <p:bldP spid="239622" grpId="0"/>
      <p:bldP spid="4" grpId="0" bldLvl="0" animBg="1"/>
      <p:bldP spid="239625" grpId="0"/>
      <p:bldP spid="7" grpId="0" bldLvl="0" animBg="1"/>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转正申请书的写法及范文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345440" y="1800225"/>
            <a:ext cx="3780155"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转正申请书的主要内容</a:t>
            </a:r>
            <a:r>
              <a:rPr lang="en-US" altLang="zh-CN" sz="2400" b="1" strike="noStrike" noProof="1">
                <a:solidFill>
                  <a:srgbClr val="FFFFFF"/>
                </a:solidFill>
                <a:latin typeface="宋体" panose="02010600030101010101" pitchFamily="2" charset="-122"/>
                <a:ea typeface="宋体" panose="02010600030101010101" pitchFamily="2" charset="-122"/>
              </a:rPr>
              <a:t>:</a:t>
            </a:r>
            <a:endParaRPr lang="en-US" altLang="zh-CN" sz="2400" b="1" strike="noStrike" noProof="1">
              <a:solidFill>
                <a:srgbClr val="FFFFFF"/>
              </a:solidFill>
              <a:latin typeface="宋体" panose="02010600030101010101" pitchFamily="2" charset="-122"/>
              <a:ea typeface="宋体" panose="02010600030101010101" pitchFamily="2" charset="-122"/>
            </a:endParaRPr>
          </a:p>
        </p:txBody>
      </p:sp>
      <p:grpSp>
        <p:nvGrpSpPr>
          <p:cNvPr id="16" name="组合 15"/>
          <p:cNvGrpSpPr/>
          <p:nvPr>
            <p:custDataLst>
              <p:tags r:id="rId1"/>
            </p:custDataLst>
          </p:nvPr>
        </p:nvGrpSpPr>
        <p:grpSpPr>
          <a:xfrm rot="0">
            <a:off x="419735" y="3147695"/>
            <a:ext cx="3452495" cy="1842135"/>
            <a:chOff x="6849107" y="2494631"/>
            <a:chExt cx="3121425" cy="1665882"/>
          </a:xfrm>
        </p:grpSpPr>
        <p:sp>
          <p:nvSpPr>
            <p:cNvPr id="7" name="任意多边形 6"/>
            <p:cNvSpPr/>
            <p:nvPr>
              <p:custDataLst>
                <p:tags r:id="rId2"/>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A</a:t>
              </a:r>
              <a:endParaRPr lang="zh-CN" altLang="en-US" dirty="0">
                <a:solidFill>
                  <a:srgbClr val="FFFFFF"/>
                </a:solidFill>
              </a:endParaRPr>
            </a:p>
          </p:txBody>
        </p:sp>
        <p:sp>
          <p:nvSpPr>
            <p:cNvPr id="15" name="任意多边形 14"/>
            <p:cNvSpPr/>
            <p:nvPr>
              <p:custDataLst>
                <p:tags r:id="rId3"/>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11" name="任意多边形 10"/>
            <p:cNvSpPr/>
            <p:nvPr>
              <p:custDataLst>
                <p:tags r:id="rId4"/>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fontAlgn="auto">
                <a:lnSpc>
                  <a:spcPct val="110000"/>
                </a:lnSpc>
              </a:pPr>
              <a:r>
                <a:rPr lang="zh-CN" altLang="en-US" sz="2400" b="1" dirty="0">
                  <a:solidFill>
                    <a:srgbClr val="E779A3"/>
                  </a:solidFill>
                  <a:latin typeface="仿宋" panose="02010609060101010101" charset="-122"/>
                  <a:ea typeface="仿宋" panose="02010609060101010101" charset="-122"/>
                </a:rPr>
                <a:t>个人情况简介</a:t>
              </a:r>
              <a:endParaRPr lang="zh-CN" altLang="en-US" sz="2400" b="1" dirty="0">
                <a:solidFill>
                  <a:srgbClr val="E779A3"/>
                </a:solidFill>
                <a:latin typeface="仿宋" panose="02010609060101010101" charset="-122"/>
                <a:ea typeface="仿宋" panose="02010609060101010101" charset="-122"/>
              </a:endParaRPr>
            </a:p>
          </p:txBody>
        </p:sp>
      </p:grpSp>
      <p:grpSp>
        <p:nvGrpSpPr>
          <p:cNvPr id="17" name="组合 16"/>
          <p:cNvGrpSpPr/>
          <p:nvPr>
            <p:custDataLst>
              <p:tags r:id="rId5"/>
            </p:custDataLst>
          </p:nvPr>
        </p:nvGrpSpPr>
        <p:grpSpPr>
          <a:xfrm rot="0">
            <a:off x="4280535" y="3147695"/>
            <a:ext cx="3452495" cy="1842135"/>
            <a:chOff x="6849107" y="2494631"/>
            <a:chExt cx="3121425" cy="1665882"/>
          </a:xfrm>
        </p:grpSpPr>
        <p:sp>
          <p:nvSpPr>
            <p:cNvPr id="18" name="任意多边形 17"/>
            <p:cNvSpPr/>
            <p:nvPr>
              <p:custDataLst>
                <p:tags r:id="rId6"/>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B</a:t>
              </a:r>
              <a:endParaRPr lang="zh-CN" altLang="en-US" dirty="0">
                <a:solidFill>
                  <a:srgbClr val="FFFFFF"/>
                </a:solidFill>
              </a:endParaRPr>
            </a:p>
          </p:txBody>
        </p:sp>
        <p:sp>
          <p:nvSpPr>
            <p:cNvPr id="19" name="任意多边形 18"/>
            <p:cNvSpPr/>
            <p:nvPr>
              <p:custDataLst>
                <p:tags r:id="rId7"/>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20" name="任意多边形 19"/>
            <p:cNvSpPr/>
            <p:nvPr>
              <p:custDataLst>
                <p:tags r:id="rId8"/>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fontAlgn="auto">
                <a:lnSpc>
                  <a:spcPct val="100000"/>
                </a:lnSpc>
              </a:pPr>
              <a:r>
                <a:rPr lang="zh-CN" altLang="en-US" sz="2400" b="1" dirty="0">
                  <a:solidFill>
                    <a:srgbClr val="E779A3"/>
                  </a:solidFill>
                  <a:latin typeface="仿宋" panose="02010609060101010101" charset="-122"/>
                  <a:ea typeface="仿宋" panose="02010609060101010101" charset="-122"/>
                </a:rPr>
                <a:t>预备期的个人表现情况</a:t>
              </a:r>
              <a:endParaRPr lang="zh-CN" altLang="en-US" sz="2400" b="1" dirty="0">
                <a:solidFill>
                  <a:srgbClr val="E779A3"/>
                </a:solidFill>
                <a:latin typeface="仿宋" panose="02010609060101010101" charset="-122"/>
                <a:ea typeface="仿宋" panose="02010609060101010101" charset="-122"/>
              </a:endParaRPr>
            </a:p>
          </p:txBody>
        </p:sp>
      </p:grpSp>
      <p:grpSp>
        <p:nvGrpSpPr>
          <p:cNvPr id="21" name="组合 20"/>
          <p:cNvGrpSpPr/>
          <p:nvPr>
            <p:custDataLst>
              <p:tags r:id="rId9"/>
            </p:custDataLst>
          </p:nvPr>
        </p:nvGrpSpPr>
        <p:grpSpPr>
          <a:xfrm rot="0">
            <a:off x="8141335" y="3147695"/>
            <a:ext cx="3452495" cy="1842135"/>
            <a:chOff x="6849107" y="2494631"/>
            <a:chExt cx="3121425" cy="1665882"/>
          </a:xfrm>
        </p:grpSpPr>
        <p:sp>
          <p:nvSpPr>
            <p:cNvPr id="22" name="任意多边形 21"/>
            <p:cNvSpPr/>
            <p:nvPr>
              <p:custDataLst>
                <p:tags r:id="rId10"/>
              </p:custDataLst>
            </p:nvPr>
          </p:nvSpPr>
          <p:spPr>
            <a:xfrm>
              <a:off x="7391867" y="3609056"/>
              <a:ext cx="2035904" cy="551457"/>
            </a:xfrm>
            <a:custGeom>
              <a:avLst/>
              <a:gdLst>
                <a:gd name="connsiteX0" fmla="*/ 1017953 w 2035904"/>
                <a:gd name="connsiteY0" fmla="*/ 0 h 551457"/>
                <a:gd name="connsiteX1" fmla="*/ 1968752 w 2035904"/>
                <a:gd name="connsiteY1" fmla="*/ 210172 h 551457"/>
                <a:gd name="connsiteX2" fmla="*/ 2035904 w 2035904"/>
                <a:gd name="connsiteY2" fmla="*/ 245078 h 551457"/>
                <a:gd name="connsiteX3" fmla="*/ 1777001 w 2035904"/>
                <a:gd name="connsiteY3" fmla="*/ 551457 h 551457"/>
                <a:gd name="connsiteX4" fmla="*/ 1607159 w 2035904"/>
                <a:gd name="connsiteY4" fmla="*/ 497494 h 551457"/>
                <a:gd name="connsiteX5" fmla="*/ 1017952 w 2035904"/>
                <a:gd name="connsiteY5" fmla="*/ 419559 h 551457"/>
                <a:gd name="connsiteX6" fmla="*/ 428746 w 2035904"/>
                <a:gd name="connsiteY6" fmla="*/ 497494 h 551457"/>
                <a:gd name="connsiteX7" fmla="*/ 258903 w 2035904"/>
                <a:gd name="connsiteY7" fmla="*/ 551457 h 551457"/>
                <a:gd name="connsiteX8" fmla="*/ 0 w 2035904"/>
                <a:gd name="connsiteY8" fmla="*/ 245078 h 551457"/>
                <a:gd name="connsiteX9" fmla="*/ 67153 w 2035904"/>
                <a:gd name="connsiteY9" fmla="*/ 210172 h 551457"/>
                <a:gd name="connsiteX10" fmla="*/ 1017953 w 2035904"/>
                <a:gd name="connsiteY10" fmla="*/ 0 h 5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904" h="551457">
                  <a:moveTo>
                    <a:pt x="1017953" y="0"/>
                  </a:moveTo>
                  <a:cubicBezTo>
                    <a:pt x="1357739" y="0"/>
                    <a:pt x="1679934" y="75319"/>
                    <a:pt x="1968752" y="210172"/>
                  </a:cubicBezTo>
                  <a:lnTo>
                    <a:pt x="2035904" y="245078"/>
                  </a:lnTo>
                  <a:lnTo>
                    <a:pt x="1777001" y="551457"/>
                  </a:lnTo>
                  <a:lnTo>
                    <a:pt x="1607159" y="497494"/>
                  </a:lnTo>
                  <a:cubicBezTo>
                    <a:pt x="1419363" y="446674"/>
                    <a:pt x="1221824" y="419559"/>
                    <a:pt x="1017952" y="419559"/>
                  </a:cubicBezTo>
                  <a:cubicBezTo>
                    <a:pt x="814081" y="419559"/>
                    <a:pt x="616542" y="446674"/>
                    <a:pt x="428746" y="497494"/>
                  </a:cubicBezTo>
                  <a:lnTo>
                    <a:pt x="258903" y="551457"/>
                  </a:lnTo>
                  <a:lnTo>
                    <a:pt x="0" y="245078"/>
                  </a:lnTo>
                  <a:lnTo>
                    <a:pt x="67153" y="210172"/>
                  </a:lnTo>
                  <a:cubicBezTo>
                    <a:pt x="355972" y="75319"/>
                    <a:pt x="678167" y="0"/>
                    <a:pt x="1017953" y="0"/>
                  </a:cubicBezTo>
                  <a:close/>
                </a:path>
              </a:pathLst>
            </a:custGeom>
            <a:gradFill>
              <a:gsLst>
                <a:gs pos="0">
                  <a:srgbClr val="FE4444"/>
                </a:gs>
                <a:gs pos="100000">
                  <a:srgbClr val="832B2B"/>
                </a:gs>
              </a:gsLst>
              <a:lin ang="5400000" scaled="0"/>
            </a:gradFill>
            <a:ln>
              <a:solidFill>
                <a:srgbClr val="E779A3"/>
              </a:solidFill>
            </a:ln>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r>
                <a:rPr lang="en-US" altLang="zh-CN" dirty="0" smtClean="0">
                  <a:solidFill>
                    <a:srgbClr val="FFFFFF"/>
                  </a:solidFill>
                </a:rPr>
                <a:t>C</a:t>
              </a:r>
              <a:endParaRPr lang="zh-CN" altLang="en-US" dirty="0">
                <a:solidFill>
                  <a:srgbClr val="FFFFFF"/>
                </a:solidFill>
              </a:endParaRPr>
            </a:p>
          </p:txBody>
        </p:sp>
        <p:sp>
          <p:nvSpPr>
            <p:cNvPr id="23" name="任意多边形 22"/>
            <p:cNvSpPr/>
            <p:nvPr>
              <p:custDataLst>
                <p:tags r:id="rId11"/>
              </p:custDataLst>
            </p:nvPr>
          </p:nvSpPr>
          <p:spPr>
            <a:xfrm>
              <a:off x="6849107" y="2494631"/>
              <a:ext cx="3121425" cy="685363"/>
            </a:xfrm>
            <a:custGeom>
              <a:avLst/>
              <a:gdLst>
                <a:gd name="connsiteX0" fmla="*/ 1560712 w 3121425"/>
                <a:gd name="connsiteY0" fmla="*/ 0 h 685363"/>
                <a:gd name="connsiteX1" fmla="*/ 2991930 w 3121425"/>
                <a:gd name="connsiteY1" fmla="*/ 513795 h 685363"/>
                <a:gd name="connsiteX2" fmla="*/ 3121425 w 3121425"/>
                <a:gd name="connsiteY2" fmla="*/ 631487 h 685363"/>
                <a:gd name="connsiteX3" fmla="*/ 3075899 w 3121425"/>
                <a:gd name="connsiteY3" fmla="*/ 685361 h 685363"/>
                <a:gd name="connsiteX4" fmla="*/ 2991930 w 3121425"/>
                <a:gd name="connsiteY4" fmla="*/ 609045 h 685363"/>
                <a:gd name="connsiteX5" fmla="*/ 1560712 w 3121425"/>
                <a:gd name="connsiteY5" fmla="*/ 95250 h 685363"/>
                <a:gd name="connsiteX6" fmla="*/ 129495 w 3121425"/>
                <a:gd name="connsiteY6" fmla="*/ 609045 h 685363"/>
                <a:gd name="connsiteX7" fmla="*/ 45526 w 3121425"/>
                <a:gd name="connsiteY7" fmla="*/ 685363 h 685363"/>
                <a:gd name="connsiteX8" fmla="*/ 0 w 3121425"/>
                <a:gd name="connsiteY8" fmla="*/ 631489 h 685363"/>
                <a:gd name="connsiteX9" fmla="*/ 129495 w 3121425"/>
                <a:gd name="connsiteY9" fmla="*/ 513795 h 685363"/>
                <a:gd name="connsiteX10" fmla="*/ 1560712 w 3121425"/>
                <a:gd name="connsiteY10" fmla="*/ 0 h 6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685363">
                  <a:moveTo>
                    <a:pt x="1560712" y="0"/>
                  </a:moveTo>
                  <a:cubicBezTo>
                    <a:pt x="2104370" y="0"/>
                    <a:pt x="2602994" y="192816"/>
                    <a:pt x="2991930" y="513795"/>
                  </a:cubicBezTo>
                  <a:lnTo>
                    <a:pt x="3121425" y="631487"/>
                  </a:lnTo>
                  <a:lnTo>
                    <a:pt x="3075899" y="685361"/>
                  </a:lnTo>
                  <a:lnTo>
                    <a:pt x="2991930" y="609045"/>
                  </a:lnTo>
                  <a:cubicBezTo>
                    <a:pt x="2602994" y="288066"/>
                    <a:pt x="2104370" y="95250"/>
                    <a:pt x="1560712" y="95250"/>
                  </a:cubicBezTo>
                  <a:cubicBezTo>
                    <a:pt x="1017054" y="95250"/>
                    <a:pt x="518431" y="288066"/>
                    <a:pt x="129495" y="609045"/>
                  </a:cubicBezTo>
                  <a:lnTo>
                    <a:pt x="45526" y="685363"/>
                  </a:lnTo>
                  <a:lnTo>
                    <a:pt x="0" y="631489"/>
                  </a:lnTo>
                  <a:lnTo>
                    <a:pt x="129495" y="513795"/>
                  </a:lnTo>
                  <a:cubicBezTo>
                    <a:pt x="518431" y="192816"/>
                    <a:pt x="1017054" y="0"/>
                    <a:pt x="1560712" y="0"/>
                  </a:cubicBezTo>
                  <a:close/>
                </a:path>
              </a:pathLst>
            </a:custGeom>
            <a:gradFill>
              <a:gsLst>
                <a:gs pos="0">
                  <a:srgbClr val="FE4444"/>
                </a:gs>
                <a:gs pos="100000">
                  <a:srgbClr val="832B2B"/>
                </a:gs>
              </a:gsLst>
              <a:lin ang="5400000" scaled="0"/>
            </a:gradFill>
            <a:ln w="3175">
              <a:no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endParaRPr lang="zh-CN" altLang="en-US">
                <a:solidFill>
                  <a:srgbClr val="5F5F5F"/>
                </a:solidFill>
              </a:endParaRPr>
            </a:p>
          </p:txBody>
        </p:sp>
        <p:sp>
          <p:nvSpPr>
            <p:cNvPr id="24" name="任意多边形 23"/>
            <p:cNvSpPr/>
            <p:nvPr>
              <p:custDataLst>
                <p:tags r:id="rId12"/>
              </p:custDataLst>
            </p:nvPr>
          </p:nvSpPr>
          <p:spPr>
            <a:xfrm>
              <a:off x="6849107" y="2589881"/>
              <a:ext cx="3121425" cy="1273778"/>
            </a:xfrm>
            <a:custGeom>
              <a:avLst/>
              <a:gdLst>
                <a:gd name="connsiteX0" fmla="*/ 1560712 w 3121425"/>
                <a:gd name="connsiteY0" fmla="*/ 0 h 1273778"/>
                <a:gd name="connsiteX1" fmla="*/ 2991930 w 3121425"/>
                <a:gd name="connsiteY1" fmla="*/ 513795 h 1273778"/>
                <a:gd name="connsiteX2" fmla="*/ 3121425 w 3121425"/>
                <a:gd name="connsiteY2" fmla="*/ 631487 h 1273778"/>
                <a:gd name="connsiteX3" fmla="*/ 2578664 w 3121425"/>
                <a:gd name="connsiteY3" fmla="*/ 1273778 h 1273778"/>
                <a:gd name="connsiteX4" fmla="*/ 2511512 w 3121425"/>
                <a:gd name="connsiteY4" fmla="*/ 1238872 h 1273778"/>
                <a:gd name="connsiteX5" fmla="*/ 1560712 w 3121425"/>
                <a:gd name="connsiteY5" fmla="*/ 1028700 h 1273778"/>
                <a:gd name="connsiteX6" fmla="*/ 609913 w 3121425"/>
                <a:gd name="connsiteY6" fmla="*/ 1238872 h 1273778"/>
                <a:gd name="connsiteX7" fmla="*/ 542760 w 3121425"/>
                <a:gd name="connsiteY7" fmla="*/ 1273778 h 1273778"/>
                <a:gd name="connsiteX8" fmla="*/ 0 w 3121425"/>
                <a:gd name="connsiteY8" fmla="*/ 631489 h 1273778"/>
                <a:gd name="connsiteX9" fmla="*/ 129495 w 3121425"/>
                <a:gd name="connsiteY9" fmla="*/ 513795 h 1273778"/>
                <a:gd name="connsiteX10" fmla="*/ 1560712 w 3121425"/>
                <a:gd name="connsiteY10" fmla="*/ 0 h 12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1425" h="1273778">
                  <a:moveTo>
                    <a:pt x="1560712" y="0"/>
                  </a:moveTo>
                  <a:cubicBezTo>
                    <a:pt x="2104370" y="0"/>
                    <a:pt x="2602994" y="192816"/>
                    <a:pt x="2991930" y="513795"/>
                  </a:cubicBezTo>
                  <a:lnTo>
                    <a:pt x="3121425" y="631487"/>
                  </a:lnTo>
                  <a:lnTo>
                    <a:pt x="2578664" y="1273778"/>
                  </a:lnTo>
                  <a:lnTo>
                    <a:pt x="2511512" y="1238872"/>
                  </a:lnTo>
                  <a:cubicBezTo>
                    <a:pt x="2222693" y="1104019"/>
                    <a:pt x="1900498" y="1028700"/>
                    <a:pt x="1560712" y="1028700"/>
                  </a:cubicBezTo>
                  <a:cubicBezTo>
                    <a:pt x="1220926" y="1028700"/>
                    <a:pt x="898731" y="1104019"/>
                    <a:pt x="609913" y="1238872"/>
                  </a:cubicBezTo>
                  <a:lnTo>
                    <a:pt x="542760" y="1273778"/>
                  </a:lnTo>
                  <a:lnTo>
                    <a:pt x="0" y="631489"/>
                  </a:lnTo>
                  <a:lnTo>
                    <a:pt x="129495" y="513795"/>
                  </a:lnTo>
                  <a:cubicBezTo>
                    <a:pt x="518431" y="192816"/>
                    <a:pt x="1017054" y="0"/>
                    <a:pt x="1560712" y="0"/>
                  </a:cubicBezTo>
                  <a:close/>
                </a:path>
              </a:pathLst>
            </a:custGeom>
            <a:solidFill>
              <a:srgbClr val="FFFFFF"/>
            </a:solidFill>
            <a:ln w="3175">
              <a:solidFill>
                <a:srgbClr val="E779A3"/>
              </a:solidFill>
            </a:ln>
            <a:effectLst/>
          </p:spPr>
          <p:style>
            <a:lnRef idx="2">
              <a:srgbClr val="E779A3">
                <a:shade val="50000"/>
              </a:srgbClr>
            </a:lnRef>
            <a:fillRef idx="1">
              <a:srgbClr val="E779A3"/>
            </a:fillRef>
            <a:effectRef idx="0">
              <a:srgbClr val="E779A3"/>
            </a:effectRef>
            <a:fontRef idx="minor">
              <a:srgbClr val="FFFFFF"/>
            </a:fontRef>
          </p:style>
          <p:txBody>
            <a:bodyPr rtlCol="0" anchor="ctr">
              <a:normAutofit/>
            </a:bodyPr>
            <a:p>
              <a:pPr algn="ctr">
                <a:lnSpc>
                  <a:spcPct val="150000"/>
                </a:lnSpc>
              </a:pPr>
              <a:r>
                <a:rPr lang="zh-CN" altLang="en-US" sz="2400" b="1" dirty="0">
                  <a:solidFill>
                    <a:srgbClr val="E779A3"/>
                  </a:solidFill>
                  <a:latin typeface="仿宋" panose="02010609060101010101" charset="-122"/>
                  <a:ea typeface="仿宋" panose="02010609060101010101" charset="-122"/>
                </a:rPr>
                <a:t>写明今后的努力方向</a:t>
              </a:r>
              <a:endParaRPr lang="zh-CN" altLang="en-US" sz="2400" b="1" dirty="0">
                <a:solidFill>
                  <a:srgbClr val="E779A3"/>
                </a:solidFill>
                <a:latin typeface="仿宋" panose="02010609060101010101" charset="-122"/>
                <a:ea typeface="仿宋"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
                                          </p:val>
                                        </p:tav>
                                        <p:tav tm="100000">
                                          <p:val>
                                            <p:fltVal val="1"/>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par>
                          <p:cTn id="21" fill="hold">
                            <p:stCondLst>
                              <p:cond delay="1000"/>
                            </p:stCondLst>
                            <p:childTnLst>
                              <p:par>
                                <p:cTn id="22" presetID="3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800" decel="100000"/>
                                        <p:tgtEl>
                                          <p:spTgt spid="16"/>
                                        </p:tgtEl>
                                      </p:cBhvr>
                                    </p:animEffect>
                                    <p:anim calcmode="lin" valueType="num">
                                      <p:cBhvr>
                                        <p:cTn id="25" dur="800" decel="100000" fill="hold"/>
                                        <p:tgtEl>
                                          <p:spTgt spid="16"/>
                                        </p:tgtEl>
                                        <p:attrNameLst>
                                          <p:attrName>style.rotation</p:attrName>
                                        </p:attrNameLst>
                                      </p:cBhvr>
                                      <p:tavLst>
                                        <p:tav tm="0">
                                          <p:val>
                                            <p:fltVal val="-90"/>
                                          </p:val>
                                        </p:tav>
                                        <p:tav tm="100000">
                                          <p:val>
                                            <p:fltVal val="0"/>
                                          </p:val>
                                        </p:tav>
                                      </p:tavLst>
                                    </p:anim>
                                    <p:anim calcmode="lin" valueType="num">
                                      <p:cBhvr>
                                        <p:cTn id="26" dur="800" decel="100000" fill="hold"/>
                                        <p:tgtEl>
                                          <p:spTgt spid="16"/>
                                        </p:tgtEl>
                                        <p:attrNameLst>
                                          <p:attrName>ppt_x</p:attrName>
                                        </p:attrNameLst>
                                      </p:cBhvr>
                                      <p:tavLst>
                                        <p:tav tm="0">
                                          <p:val>
                                            <p:strVal val="#ppt_x+0.4"/>
                                          </p:val>
                                        </p:tav>
                                        <p:tav tm="100000">
                                          <p:val>
                                            <p:strVal val="#ppt_x-0.05"/>
                                          </p:val>
                                        </p:tav>
                                      </p:tavLst>
                                    </p:anim>
                                    <p:anim calcmode="lin" valueType="num">
                                      <p:cBhvr>
                                        <p:cTn id="27" dur="800" decel="100000" fill="hold"/>
                                        <p:tgtEl>
                                          <p:spTgt spid="1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3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800" decel="100000"/>
                                        <p:tgtEl>
                                          <p:spTgt spid="17"/>
                                        </p:tgtEl>
                                      </p:cBhvr>
                                    </p:animEffect>
                                    <p:anim calcmode="lin" valueType="num">
                                      <p:cBhvr>
                                        <p:cTn id="34" dur="800" decel="100000" fill="hold"/>
                                        <p:tgtEl>
                                          <p:spTgt spid="17"/>
                                        </p:tgtEl>
                                        <p:attrNameLst>
                                          <p:attrName>style.rotation</p:attrName>
                                        </p:attrNameLst>
                                      </p:cBhvr>
                                      <p:tavLst>
                                        <p:tav tm="0">
                                          <p:val>
                                            <p:fltVal val="-90"/>
                                          </p:val>
                                        </p:tav>
                                        <p:tav tm="100000">
                                          <p:val>
                                            <p:fltVal val="0"/>
                                          </p:val>
                                        </p:tav>
                                      </p:tavLst>
                                    </p:anim>
                                    <p:anim calcmode="lin" valueType="num">
                                      <p:cBhvr>
                                        <p:cTn id="35" dur="800" decel="100000" fill="hold"/>
                                        <p:tgtEl>
                                          <p:spTgt spid="17"/>
                                        </p:tgtEl>
                                        <p:attrNameLst>
                                          <p:attrName>ppt_x</p:attrName>
                                        </p:attrNameLst>
                                      </p:cBhvr>
                                      <p:tavLst>
                                        <p:tav tm="0">
                                          <p:val>
                                            <p:strVal val="#ppt_x+0.4"/>
                                          </p:val>
                                        </p:tav>
                                        <p:tav tm="100000">
                                          <p:val>
                                            <p:strVal val="#ppt_x-0.05"/>
                                          </p:val>
                                        </p:tav>
                                      </p:tavLst>
                                    </p:anim>
                                    <p:anim calcmode="lin" valueType="num">
                                      <p:cBhvr>
                                        <p:cTn id="36" dur="800" decel="100000" fill="hold"/>
                                        <p:tgtEl>
                                          <p:spTgt spid="1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9" fill="hold">
                            <p:stCondLst>
                              <p:cond delay="3000"/>
                            </p:stCondLst>
                            <p:childTnLst>
                              <p:par>
                                <p:cTn id="40" presetID="3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800" decel="100000"/>
                                        <p:tgtEl>
                                          <p:spTgt spid="21"/>
                                        </p:tgtEl>
                                      </p:cBhvr>
                                    </p:animEffect>
                                    <p:anim calcmode="lin" valueType="num">
                                      <p:cBhvr>
                                        <p:cTn id="43" dur="800" decel="100000" fill="hold"/>
                                        <p:tgtEl>
                                          <p:spTgt spid="21"/>
                                        </p:tgtEl>
                                        <p:attrNameLst>
                                          <p:attrName>style.rotation</p:attrName>
                                        </p:attrNameLst>
                                      </p:cBhvr>
                                      <p:tavLst>
                                        <p:tav tm="0">
                                          <p:val>
                                            <p:fltVal val="-90"/>
                                          </p:val>
                                        </p:tav>
                                        <p:tav tm="100000">
                                          <p:val>
                                            <p:fltVal val="0"/>
                                          </p:val>
                                        </p:tav>
                                      </p:tavLst>
                                    </p:anim>
                                    <p:anim calcmode="lin" valueType="num">
                                      <p:cBhvr>
                                        <p:cTn id="44" dur="800" decel="100000" fill="hold"/>
                                        <p:tgtEl>
                                          <p:spTgt spid="21"/>
                                        </p:tgtEl>
                                        <p:attrNameLst>
                                          <p:attrName>ppt_x</p:attrName>
                                        </p:attrNameLst>
                                      </p:cBhvr>
                                      <p:tavLst>
                                        <p:tav tm="0">
                                          <p:val>
                                            <p:strVal val="#ppt_x+0.4"/>
                                          </p:val>
                                        </p:tav>
                                        <p:tav tm="100000">
                                          <p:val>
                                            <p:strVal val="#ppt_x-0.05"/>
                                          </p:val>
                                        </p:tav>
                                      </p:tavLst>
                                    </p:anim>
                                    <p:anim calcmode="lin" valueType="num">
                                      <p:cBhvr>
                                        <p:cTn id="45" dur="800" decel="100000" fill="hold"/>
                                        <p:tgtEl>
                                          <p:spTgt spid="21"/>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latin typeface="楷体" panose="02010609060101010101" charset="-122"/>
                <a:ea typeface="楷体" panose="02010609060101010101" charset="-122"/>
              </a:rPr>
              <a:t>转正申请书的基本写法及范文</a:t>
            </a:r>
            <a:endParaRPr lang="zh-CN" altLang="en-US" sz="3200" b="1">
              <a:effectLst/>
              <a:latin typeface="楷体" panose="02010609060101010101" charset="-122"/>
              <a:ea typeface="楷体" panose="02010609060101010101" charset="-122"/>
            </a:endParaRPr>
          </a:p>
        </p:txBody>
      </p:sp>
      <p:sp>
        <p:nvSpPr>
          <p:cNvPr id="219" name=" 219"/>
          <p:cNvSpPr/>
          <p:nvPr/>
        </p:nvSpPr>
        <p:spPr>
          <a:xfrm>
            <a:off x="380365" y="1741170"/>
            <a:ext cx="4857115" cy="50990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二、写转正申请书应注意的问题</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2" name="文本框 1"/>
          <p:cNvSpPr txBox="1"/>
          <p:nvPr/>
        </p:nvSpPr>
        <p:spPr>
          <a:xfrm>
            <a:off x="564515" y="2767330"/>
            <a:ext cx="11063605" cy="829945"/>
          </a:xfrm>
          <a:prstGeom prst="rect">
            <a:avLst/>
          </a:prstGeom>
          <a:noFill/>
        </p:spPr>
        <p:txBody>
          <a:bodyPr wrap="square" rtlCol="0">
            <a:spAutoFit/>
          </a:bodyPr>
          <a:p>
            <a:pPr algn="just" fontAlgn="auto">
              <a:lnSpc>
                <a:spcPct val="100000"/>
              </a:lnSpc>
            </a:pPr>
            <a:r>
              <a:rPr lang="zh-CN" altLang="en-US" sz="2400" b="1">
                <a:latin typeface="仿宋" panose="02010609060101010101" charset="-122"/>
                <a:ea typeface="仿宋" panose="02010609060101010101" charset="-122"/>
              </a:rPr>
              <a:t>第一，要把握好向党组织递交转正申请书的时间，一般在转正到期前一周左右，不要太早，也不要太晚。</a:t>
            </a:r>
            <a:endParaRPr lang="zh-CN" altLang="en-US" sz="2400" b="1">
              <a:latin typeface="仿宋" panose="02010609060101010101" charset="-122"/>
              <a:ea typeface="仿宋" panose="02010609060101010101" charset="-122"/>
            </a:endParaRPr>
          </a:p>
        </p:txBody>
      </p:sp>
      <p:sp>
        <p:nvSpPr>
          <p:cNvPr id="4" name="文本框 3"/>
          <p:cNvSpPr txBox="1"/>
          <p:nvPr/>
        </p:nvSpPr>
        <p:spPr>
          <a:xfrm>
            <a:off x="564515" y="3853180"/>
            <a:ext cx="11063605" cy="902970"/>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第二，在写个人情况和转正期的表现时，介绍的内容不能过于简单，要有连贯性。重点要写自己思想进步情况，要有思想深度。</a:t>
            </a:r>
            <a:endParaRPr lang="zh-CN" altLang="en-US" sz="2400" b="1">
              <a:latin typeface="仿宋" panose="02010609060101010101" charset="-122"/>
              <a:ea typeface="仿宋" panose="02010609060101010101" charset="-122"/>
            </a:endParaRPr>
          </a:p>
        </p:txBody>
      </p:sp>
      <p:sp>
        <p:nvSpPr>
          <p:cNvPr id="5" name="文本框 4"/>
          <p:cNvSpPr txBox="1"/>
          <p:nvPr/>
        </p:nvSpPr>
        <p:spPr>
          <a:xfrm>
            <a:off x="564515" y="5011420"/>
            <a:ext cx="11063605" cy="902970"/>
          </a:xfrm>
          <a:prstGeom prst="rect">
            <a:avLst/>
          </a:prstGeom>
          <a:noFill/>
        </p:spPr>
        <p:txBody>
          <a:bodyPr wrap="square" rtlCol="0">
            <a:spAutoFit/>
          </a:bodyPr>
          <a:p>
            <a:pPr algn="just" fontAlgn="auto">
              <a:lnSpc>
                <a:spcPct val="110000"/>
              </a:lnSpc>
            </a:pPr>
            <a:r>
              <a:rPr lang="zh-CN" altLang="en-US" sz="2400" b="1">
                <a:latin typeface="仿宋" panose="02010609060101010101" charset="-122"/>
                <a:ea typeface="仿宋" panose="02010609060101010101" charset="-122"/>
              </a:rPr>
              <a:t>第三，延长预备期后提出转正申请，在写转正申请书前，还需要与党组织有关负责人正式谈话，征求意见。</a:t>
            </a:r>
            <a:endParaRPr lang="zh-CN" altLang="en-US" sz="2400" b="1">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
                                          </p:val>
                                        </p:tav>
                                        <p:tav tm="100000">
                                          <p:val>
                                            <p:fltVal val="1"/>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par>
                          <p:cTn id="21" fill="hold">
                            <p:stCondLst>
                              <p:cond delay="1000"/>
                            </p:stCondLst>
                            <p:childTnLst>
                              <p:par>
                                <p:cTn id="22" presetID="47" presetClass="entr" presetSubtype="0" fill="hold" grpId="1"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2" grpId="0"/>
      <p:bldP spid="2" grpId="1"/>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403985" y="114300"/>
            <a:ext cx="9384030" cy="583565"/>
          </a:xfrm>
          <a:prstGeom prst="rect">
            <a:avLst/>
          </a:prstGeom>
          <a:noFill/>
          <a:ln w="9525">
            <a:noFill/>
          </a:ln>
        </p:spPr>
        <p:txBody>
          <a:bodyPr wrap="square" anchor="t">
            <a:spAutoFit/>
          </a:bodyPr>
          <a:p>
            <a:pPr algn="ctr"/>
            <a:r>
              <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sym typeface="+mn-ea"/>
              </a:rPr>
              <a:t>入 党 誓 词</a:t>
            </a:r>
            <a:endParaRPr lang="zh-CN" altLang="en-US" sz="3200" b="1">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050" name=" 2050"/>
          <p:cNvSpPr/>
          <p:nvPr/>
        </p:nvSpPr>
        <p:spPr bwMode="auto">
          <a:xfrm>
            <a:off x="988060" y="1741805"/>
            <a:ext cx="10215245" cy="4946650"/>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gradFill>
            <a:gsLst>
              <a:gs pos="0">
                <a:srgbClr val="FE4444"/>
              </a:gs>
              <a:gs pos="100000">
                <a:srgbClr val="832B2B"/>
              </a:gs>
            </a:gsLst>
            <a:lin ang="5400000" scaled="0"/>
          </a:gradFill>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fontAlgn="base">
              <a:defRPr/>
            </a:pPr>
            <a:r>
              <a:rPr lang="en-US" altLang="zh-CN" sz="3700" b="1" strike="noStrike" noProof="1">
                <a:solidFill>
                  <a:schemeClr val="tx1"/>
                </a:solidFill>
                <a:uFillTx/>
                <a:latin typeface="楷体" panose="02010609060101010101" charset="-122"/>
                <a:ea typeface="楷体" panose="02010609060101010101" charset="-122"/>
              </a:rPr>
              <a:t>   </a:t>
            </a:r>
            <a:r>
              <a:rPr lang="zh-CN" altLang="en-US" sz="3700" b="1" strike="noStrike" noProof="1">
                <a:solidFill>
                  <a:schemeClr val="tx1"/>
                </a:solidFill>
                <a:uFillTx/>
                <a:latin typeface="楷体" panose="02010609060101010101" charset="-122"/>
                <a:ea typeface="楷体" panose="02010609060101010101" charset="-122"/>
              </a:rPr>
              <a:t>“我志愿加入中国共产党，拥护党的纲领，遵守党的章程，履行党员义务，执行党的决定，严守党的纪律，保守党的秘密，对党忠诚，积极工作，为共产主义奋斗终身，随时准备为党和人民牺牲一切，永不叛党。”</a:t>
            </a:r>
            <a:endParaRPr lang="zh-CN" altLang="en-US" sz="3700" b="1" strike="noStrike" noProof="1">
              <a:solidFill>
                <a:schemeClr val="tx1"/>
              </a:solidFill>
              <a:uFillTx/>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4"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50"/>
                                        </p:tgtEl>
                                        <p:attrNameLst>
                                          <p:attrName>ppt_y</p:attrName>
                                        </p:attrNameLst>
                                      </p:cBhvr>
                                      <p:tavLst>
                                        <p:tav tm="0">
                                          <p:val>
                                            <p:strVal val="#ppt_y"/>
                                          </p:val>
                                        </p:tav>
                                        <p:tav tm="100000">
                                          <p:val>
                                            <p:strVal val="#ppt_y"/>
                                          </p:val>
                                        </p:tav>
                                      </p:tavLst>
                                    </p:anim>
                                    <p:anim calcmode="lin" valueType="num">
                                      <p:cBhvr>
                                        <p:cTn id="9" dur="500" fill="hold"/>
                                        <p:tgtEl>
                                          <p:spTgt spid="20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0" grpId="1" animBg="1"/>
      <p:bldP spid="2050" grpId="2" animBg="1"/>
      <p:bldP spid="2050" grpId="3" animBg="1"/>
      <p:bldP spid="2050" grpId="4"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47290" y="2706370"/>
            <a:ext cx="6978650" cy="1445260"/>
          </a:xfrm>
          <a:prstGeom prst="rect">
            <a:avLst/>
          </a:prstGeom>
          <a:noFill/>
        </p:spPr>
        <p:txBody>
          <a:bodyPr wrap="square" rtlCol="0">
            <a:spAutoFit/>
          </a:bodyPr>
          <a:p>
            <a:r>
              <a:rPr lang="zh-CN" altLang="en-US" sz="8800"/>
              <a:t>谢谢大家聆听</a:t>
            </a:r>
            <a:endParaRPr lang="zh-CN" altLang="en-US" sz="8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 name=" 219"/>
          <p:cNvSpPr/>
          <p:nvPr/>
        </p:nvSpPr>
        <p:spPr>
          <a:xfrm>
            <a:off x="474028" y="1510665"/>
            <a:ext cx="5319713"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二、共产党员要认真履行自己的义务</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2" name="文本框 1"/>
          <p:cNvSpPr txBox="1"/>
          <p:nvPr/>
        </p:nvSpPr>
        <p:spPr>
          <a:xfrm>
            <a:off x="1403985" y="11430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党员的义务</a:t>
            </a:r>
            <a:endParaRPr lang="zh-CN" altLang="en-US" sz="3200" b="1">
              <a:latin typeface="楷体" panose="02010609060101010101" charset="-122"/>
              <a:ea typeface="楷体" panose="02010609060101010101" charset="-122"/>
            </a:endParaRPr>
          </a:p>
        </p:txBody>
      </p:sp>
      <p:grpSp>
        <p:nvGrpSpPr>
          <p:cNvPr id="234499" name="组合 8"/>
          <p:cNvGrpSpPr/>
          <p:nvPr/>
        </p:nvGrpSpPr>
        <p:grpSpPr>
          <a:xfrm rot="0">
            <a:off x="1282065" y="2309495"/>
            <a:ext cx="9661526" cy="1030605"/>
            <a:chOff x="1490300" y="2743199"/>
            <a:chExt cx="7188676" cy="730296"/>
          </a:xfrm>
        </p:grpSpPr>
        <p:sp>
          <p:nvSpPr>
            <p:cNvPr id="241668" name="任意多边形 34"/>
            <p:cNvSpPr/>
            <p:nvPr>
              <p:custDataLst>
                <p:tags r:id="rId1"/>
              </p:custDataLst>
            </p:nvPr>
          </p:nvSpPr>
          <p:spPr>
            <a:xfrm>
              <a:off x="1490300" y="2743199"/>
              <a:ext cx="580293" cy="712177"/>
            </a:xfrm>
            <a:custGeom>
              <a:avLst/>
              <a:gdLst/>
              <a:ahLst/>
              <a:cxnLst>
                <a:cxn ang="0">
                  <a:pos x="0" y="0"/>
                </a:cxn>
                <a:cxn ang="0">
                  <a:pos x="580293" y="298119"/>
                </a:cxn>
                <a:cxn ang="0">
                  <a:pos x="580293" y="712177"/>
                </a:cxn>
                <a:cxn ang="0">
                  <a:pos x="0" y="414058"/>
                </a:cxn>
              </a:cxnLst>
              <a:pathLst>
                <a:path w="580293" h="712177">
                  <a:moveTo>
                    <a:pt x="0" y="0"/>
                  </a:moveTo>
                  <a:lnTo>
                    <a:pt x="580293" y="298119"/>
                  </a:lnTo>
                  <a:lnTo>
                    <a:pt x="580293" y="712177"/>
                  </a:lnTo>
                  <a:lnTo>
                    <a:pt x="0" y="414058"/>
                  </a:lnTo>
                  <a:close/>
                </a:path>
              </a:pathLst>
            </a:custGeom>
            <a:gradFill rotWithShape="1">
              <a:gsLst>
                <a:gs pos="0">
                  <a:srgbClr val="FE4444"/>
                </a:gs>
                <a:gs pos="100000">
                  <a:srgbClr val="832B2B"/>
                </a:gs>
              </a:gsLst>
              <a:lin ang="5400000"/>
              <a:tileRect/>
            </a:gradFill>
            <a:ln w="12700">
              <a:noFill/>
            </a:ln>
          </p:spPr>
          <p:txBody>
            <a:bodyPr/>
            <a:p>
              <a:endParaRPr lang="zh-CN" altLang="en-US"/>
            </a:p>
          </p:txBody>
        </p:sp>
        <p:sp>
          <p:nvSpPr>
            <p:cNvPr id="241669" name="任意多边形 36"/>
            <p:cNvSpPr/>
            <p:nvPr>
              <p:custDataLst>
                <p:tags r:id="rId2"/>
              </p:custDataLst>
            </p:nvPr>
          </p:nvSpPr>
          <p:spPr>
            <a:xfrm>
              <a:off x="2070594" y="3038461"/>
              <a:ext cx="394921" cy="413238"/>
            </a:xfrm>
            <a:custGeom>
              <a:avLst/>
              <a:gdLst>
                <a:gd name="txL" fmla="*/ 0 w 394921"/>
                <a:gd name="txT" fmla="*/ 0 h 413238"/>
                <a:gd name="txR" fmla="*/ 394921 w 394921"/>
                <a:gd name="txB" fmla="*/ 413238 h 413238"/>
              </a:gdLst>
              <a:ahLst/>
              <a:cxnLst>
                <a:cxn ang="0">
                  <a:pos x="0" y="0"/>
                </a:cxn>
                <a:cxn ang="0">
                  <a:pos x="207744" y="0"/>
                </a:cxn>
                <a:cxn ang="0">
                  <a:pos x="394921" y="206619"/>
                </a:cxn>
                <a:cxn ang="0">
                  <a:pos x="207744" y="413238"/>
                </a:cxn>
                <a:cxn ang="0">
                  <a:pos x="0" y="413238"/>
                </a:cxn>
              </a:cxnLst>
              <a:rect l="txL" t="txT" r="txR" b="tx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gradFill rotWithShape="1">
              <a:gsLst>
                <a:gs pos="0">
                  <a:srgbClr val="FE4444"/>
                </a:gs>
                <a:gs pos="100000">
                  <a:srgbClr val="832B2B"/>
                </a:gs>
              </a:gsLst>
              <a:lin ang="5400000"/>
              <a:tileRect/>
            </a:gradFill>
            <a:ln w="12700">
              <a:noFill/>
            </a:ln>
          </p:spPr>
          <p:txBody>
            <a:bodyPr anchor="ctr"/>
            <a:p>
              <a:pPr algn="ctr"/>
              <a:r>
                <a:rPr lang="zh-CN" altLang="en-US" sz="2000" b="1" dirty="0">
                  <a:solidFill>
                    <a:srgbClr val="FFFFFF"/>
                  </a:solidFill>
                  <a:latin typeface="Arial" panose="020B0604020202020204" pitchFamily="34" charset="0"/>
                  <a:ea typeface="宋体" panose="02010600030101010101" pitchFamily="2" charset="-122"/>
                </a:rPr>
                <a:t>一</a:t>
              </a:r>
              <a:endParaRPr lang="zh-CN" altLang="en-US" sz="2000" b="1" dirty="0">
                <a:solidFill>
                  <a:srgbClr val="FFFFFF"/>
                </a:solidFill>
                <a:latin typeface="Arial" panose="020B0604020202020204" pitchFamily="34" charset="0"/>
                <a:ea typeface="宋体" panose="02010600030101010101" pitchFamily="2" charset="-122"/>
              </a:endParaRPr>
            </a:p>
          </p:txBody>
        </p:sp>
        <p:sp>
          <p:nvSpPr>
            <p:cNvPr id="241670" name="文本框 74"/>
            <p:cNvSpPr txBox="1"/>
            <p:nvPr>
              <p:custDataLst>
                <p:tags r:id="rId3"/>
              </p:custDataLst>
            </p:nvPr>
          </p:nvSpPr>
          <p:spPr>
            <a:xfrm>
              <a:off x="2517929" y="3017229"/>
              <a:ext cx="6161047" cy="456266"/>
            </a:xfrm>
            <a:prstGeom prst="rect">
              <a:avLst/>
            </a:prstGeom>
            <a:noFill/>
            <a:ln w="9525">
              <a:noFill/>
            </a:ln>
          </p:spPr>
          <p:txBody>
            <a:bodyPr wrap="square" anchor="ctr"/>
            <a:p>
              <a:pPr>
                <a:lnSpc>
                  <a:spcPct val="150000"/>
                </a:lnSpc>
              </a:pPr>
              <a:r>
                <a:rPr lang="en-US" altLang="zh-CN" sz="2400" b="1" dirty="0">
                  <a:latin typeface="仿宋" panose="02010609060101010101" charset="-122"/>
                  <a:ea typeface="仿宋" panose="02010609060101010101" charset="-122"/>
                </a:rPr>
                <a:t>要认真学习和领会党章规定的八项义务，理解其精神实质。</a:t>
              </a:r>
              <a:endParaRPr lang="en-US" altLang="zh-CN" sz="2400" b="1" dirty="0">
                <a:latin typeface="仿宋" panose="02010609060101010101" charset="-122"/>
                <a:ea typeface="仿宋" panose="02010609060101010101" charset="-122"/>
              </a:endParaRPr>
            </a:p>
          </p:txBody>
        </p:sp>
      </p:grpSp>
      <p:grpSp>
        <p:nvGrpSpPr>
          <p:cNvPr id="234503" name="组合 9"/>
          <p:cNvGrpSpPr/>
          <p:nvPr/>
        </p:nvGrpSpPr>
        <p:grpSpPr>
          <a:xfrm rot="0">
            <a:off x="1282065" y="3462020"/>
            <a:ext cx="8587739" cy="1034415"/>
            <a:chOff x="1490300" y="3798277"/>
            <a:chExt cx="6389389" cy="733825"/>
          </a:xfrm>
        </p:grpSpPr>
        <p:sp>
          <p:nvSpPr>
            <p:cNvPr id="241672" name="任意多边形 62"/>
            <p:cNvSpPr/>
            <p:nvPr>
              <p:custDataLst>
                <p:tags r:id="rId4"/>
              </p:custDataLst>
            </p:nvPr>
          </p:nvSpPr>
          <p:spPr>
            <a:xfrm>
              <a:off x="1490300" y="3798277"/>
              <a:ext cx="580293" cy="712177"/>
            </a:xfrm>
            <a:custGeom>
              <a:avLst/>
              <a:gdLst/>
              <a:ahLst/>
              <a:cxnLst>
                <a:cxn ang="0">
                  <a:pos x="0" y="0"/>
                </a:cxn>
                <a:cxn ang="0">
                  <a:pos x="580293" y="298119"/>
                </a:cxn>
                <a:cxn ang="0">
                  <a:pos x="580293" y="712177"/>
                </a:cxn>
                <a:cxn ang="0">
                  <a:pos x="0" y="414058"/>
                </a:cxn>
              </a:cxnLst>
              <a:pathLst>
                <a:path w="580293" h="712177">
                  <a:moveTo>
                    <a:pt x="0" y="0"/>
                  </a:moveTo>
                  <a:lnTo>
                    <a:pt x="580293" y="298119"/>
                  </a:lnTo>
                  <a:lnTo>
                    <a:pt x="580293" y="712177"/>
                  </a:lnTo>
                  <a:lnTo>
                    <a:pt x="0" y="414058"/>
                  </a:lnTo>
                  <a:close/>
                </a:path>
              </a:pathLst>
            </a:custGeom>
            <a:gradFill rotWithShape="1">
              <a:gsLst>
                <a:gs pos="0">
                  <a:srgbClr val="FE4444"/>
                </a:gs>
                <a:gs pos="100000">
                  <a:srgbClr val="832B2B"/>
                </a:gs>
              </a:gsLst>
              <a:lin ang="5400000"/>
              <a:tileRect/>
            </a:gradFill>
            <a:ln w="12700">
              <a:noFill/>
            </a:ln>
          </p:spPr>
          <p:txBody>
            <a:bodyPr/>
            <a:p>
              <a:endParaRPr lang="zh-CN" altLang="en-US"/>
            </a:p>
          </p:txBody>
        </p:sp>
        <p:sp>
          <p:nvSpPr>
            <p:cNvPr id="241673" name="任意多边形 63"/>
            <p:cNvSpPr/>
            <p:nvPr>
              <p:custDataLst>
                <p:tags r:id="rId5"/>
              </p:custDataLst>
            </p:nvPr>
          </p:nvSpPr>
          <p:spPr>
            <a:xfrm>
              <a:off x="2070594" y="4097217"/>
              <a:ext cx="394921" cy="413238"/>
            </a:xfrm>
            <a:custGeom>
              <a:avLst/>
              <a:gdLst>
                <a:gd name="txL" fmla="*/ 0 w 394921"/>
                <a:gd name="txT" fmla="*/ 0 h 413238"/>
                <a:gd name="txR" fmla="*/ 394921 w 394921"/>
                <a:gd name="txB" fmla="*/ 413238 h 413238"/>
              </a:gdLst>
              <a:ahLst/>
              <a:cxnLst>
                <a:cxn ang="0">
                  <a:pos x="0" y="0"/>
                </a:cxn>
                <a:cxn ang="0">
                  <a:pos x="207744" y="0"/>
                </a:cxn>
                <a:cxn ang="0">
                  <a:pos x="394921" y="206619"/>
                </a:cxn>
                <a:cxn ang="0">
                  <a:pos x="207744" y="413238"/>
                </a:cxn>
                <a:cxn ang="0">
                  <a:pos x="0" y="413238"/>
                </a:cxn>
              </a:cxnLst>
              <a:rect l="txL" t="txT" r="txR" b="tx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gradFill rotWithShape="1">
              <a:gsLst>
                <a:gs pos="0">
                  <a:srgbClr val="FE4444"/>
                </a:gs>
                <a:gs pos="100000">
                  <a:srgbClr val="832B2B"/>
                </a:gs>
              </a:gsLst>
              <a:lin ang="5400000"/>
              <a:tileRect/>
            </a:gradFill>
            <a:ln w="12700">
              <a:noFill/>
            </a:ln>
          </p:spPr>
          <p:txBody>
            <a:bodyPr anchor="ctr"/>
            <a:p>
              <a:pPr algn="ctr"/>
              <a:r>
                <a:rPr lang="zh-CN" altLang="en-US" sz="2000" b="1" dirty="0">
                  <a:solidFill>
                    <a:srgbClr val="FFFFFF"/>
                  </a:solidFill>
                  <a:latin typeface="Arial" panose="020B0604020202020204" pitchFamily="34" charset="0"/>
                  <a:ea typeface="宋体" panose="02010600030101010101" pitchFamily="2" charset="-122"/>
                </a:rPr>
                <a:t>二</a:t>
              </a:r>
              <a:endParaRPr lang="zh-CN" altLang="en-US" sz="2000" b="1" dirty="0">
                <a:solidFill>
                  <a:srgbClr val="FFFFFF"/>
                </a:solidFill>
                <a:latin typeface="Arial" panose="020B0604020202020204" pitchFamily="34" charset="0"/>
                <a:ea typeface="宋体" panose="02010600030101010101" pitchFamily="2" charset="-122"/>
              </a:endParaRPr>
            </a:p>
          </p:txBody>
        </p:sp>
        <p:sp>
          <p:nvSpPr>
            <p:cNvPr id="241674" name="文本框 75"/>
            <p:cNvSpPr txBox="1"/>
            <p:nvPr>
              <p:custDataLst>
                <p:tags r:id="rId6"/>
              </p:custDataLst>
            </p:nvPr>
          </p:nvSpPr>
          <p:spPr>
            <a:xfrm>
              <a:off x="2518347" y="4075770"/>
              <a:ext cx="5361342" cy="456332"/>
            </a:xfrm>
            <a:prstGeom prst="rect">
              <a:avLst/>
            </a:prstGeom>
            <a:noFill/>
            <a:ln w="9525">
              <a:noFill/>
            </a:ln>
          </p:spPr>
          <p:txBody>
            <a:bodyPr wrap="square" anchor="ctr"/>
            <a:p>
              <a:pPr>
                <a:lnSpc>
                  <a:spcPct val="150000"/>
                </a:lnSpc>
              </a:pPr>
              <a:r>
                <a:rPr lang="en-US" altLang="zh-CN" sz="2400" b="1" dirty="0">
                  <a:latin typeface="仿宋" panose="02010609060101010101" charset="-122"/>
                  <a:ea typeface="仿宋" panose="02010609060101010101" charset="-122"/>
                </a:rPr>
                <a:t>认真学习党的理论，学习科学文化和业务知识。</a:t>
              </a:r>
              <a:endParaRPr lang="en-US" altLang="zh-CN" sz="2400" b="1" dirty="0">
                <a:latin typeface="仿宋" panose="02010609060101010101" charset="-122"/>
                <a:ea typeface="仿宋" panose="02010609060101010101" charset="-122"/>
              </a:endParaRPr>
            </a:p>
          </p:txBody>
        </p:sp>
      </p:grpSp>
      <p:grpSp>
        <p:nvGrpSpPr>
          <p:cNvPr id="234507" name="组合 10"/>
          <p:cNvGrpSpPr/>
          <p:nvPr/>
        </p:nvGrpSpPr>
        <p:grpSpPr>
          <a:xfrm rot="0">
            <a:off x="1282065" y="4496435"/>
            <a:ext cx="8587739" cy="1040130"/>
            <a:chOff x="1490300" y="4853355"/>
            <a:chExt cx="6389389" cy="737161"/>
          </a:xfrm>
        </p:grpSpPr>
        <p:sp>
          <p:nvSpPr>
            <p:cNvPr id="241676" name="任意多边形 68"/>
            <p:cNvSpPr/>
            <p:nvPr>
              <p:custDataLst>
                <p:tags r:id="rId7"/>
              </p:custDataLst>
            </p:nvPr>
          </p:nvSpPr>
          <p:spPr>
            <a:xfrm>
              <a:off x="1490300" y="4853355"/>
              <a:ext cx="580293" cy="712177"/>
            </a:xfrm>
            <a:custGeom>
              <a:avLst/>
              <a:gdLst/>
              <a:ahLst/>
              <a:cxnLst>
                <a:cxn ang="0">
                  <a:pos x="0" y="0"/>
                </a:cxn>
                <a:cxn ang="0">
                  <a:pos x="580293" y="298119"/>
                </a:cxn>
                <a:cxn ang="0">
                  <a:pos x="580293" y="712177"/>
                </a:cxn>
                <a:cxn ang="0">
                  <a:pos x="0" y="414058"/>
                </a:cxn>
              </a:cxnLst>
              <a:pathLst>
                <a:path w="580293" h="712177">
                  <a:moveTo>
                    <a:pt x="0" y="0"/>
                  </a:moveTo>
                  <a:lnTo>
                    <a:pt x="580293" y="298119"/>
                  </a:lnTo>
                  <a:lnTo>
                    <a:pt x="580293" y="712177"/>
                  </a:lnTo>
                  <a:lnTo>
                    <a:pt x="0" y="414058"/>
                  </a:lnTo>
                  <a:close/>
                </a:path>
              </a:pathLst>
            </a:custGeom>
            <a:gradFill rotWithShape="1">
              <a:gsLst>
                <a:gs pos="0">
                  <a:srgbClr val="FE4444"/>
                </a:gs>
                <a:gs pos="100000">
                  <a:srgbClr val="832B2B"/>
                </a:gs>
              </a:gsLst>
              <a:lin ang="5400000"/>
              <a:tileRect/>
            </a:gradFill>
            <a:ln w="12700">
              <a:noFill/>
            </a:ln>
          </p:spPr>
          <p:txBody>
            <a:bodyPr/>
            <a:p>
              <a:endParaRPr lang="zh-CN" altLang="en-US"/>
            </a:p>
          </p:txBody>
        </p:sp>
        <p:sp>
          <p:nvSpPr>
            <p:cNvPr id="241677" name="任意多边形 69"/>
            <p:cNvSpPr/>
            <p:nvPr>
              <p:custDataLst>
                <p:tags r:id="rId8"/>
              </p:custDataLst>
            </p:nvPr>
          </p:nvSpPr>
          <p:spPr>
            <a:xfrm>
              <a:off x="2070594" y="5152295"/>
              <a:ext cx="394921" cy="413238"/>
            </a:xfrm>
            <a:custGeom>
              <a:avLst/>
              <a:gdLst>
                <a:gd name="txL" fmla="*/ 0 w 394921"/>
                <a:gd name="txT" fmla="*/ 0 h 413238"/>
                <a:gd name="txR" fmla="*/ 394921 w 394921"/>
                <a:gd name="txB" fmla="*/ 413238 h 413238"/>
              </a:gdLst>
              <a:ahLst/>
              <a:cxnLst>
                <a:cxn ang="0">
                  <a:pos x="0" y="0"/>
                </a:cxn>
                <a:cxn ang="0">
                  <a:pos x="207744" y="0"/>
                </a:cxn>
                <a:cxn ang="0">
                  <a:pos x="394921" y="206619"/>
                </a:cxn>
                <a:cxn ang="0">
                  <a:pos x="207744" y="413238"/>
                </a:cxn>
                <a:cxn ang="0">
                  <a:pos x="0" y="413238"/>
                </a:cxn>
              </a:cxnLst>
              <a:rect l="txL" t="txT" r="txR" b="tx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gradFill rotWithShape="1">
              <a:gsLst>
                <a:gs pos="0">
                  <a:srgbClr val="FE4444"/>
                </a:gs>
                <a:gs pos="100000">
                  <a:srgbClr val="832B2B"/>
                </a:gs>
              </a:gsLst>
              <a:lin ang="5400000"/>
              <a:tileRect/>
            </a:gradFill>
            <a:ln w="12700">
              <a:noFill/>
            </a:ln>
          </p:spPr>
          <p:txBody>
            <a:bodyPr anchor="ctr"/>
            <a:p>
              <a:pPr algn="ctr"/>
              <a:r>
                <a:rPr lang="zh-CN" altLang="en-US" sz="2000" b="1" dirty="0">
                  <a:solidFill>
                    <a:srgbClr val="FFFFFF"/>
                  </a:solidFill>
                  <a:latin typeface="Arial" panose="020B0604020202020204" pitchFamily="34" charset="0"/>
                  <a:ea typeface="宋体" panose="02010600030101010101" pitchFamily="2" charset="-122"/>
                </a:rPr>
                <a:t>三</a:t>
              </a:r>
              <a:endParaRPr lang="zh-CN" altLang="en-US" sz="2000" b="1" dirty="0">
                <a:solidFill>
                  <a:srgbClr val="FFFFFF"/>
                </a:solidFill>
                <a:latin typeface="Arial" panose="020B0604020202020204" pitchFamily="34" charset="0"/>
                <a:ea typeface="宋体" panose="02010600030101010101" pitchFamily="2" charset="-122"/>
              </a:endParaRPr>
            </a:p>
          </p:txBody>
        </p:sp>
        <p:sp>
          <p:nvSpPr>
            <p:cNvPr id="241678" name="文本框 76"/>
            <p:cNvSpPr txBox="1"/>
            <p:nvPr>
              <p:custDataLst>
                <p:tags r:id="rId9"/>
              </p:custDataLst>
            </p:nvPr>
          </p:nvSpPr>
          <p:spPr>
            <a:xfrm>
              <a:off x="2518347" y="5134178"/>
              <a:ext cx="5361342" cy="456338"/>
            </a:xfrm>
            <a:prstGeom prst="rect">
              <a:avLst/>
            </a:prstGeom>
            <a:noFill/>
            <a:ln w="9525">
              <a:noFill/>
            </a:ln>
          </p:spPr>
          <p:txBody>
            <a:bodyPr wrap="square" anchor="ctr"/>
            <a:p>
              <a:pPr>
                <a:lnSpc>
                  <a:spcPct val="150000"/>
                </a:lnSpc>
              </a:pPr>
              <a:r>
                <a:rPr lang="en-US" altLang="zh-CN" sz="2400" b="1" dirty="0">
                  <a:latin typeface="仿宋" panose="02010609060101010101" charset="-122"/>
                  <a:ea typeface="仿宋" panose="02010609060101010101" charset="-122"/>
                </a:rPr>
                <a:t>努力实践全心全意为人民服务的宗旨。</a:t>
              </a:r>
              <a:endParaRPr lang="en-US" altLang="zh-CN" sz="2400" b="1" dirty="0">
                <a:latin typeface="仿宋" panose="02010609060101010101" charset="-122"/>
                <a:ea typeface="仿宋" panose="02010609060101010101" charset="-122"/>
              </a:endParaRPr>
            </a:p>
          </p:txBody>
        </p:sp>
      </p:grpSp>
      <p:grpSp>
        <p:nvGrpSpPr>
          <p:cNvPr id="234511" name="组合 15"/>
          <p:cNvGrpSpPr/>
          <p:nvPr/>
        </p:nvGrpSpPr>
        <p:grpSpPr>
          <a:xfrm rot="0">
            <a:off x="1282065" y="5596890"/>
            <a:ext cx="8587739" cy="1040130"/>
            <a:chOff x="1490300" y="4853355"/>
            <a:chExt cx="6389389" cy="737161"/>
          </a:xfrm>
        </p:grpSpPr>
        <p:sp>
          <p:nvSpPr>
            <p:cNvPr id="241680" name="任意多边形 16"/>
            <p:cNvSpPr/>
            <p:nvPr>
              <p:custDataLst>
                <p:tags r:id="rId10"/>
              </p:custDataLst>
            </p:nvPr>
          </p:nvSpPr>
          <p:spPr>
            <a:xfrm>
              <a:off x="1490300" y="4853355"/>
              <a:ext cx="580293" cy="712177"/>
            </a:xfrm>
            <a:custGeom>
              <a:avLst/>
              <a:gdLst/>
              <a:ahLst/>
              <a:cxnLst>
                <a:cxn ang="0">
                  <a:pos x="0" y="0"/>
                </a:cxn>
                <a:cxn ang="0">
                  <a:pos x="580293" y="298119"/>
                </a:cxn>
                <a:cxn ang="0">
                  <a:pos x="580293" y="712177"/>
                </a:cxn>
                <a:cxn ang="0">
                  <a:pos x="0" y="414058"/>
                </a:cxn>
              </a:cxnLst>
              <a:pathLst>
                <a:path w="580293" h="712177">
                  <a:moveTo>
                    <a:pt x="0" y="0"/>
                  </a:moveTo>
                  <a:lnTo>
                    <a:pt x="580293" y="298119"/>
                  </a:lnTo>
                  <a:lnTo>
                    <a:pt x="580293" y="712177"/>
                  </a:lnTo>
                  <a:lnTo>
                    <a:pt x="0" y="414058"/>
                  </a:lnTo>
                  <a:close/>
                </a:path>
              </a:pathLst>
            </a:custGeom>
            <a:gradFill rotWithShape="1">
              <a:gsLst>
                <a:gs pos="0">
                  <a:srgbClr val="FE4444"/>
                </a:gs>
                <a:gs pos="100000">
                  <a:srgbClr val="832B2B"/>
                </a:gs>
              </a:gsLst>
              <a:lin ang="5400000"/>
              <a:tileRect/>
            </a:gradFill>
            <a:ln w="12700">
              <a:noFill/>
            </a:ln>
          </p:spPr>
          <p:txBody>
            <a:bodyPr/>
            <a:p>
              <a:endParaRPr lang="zh-CN" altLang="en-US"/>
            </a:p>
          </p:txBody>
        </p:sp>
        <p:sp>
          <p:nvSpPr>
            <p:cNvPr id="241681" name="任意多边形 17"/>
            <p:cNvSpPr/>
            <p:nvPr>
              <p:custDataLst>
                <p:tags r:id="rId11"/>
              </p:custDataLst>
            </p:nvPr>
          </p:nvSpPr>
          <p:spPr>
            <a:xfrm>
              <a:off x="2070594" y="5152295"/>
              <a:ext cx="394921" cy="413238"/>
            </a:xfrm>
            <a:custGeom>
              <a:avLst/>
              <a:gdLst>
                <a:gd name="txL" fmla="*/ 0 w 394921"/>
                <a:gd name="txT" fmla="*/ 0 h 413238"/>
                <a:gd name="txR" fmla="*/ 394921 w 394921"/>
                <a:gd name="txB" fmla="*/ 413238 h 413238"/>
              </a:gdLst>
              <a:ahLst/>
              <a:cxnLst>
                <a:cxn ang="0">
                  <a:pos x="0" y="0"/>
                </a:cxn>
                <a:cxn ang="0">
                  <a:pos x="207744" y="0"/>
                </a:cxn>
                <a:cxn ang="0">
                  <a:pos x="394921" y="206619"/>
                </a:cxn>
                <a:cxn ang="0">
                  <a:pos x="207744" y="413238"/>
                </a:cxn>
                <a:cxn ang="0">
                  <a:pos x="0" y="413238"/>
                </a:cxn>
              </a:cxnLst>
              <a:rect l="txL" t="txT" r="txR" b="tx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gradFill rotWithShape="1">
              <a:gsLst>
                <a:gs pos="0">
                  <a:srgbClr val="FE4444"/>
                </a:gs>
                <a:gs pos="100000">
                  <a:srgbClr val="832B2B"/>
                </a:gs>
              </a:gsLst>
              <a:lin ang="5400000"/>
              <a:tileRect/>
            </a:gradFill>
            <a:ln w="12700">
              <a:noFill/>
            </a:ln>
          </p:spPr>
          <p:txBody>
            <a:bodyPr anchor="ctr"/>
            <a:p>
              <a:pPr algn="ctr"/>
              <a:r>
                <a:rPr lang="zh-CN" altLang="en-US" sz="2000" b="1" dirty="0">
                  <a:solidFill>
                    <a:srgbClr val="FFFFFF"/>
                  </a:solidFill>
                  <a:latin typeface="Arial" panose="020B0604020202020204" pitchFamily="34" charset="0"/>
                  <a:ea typeface="宋体" panose="02010600030101010101" pitchFamily="2" charset="-122"/>
                </a:rPr>
                <a:t>四</a:t>
              </a:r>
              <a:endParaRPr lang="zh-CN" altLang="en-US" sz="2000" b="1" dirty="0">
                <a:solidFill>
                  <a:srgbClr val="FFFFFF"/>
                </a:solidFill>
                <a:latin typeface="Arial" panose="020B0604020202020204" pitchFamily="34" charset="0"/>
                <a:ea typeface="宋体" panose="02010600030101010101" pitchFamily="2" charset="-122"/>
              </a:endParaRPr>
            </a:p>
          </p:txBody>
        </p:sp>
        <p:sp>
          <p:nvSpPr>
            <p:cNvPr id="241682" name="文本框 18"/>
            <p:cNvSpPr txBox="1"/>
            <p:nvPr>
              <p:custDataLst>
                <p:tags r:id="rId12"/>
              </p:custDataLst>
            </p:nvPr>
          </p:nvSpPr>
          <p:spPr>
            <a:xfrm>
              <a:off x="2518347" y="5134178"/>
              <a:ext cx="5361342" cy="456338"/>
            </a:xfrm>
            <a:prstGeom prst="rect">
              <a:avLst/>
            </a:prstGeom>
            <a:noFill/>
            <a:ln w="9525">
              <a:noFill/>
            </a:ln>
          </p:spPr>
          <p:txBody>
            <a:bodyPr wrap="square" anchor="ctr"/>
            <a:p>
              <a:pPr>
                <a:lnSpc>
                  <a:spcPct val="150000"/>
                </a:lnSpc>
              </a:pPr>
              <a:r>
                <a:rPr lang="en-US" altLang="zh-CN" sz="2400" b="1" dirty="0">
                  <a:latin typeface="仿宋" panose="02010609060101010101" charset="-122"/>
                  <a:ea typeface="仿宋" panose="02010609060101010101" charset="-122"/>
                </a:rPr>
                <a:t>模范遵守党的纪律和国家法律。</a:t>
              </a:r>
              <a:endParaRPr lang="en-US" altLang="zh-CN" sz="2400" b="1" dirty="0">
                <a:latin typeface="仿宋" panose="02010609060101010101" charset="-122"/>
                <a:ea typeface="仿宋"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down)">
                                      <p:cBhvr>
                                        <p:cTn id="7" dur="290">
                                          <p:stCondLst>
                                            <p:cond delay="0"/>
                                          </p:stCondLst>
                                        </p:cTn>
                                        <p:tgtEl>
                                          <p:spTgt spid="219"/>
                                        </p:tgtEl>
                                      </p:cBhvr>
                                    </p:animEffect>
                                    <p:anim calcmode="lin" valueType="num">
                                      <p:cBhvr>
                                        <p:cTn id="8" dur="911" tmFilter="0,0; 0.14,0.36; 0.43,0.73; 0.71,0.91; 1.0,1.0">
                                          <p:stCondLst>
                                            <p:cond delay="0"/>
                                          </p:stCondLst>
                                        </p:cTn>
                                        <p:tgtEl>
                                          <p:spTgt spid="21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9"/>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219"/>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219"/>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219"/>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219"/>
                                        </p:tgtEl>
                                      </p:cBhvr>
                                      <p:to x="100000" y="60000"/>
                                    </p:animScale>
                                    <p:animScale>
                                      <p:cBhvr>
                                        <p:cTn id="14" dur="83" decel="50000">
                                          <p:stCondLst>
                                            <p:cond delay="338"/>
                                          </p:stCondLst>
                                        </p:cTn>
                                        <p:tgtEl>
                                          <p:spTgt spid="219"/>
                                        </p:tgtEl>
                                      </p:cBhvr>
                                      <p:to x="100000" y="100000"/>
                                    </p:animScale>
                                    <p:animScale>
                                      <p:cBhvr>
                                        <p:cTn id="15" dur="13">
                                          <p:stCondLst>
                                            <p:cond delay="656"/>
                                          </p:stCondLst>
                                        </p:cTn>
                                        <p:tgtEl>
                                          <p:spTgt spid="219"/>
                                        </p:tgtEl>
                                      </p:cBhvr>
                                      <p:to x="100000" y="80000"/>
                                    </p:animScale>
                                    <p:animScale>
                                      <p:cBhvr>
                                        <p:cTn id="16" dur="83" decel="50000">
                                          <p:stCondLst>
                                            <p:cond delay="669"/>
                                          </p:stCondLst>
                                        </p:cTn>
                                        <p:tgtEl>
                                          <p:spTgt spid="219"/>
                                        </p:tgtEl>
                                      </p:cBhvr>
                                      <p:to x="100000" y="100000"/>
                                    </p:animScale>
                                    <p:animScale>
                                      <p:cBhvr>
                                        <p:cTn id="17" dur="13">
                                          <p:stCondLst>
                                            <p:cond delay="821"/>
                                          </p:stCondLst>
                                        </p:cTn>
                                        <p:tgtEl>
                                          <p:spTgt spid="219"/>
                                        </p:tgtEl>
                                      </p:cBhvr>
                                      <p:to x="100000" y="90000"/>
                                    </p:animScale>
                                    <p:animScale>
                                      <p:cBhvr>
                                        <p:cTn id="18" dur="83" decel="50000">
                                          <p:stCondLst>
                                            <p:cond delay="834"/>
                                          </p:stCondLst>
                                        </p:cTn>
                                        <p:tgtEl>
                                          <p:spTgt spid="219"/>
                                        </p:tgtEl>
                                      </p:cBhvr>
                                      <p:to x="100000" y="100000"/>
                                    </p:animScale>
                                    <p:animScale>
                                      <p:cBhvr>
                                        <p:cTn id="19" dur="13">
                                          <p:stCondLst>
                                            <p:cond delay="904"/>
                                          </p:stCondLst>
                                        </p:cTn>
                                        <p:tgtEl>
                                          <p:spTgt spid="219"/>
                                        </p:tgtEl>
                                      </p:cBhvr>
                                      <p:to x="100000" y="95000"/>
                                    </p:animScale>
                                    <p:animScale>
                                      <p:cBhvr>
                                        <p:cTn id="20" dur="83" decel="50000">
                                          <p:stCondLst>
                                            <p:cond delay="917"/>
                                          </p:stCondLst>
                                        </p:cTn>
                                        <p:tgtEl>
                                          <p:spTgt spid="219"/>
                                        </p:tgtEl>
                                      </p:cBhvr>
                                      <p:to x="100000" y="100000"/>
                                    </p:animScale>
                                  </p:childTnLst>
                                </p:cTn>
                              </p:par>
                            </p:childTnLst>
                          </p:cTn>
                        </p:par>
                        <p:par>
                          <p:cTn id="21" fill="hold">
                            <p:stCondLst>
                              <p:cond delay="1000"/>
                            </p:stCondLst>
                            <p:childTnLst>
                              <p:par>
                                <p:cTn id="22" presetID="34" presetClass="entr" presetSubtype="0" fill="hold" nodeType="afterEffect">
                                  <p:stCondLst>
                                    <p:cond delay="0"/>
                                  </p:stCondLst>
                                  <p:childTnLst>
                                    <p:set>
                                      <p:cBhvr>
                                        <p:cTn id="23" dur="1" fill="hold">
                                          <p:stCondLst>
                                            <p:cond delay="0"/>
                                          </p:stCondLst>
                                        </p:cTn>
                                        <p:tgtEl>
                                          <p:spTgt spid="234499"/>
                                        </p:tgtEl>
                                        <p:attrNameLst>
                                          <p:attrName>style.visibility</p:attrName>
                                        </p:attrNameLst>
                                      </p:cBhvr>
                                      <p:to>
                                        <p:strVal val="visible"/>
                                      </p:to>
                                    </p:set>
                                    <p:anim from="(-#ppt_w/2)" to="(#ppt_x)" calcmode="lin" valueType="num">
                                      <p:cBhvr>
                                        <p:cTn id="24" dur="600" fill="hold">
                                          <p:stCondLst>
                                            <p:cond delay="0"/>
                                          </p:stCondLst>
                                        </p:cTn>
                                        <p:tgtEl>
                                          <p:spTgt spid="234499"/>
                                        </p:tgtEl>
                                        <p:attrNameLst>
                                          <p:attrName>ppt_x</p:attrName>
                                        </p:attrNameLst>
                                      </p:cBhvr>
                                    </p:anim>
                                    <p:anim from="0" to="-1.0" calcmode="lin" valueType="num">
                                      <p:cBhvr>
                                        <p:cTn id="25" dur="200" decel="50000" autoRev="1" fill="hold">
                                          <p:stCondLst>
                                            <p:cond delay="600"/>
                                          </p:stCondLst>
                                        </p:cTn>
                                        <p:tgtEl>
                                          <p:spTgt spid="234499"/>
                                        </p:tgtEl>
                                        <p:attrNameLst>
                                          <p:attrName>xshear</p:attrName>
                                        </p:attrNameLst>
                                      </p:cBhvr>
                                    </p:anim>
                                    <p:animScale>
                                      <p:cBhvr>
                                        <p:cTn id="26" dur="200" decel="100000" autoRev="1" fill="hold">
                                          <p:stCondLst>
                                            <p:cond delay="600"/>
                                          </p:stCondLst>
                                        </p:cTn>
                                        <p:tgtEl>
                                          <p:spTgt spid="234499"/>
                                        </p:tgtEl>
                                      </p:cBhvr>
                                      <p:from x="100000" y="100000"/>
                                      <p:to x="80000" y="100000"/>
                                    </p:animScale>
                                    <p:anim by="(#ppt_h/3+#ppt_w*0.1)" calcmode="lin" valueType="num">
                                      <p:cBhvr additive="sum">
                                        <p:cTn id="27" dur="200" decel="100000" autoRev="1" fill="hold">
                                          <p:stCondLst>
                                            <p:cond delay="600"/>
                                          </p:stCondLst>
                                        </p:cTn>
                                        <p:tgtEl>
                                          <p:spTgt spid="234499"/>
                                        </p:tgtEl>
                                        <p:attrNameLst>
                                          <p:attrName>ppt_x</p:attrName>
                                        </p:attrNameLst>
                                      </p:cBhvr>
                                    </p:anim>
                                  </p:childTnLst>
                                </p:cTn>
                              </p:par>
                            </p:childTnLst>
                          </p:cTn>
                        </p:par>
                        <p:par>
                          <p:cTn id="28" fill="hold">
                            <p:stCondLst>
                              <p:cond delay="2000"/>
                            </p:stCondLst>
                            <p:childTnLst>
                              <p:par>
                                <p:cTn id="29" presetID="34" presetClass="entr" presetSubtype="0" fill="hold" nodeType="afterEffect">
                                  <p:stCondLst>
                                    <p:cond delay="0"/>
                                  </p:stCondLst>
                                  <p:childTnLst>
                                    <p:set>
                                      <p:cBhvr>
                                        <p:cTn id="30" dur="1" fill="hold">
                                          <p:stCondLst>
                                            <p:cond delay="0"/>
                                          </p:stCondLst>
                                        </p:cTn>
                                        <p:tgtEl>
                                          <p:spTgt spid="234503"/>
                                        </p:tgtEl>
                                        <p:attrNameLst>
                                          <p:attrName>style.visibility</p:attrName>
                                        </p:attrNameLst>
                                      </p:cBhvr>
                                      <p:to>
                                        <p:strVal val="visible"/>
                                      </p:to>
                                    </p:set>
                                    <p:anim from="(-#ppt_w/2)" to="(#ppt_x)" calcmode="lin" valueType="num">
                                      <p:cBhvr>
                                        <p:cTn id="31" dur="600" fill="hold">
                                          <p:stCondLst>
                                            <p:cond delay="0"/>
                                          </p:stCondLst>
                                        </p:cTn>
                                        <p:tgtEl>
                                          <p:spTgt spid="234503"/>
                                        </p:tgtEl>
                                        <p:attrNameLst>
                                          <p:attrName>ppt_x</p:attrName>
                                        </p:attrNameLst>
                                      </p:cBhvr>
                                    </p:anim>
                                    <p:anim from="0" to="-1.0" calcmode="lin" valueType="num">
                                      <p:cBhvr>
                                        <p:cTn id="32" dur="200" decel="50000" autoRev="1" fill="hold">
                                          <p:stCondLst>
                                            <p:cond delay="600"/>
                                          </p:stCondLst>
                                        </p:cTn>
                                        <p:tgtEl>
                                          <p:spTgt spid="234503"/>
                                        </p:tgtEl>
                                        <p:attrNameLst>
                                          <p:attrName>xshear</p:attrName>
                                        </p:attrNameLst>
                                      </p:cBhvr>
                                    </p:anim>
                                    <p:animScale>
                                      <p:cBhvr>
                                        <p:cTn id="33" dur="200" decel="100000" autoRev="1" fill="hold">
                                          <p:stCondLst>
                                            <p:cond delay="600"/>
                                          </p:stCondLst>
                                        </p:cTn>
                                        <p:tgtEl>
                                          <p:spTgt spid="234503"/>
                                        </p:tgtEl>
                                      </p:cBhvr>
                                      <p:from x="100000" y="100000"/>
                                      <p:to x="80000" y="100000"/>
                                    </p:animScale>
                                    <p:anim by="(#ppt_h/3+#ppt_w*0.1)" calcmode="lin" valueType="num">
                                      <p:cBhvr additive="sum">
                                        <p:cTn id="34" dur="200" decel="100000" autoRev="1" fill="hold">
                                          <p:stCondLst>
                                            <p:cond delay="600"/>
                                          </p:stCondLst>
                                        </p:cTn>
                                        <p:tgtEl>
                                          <p:spTgt spid="234503"/>
                                        </p:tgtEl>
                                        <p:attrNameLst>
                                          <p:attrName>ppt_x</p:attrName>
                                        </p:attrNameLst>
                                      </p:cBhvr>
                                    </p:anim>
                                  </p:childTnLst>
                                </p:cTn>
                              </p:par>
                            </p:childTnLst>
                          </p:cTn>
                        </p:par>
                        <p:par>
                          <p:cTn id="35" fill="hold">
                            <p:stCondLst>
                              <p:cond delay="3000"/>
                            </p:stCondLst>
                            <p:childTnLst>
                              <p:par>
                                <p:cTn id="36" presetID="34" presetClass="entr" presetSubtype="0" fill="hold" nodeType="afterEffect">
                                  <p:stCondLst>
                                    <p:cond delay="0"/>
                                  </p:stCondLst>
                                  <p:childTnLst>
                                    <p:set>
                                      <p:cBhvr>
                                        <p:cTn id="37" dur="1" fill="hold">
                                          <p:stCondLst>
                                            <p:cond delay="0"/>
                                          </p:stCondLst>
                                        </p:cTn>
                                        <p:tgtEl>
                                          <p:spTgt spid="234507"/>
                                        </p:tgtEl>
                                        <p:attrNameLst>
                                          <p:attrName>style.visibility</p:attrName>
                                        </p:attrNameLst>
                                      </p:cBhvr>
                                      <p:to>
                                        <p:strVal val="visible"/>
                                      </p:to>
                                    </p:set>
                                    <p:anim from="(-#ppt_w/2)" to="(#ppt_x)" calcmode="lin" valueType="num">
                                      <p:cBhvr>
                                        <p:cTn id="38" dur="600" fill="hold">
                                          <p:stCondLst>
                                            <p:cond delay="0"/>
                                          </p:stCondLst>
                                        </p:cTn>
                                        <p:tgtEl>
                                          <p:spTgt spid="234507"/>
                                        </p:tgtEl>
                                        <p:attrNameLst>
                                          <p:attrName>ppt_x</p:attrName>
                                        </p:attrNameLst>
                                      </p:cBhvr>
                                    </p:anim>
                                    <p:anim from="0" to="-1.0" calcmode="lin" valueType="num">
                                      <p:cBhvr>
                                        <p:cTn id="39" dur="200" decel="50000" autoRev="1" fill="hold">
                                          <p:stCondLst>
                                            <p:cond delay="600"/>
                                          </p:stCondLst>
                                        </p:cTn>
                                        <p:tgtEl>
                                          <p:spTgt spid="234507"/>
                                        </p:tgtEl>
                                        <p:attrNameLst>
                                          <p:attrName>xshear</p:attrName>
                                        </p:attrNameLst>
                                      </p:cBhvr>
                                    </p:anim>
                                    <p:animScale>
                                      <p:cBhvr>
                                        <p:cTn id="40" dur="200" decel="100000" autoRev="1" fill="hold">
                                          <p:stCondLst>
                                            <p:cond delay="600"/>
                                          </p:stCondLst>
                                        </p:cTn>
                                        <p:tgtEl>
                                          <p:spTgt spid="234507"/>
                                        </p:tgtEl>
                                      </p:cBhvr>
                                      <p:from x="100000" y="100000"/>
                                      <p:to x="80000" y="100000"/>
                                    </p:animScale>
                                    <p:anim by="(#ppt_h/3+#ppt_w*0.1)" calcmode="lin" valueType="num">
                                      <p:cBhvr additive="sum">
                                        <p:cTn id="41" dur="200" decel="100000" autoRev="1" fill="hold">
                                          <p:stCondLst>
                                            <p:cond delay="600"/>
                                          </p:stCondLst>
                                        </p:cTn>
                                        <p:tgtEl>
                                          <p:spTgt spid="234507"/>
                                        </p:tgtEl>
                                        <p:attrNameLst>
                                          <p:attrName>ppt_x</p:attrName>
                                        </p:attrNameLst>
                                      </p:cBhvr>
                                    </p:anim>
                                  </p:childTnLst>
                                </p:cTn>
                              </p:par>
                            </p:childTnLst>
                          </p:cTn>
                        </p:par>
                        <p:par>
                          <p:cTn id="42" fill="hold">
                            <p:stCondLst>
                              <p:cond delay="4000"/>
                            </p:stCondLst>
                            <p:childTnLst>
                              <p:par>
                                <p:cTn id="43" presetID="34" presetClass="entr" presetSubtype="0" fill="hold" nodeType="afterEffect">
                                  <p:stCondLst>
                                    <p:cond delay="0"/>
                                  </p:stCondLst>
                                  <p:childTnLst>
                                    <p:set>
                                      <p:cBhvr>
                                        <p:cTn id="44" dur="1" fill="hold">
                                          <p:stCondLst>
                                            <p:cond delay="0"/>
                                          </p:stCondLst>
                                        </p:cTn>
                                        <p:tgtEl>
                                          <p:spTgt spid="234511"/>
                                        </p:tgtEl>
                                        <p:attrNameLst>
                                          <p:attrName>style.visibility</p:attrName>
                                        </p:attrNameLst>
                                      </p:cBhvr>
                                      <p:to>
                                        <p:strVal val="visible"/>
                                      </p:to>
                                    </p:set>
                                    <p:anim from="(-#ppt_w/2)" to="(#ppt_x)" calcmode="lin" valueType="num">
                                      <p:cBhvr>
                                        <p:cTn id="45" dur="600" fill="hold">
                                          <p:stCondLst>
                                            <p:cond delay="0"/>
                                          </p:stCondLst>
                                        </p:cTn>
                                        <p:tgtEl>
                                          <p:spTgt spid="234511"/>
                                        </p:tgtEl>
                                        <p:attrNameLst>
                                          <p:attrName>ppt_x</p:attrName>
                                        </p:attrNameLst>
                                      </p:cBhvr>
                                    </p:anim>
                                    <p:anim from="0" to="-1.0" calcmode="lin" valueType="num">
                                      <p:cBhvr>
                                        <p:cTn id="46" dur="200" decel="50000" autoRev="1" fill="hold">
                                          <p:stCondLst>
                                            <p:cond delay="600"/>
                                          </p:stCondLst>
                                        </p:cTn>
                                        <p:tgtEl>
                                          <p:spTgt spid="234511"/>
                                        </p:tgtEl>
                                        <p:attrNameLst>
                                          <p:attrName>xshear</p:attrName>
                                        </p:attrNameLst>
                                      </p:cBhvr>
                                    </p:anim>
                                    <p:animScale>
                                      <p:cBhvr>
                                        <p:cTn id="47" dur="200" decel="100000" autoRev="1" fill="hold">
                                          <p:stCondLst>
                                            <p:cond delay="600"/>
                                          </p:stCondLst>
                                        </p:cTn>
                                        <p:tgtEl>
                                          <p:spTgt spid="234511"/>
                                        </p:tgtEl>
                                      </p:cBhvr>
                                      <p:from x="100000" y="100000"/>
                                      <p:to x="80000" y="100000"/>
                                    </p:animScale>
                                    <p:anim by="(#ppt_h/3+#ppt_w*0.1)" calcmode="lin" valueType="num">
                                      <p:cBhvr additive="sum">
                                        <p:cTn id="48" dur="200" decel="100000" autoRev="1" fill="hold">
                                          <p:stCondLst>
                                            <p:cond delay="600"/>
                                          </p:stCondLst>
                                        </p:cTn>
                                        <p:tgtEl>
                                          <p:spTgt spid="2345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03985" y="11430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第二节 党员的权利</a:t>
            </a:r>
            <a:endParaRPr lang="zh-CN" altLang="en-US" sz="3200" b="1">
              <a:latin typeface="楷体" panose="02010609060101010101" charset="-122"/>
              <a:ea typeface="楷体" panose="02010609060101010101" charset="-122"/>
            </a:endParaRPr>
          </a:p>
        </p:txBody>
      </p:sp>
      <p:sp>
        <p:nvSpPr>
          <p:cNvPr id="219" name=" 219"/>
          <p:cNvSpPr/>
          <p:nvPr/>
        </p:nvSpPr>
        <p:spPr>
          <a:xfrm>
            <a:off x="474028" y="1464945"/>
            <a:ext cx="3941763" cy="479425"/>
          </a:xfrm>
          <a:prstGeom prst="roundRect">
            <a:avLst>
              <a:gd name="adj" fmla="val 50000"/>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l" eaLnBrk="1" fontAlgn="auto" hangingPunct="1">
              <a:spcBef>
                <a:spcPts val="0"/>
              </a:spcBef>
              <a:spcAft>
                <a:spcPts val="0"/>
              </a:spcAft>
              <a:defRPr/>
            </a:pPr>
            <a:r>
              <a:rPr lang="zh-CN" altLang="en-US" sz="2400" b="1" strike="noStrike" noProof="1">
                <a:solidFill>
                  <a:srgbClr val="FFFFFF"/>
                </a:solidFill>
                <a:latin typeface="宋体" panose="02010600030101010101" pitchFamily="2" charset="-122"/>
                <a:ea typeface="宋体" panose="02010600030101010101" pitchFamily="2" charset="-122"/>
              </a:rPr>
              <a:t>一、党员的八项基本权利</a:t>
            </a:r>
            <a:endParaRPr lang="zh-CN" altLang="en-US" sz="2400" b="1" strike="noStrike" noProof="1">
              <a:solidFill>
                <a:srgbClr val="FFFFFF"/>
              </a:solidFill>
              <a:latin typeface="宋体" panose="02010600030101010101" pitchFamily="2" charset="-122"/>
              <a:ea typeface="宋体" panose="02010600030101010101" pitchFamily="2" charset="-122"/>
            </a:endParaRPr>
          </a:p>
        </p:txBody>
      </p:sp>
      <p:sp>
        <p:nvSpPr>
          <p:cNvPr id="167" name=" 167"/>
          <p:cNvSpPr/>
          <p:nvPr/>
        </p:nvSpPr>
        <p:spPr>
          <a:xfrm>
            <a:off x="1149350" y="2082165"/>
            <a:ext cx="9847580" cy="22472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1" fontAlgn="auto" hangingPunct="1">
              <a:lnSpc>
                <a:spcPct val="110000"/>
              </a:lnSpc>
              <a:spcBef>
                <a:spcPts val="0"/>
              </a:spcBef>
              <a:spcAft>
                <a:spcPts val="0"/>
              </a:spcAft>
              <a:defRPr/>
            </a:pPr>
            <a:r>
              <a:rPr lang="en-US" altLang="zh-CN" sz="2300">
                <a:solidFill>
                  <a:schemeClr val="tx1"/>
                </a:solidFill>
                <a:latin typeface="Arial" panose="020B0604020202020204" pitchFamily="34" charset="0"/>
                <a:ea typeface="宋体" panose="02010600030101010101" pitchFamily="2" charset="-122"/>
                <a:sym typeface="+mn-ea"/>
              </a:rPr>
              <a:t>        </a:t>
            </a:r>
            <a:r>
              <a:rPr lang="zh-CN" altLang="en-US" sz="2300">
                <a:solidFill>
                  <a:schemeClr val="tx1"/>
                </a:solidFill>
                <a:latin typeface="Arial" panose="020B0604020202020204" pitchFamily="34" charset="0"/>
                <a:ea typeface="宋体" panose="02010600030101010101" pitchFamily="2" charset="-122"/>
                <a:sym typeface="+mn-ea"/>
              </a:rPr>
              <a:t>党员的权利指党员按照党章规定应享有的权利和利益。它是我们党党内民主的具体体现。在党内，每个党员都是平等的，都有权参与党的工作，共同管理党的事务，发挥自己的积极性和负责精神，维护党的利益，保证党的事业的健康发展。共产党员的权利任何个人或党的任何一级组织直至中央都无权剥夺。十九大党章第一章第四条规定党员享有下列权利：</a:t>
            </a:r>
            <a:endParaRPr lang="zh-CN" altLang="en-US" sz="2300">
              <a:solidFill>
                <a:schemeClr val="tx1"/>
              </a:solidFill>
              <a:latin typeface="Arial" panose="020B0604020202020204" pitchFamily="34" charset="0"/>
              <a:ea typeface="宋体" panose="02010600030101010101" pitchFamily="2" charset="-122"/>
              <a:sym typeface="+mn-ea"/>
            </a:endParaRPr>
          </a:p>
        </p:txBody>
      </p:sp>
      <p:sp>
        <p:nvSpPr>
          <p:cNvPr id="185" name=" 185"/>
          <p:cNvSpPr/>
          <p:nvPr/>
        </p:nvSpPr>
        <p:spPr>
          <a:xfrm>
            <a:off x="1465580" y="4494530"/>
            <a:ext cx="530860" cy="517525"/>
          </a:xfrm>
          <a:prstGeom prst="don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strike="noStrike" noProof="1" dirty="0">
                <a:solidFill>
                  <a:schemeClr val="tx1"/>
                </a:solidFill>
                <a:latin typeface="楷体" panose="02010609060101010101" charset="-122"/>
                <a:ea typeface="楷体" panose="02010609060101010101" charset="-122"/>
              </a:rPr>
              <a:t>1</a:t>
            </a:r>
            <a:endParaRPr lang="en-US" altLang="zh-CN" sz="2400" b="1" strike="noStrike" noProof="1" dirty="0">
              <a:solidFill>
                <a:schemeClr val="tx1"/>
              </a:solidFill>
              <a:latin typeface="楷体" panose="02010609060101010101" charset="-122"/>
              <a:ea typeface="楷体" panose="02010609060101010101" charset="-122"/>
            </a:endParaRPr>
          </a:p>
        </p:txBody>
      </p:sp>
      <p:sp>
        <p:nvSpPr>
          <p:cNvPr id="236549" name="文本框 54"/>
          <p:cNvSpPr txBox="1"/>
          <p:nvPr/>
        </p:nvSpPr>
        <p:spPr>
          <a:xfrm>
            <a:off x="2079625" y="4553585"/>
            <a:ext cx="8917305" cy="460375"/>
          </a:xfrm>
          <a:prstGeom prst="rect">
            <a:avLst/>
          </a:prstGeom>
          <a:noFill/>
          <a:ln w="9525">
            <a:noFill/>
          </a:ln>
        </p:spPr>
        <p:txBody>
          <a:bodyPr wrap="square" anchor="t">
            <a:spAutoFit/>
          </a:bodyPr>
          <a:p>
            <a:r>
              <a:rPr lang="zh-CN" altLang="en-US" sz="2400" b="1">
                <a:latin typeface="楷体" panose="02010609060101010101" charset="-122"/>
                <a:ea typeface="楷体" panose="02010609060101010101" charset="-122"/>
              </a:rPr>
              <a:t>参加党的有关会议，阅读党的有关文件，接受党的教育和培训。</a:t>
            </a:r>
            <a:endParaRPr lang="zh-CN" altLang="en-US" sz="2400" b="1">
              <a:latin typeface="楷体" panose="02010609060101010101" charset="-122"/>
              <a:ea typeface="楷体" panose="02010609060101010101" charset="-122"/>
            </a:endParaRPr>
          </a:p>
        </p:txBody>
      </p:sp>
      <p:sp>
        <p:nvSpPr>
          <p:cNvPr id="56" name=" 185"/>
          <p:cNvSpPr/>
          <p:nvPr/>
        </p:nvSpPr>
        <p:spPr>
          <a:xfrm>
            <a:off x="1465580" y="5249545"/>
            <a:ext cx="530860" cy="514985"/>
          </a:xfrm>
          <a:prstGeom prst="don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strike="noStrike" noProof="1" dirty="0">
                <a:solidFill>
                  <a:schemeClr val="tx1"/>
                </a:solidFill>
                <a:latin typeface="楷体" panose="02010609060101010101" charset="-122"/>
                <a:ea typeface="楷体" panose="02010609060101010101" charset="-122"/>
              </a:rPr>
              <a:t>2</a:t>
            </a:r>
            <a:endParaRPr lang="en-US" altLang="zh-CN" sz="2400" b="1" strike="noStrike" noProof="1" dirty="0">
              <a:solidFill>
                <a:schemeClr val="tx1"/>
              </a:solidFill>
              <a:latin typeface="楷体" panose="02010609060101010101" charset="-122"/>
              <a:ea typeface="楷体" panose="02010609060101010101" charset="-122"/>
            </a:endParaRPr>
          </a:p>
        </p:txBody>
      </p:sp>
      <p:sp>
        <p:nvSpPr>
          <p:cNvPr id="236551" name="文本框 56"/>
          <p:cNvSpPr txBox="1"/>
          <p:nvPr/>
        </p:nvSpPr>
        <p:spPr>
          <a:xfrm>
            <a:off x="2079625" y="5276850"/>
            <a:ext cx="8707755" cy="460375"/>
          </a:xfrm>
          <a:prstGeom prst="rect">
            <a:avLst/>
          </a:prstGeom>
          <a:noFill/>
          <a:ln w="9525">
            <a:noFill/>
          </a:ln>
        </p:spPr>
        <p:txBody>
          <a:bodyPr wrap="square" anchor="t">
            <a:spAutoFit/>
          </a:bodyPr>
          <a:p>
            <a:r>
              <a:rPr lang="zh-CN" altLang="en-US" sz="2400" b="1">
                <a:latin typeface="楷体" panose="02010609060101010101" charset="-122"/>
                <a:ea typeface="楷体" panose="02010609060101010101" charset="-122"/>
              </a:rPr>
              <a:t>在党的会议上和党报党刊上，参加关于党的政策问题的讨论。</a:t>
            </a:r>
            <a:endParaRPr lang="zh-CN" altLang="en-US" sz="2400" b="1">
              <a:latin typeface="楷体" panose="02010609060101010101" charset="-122"/>
              <a:ea typeface="楷体" panose="02010609060101010101" charset="-122"/>
            </a:endParaRPr>
          </a:p>
        </p:txBody>
      </p:sp>
      <p:sp>
        <p:nvSpPr>
          <p:cNvPr id="58" name=" 185"/>
          <p:cNvSpPr/>
          <p:nvPr/>
        </p:nvSpPr>
        <p:spPr>
          <a:xfrm>
            <a:off x="1465580" y="5987415"/>
            <a:ext cx="530860" cy="517525"/>
          </a:xfrm>
          <a:prstGeom prst="don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strike="noStrike" noProof="1" dirty="0">
                <a:solidFill>
                  <a:schemeClr val="tx1"/>
                </a:solidFill>
                <a:latin typeface="楷体" panose="02010609060101010101" charset="-122"/>
                <a:ea typeface="楷体" panose="02010609060101010101" charset="-122"/>
              </a:rPr>
              <a:t>3</a:t>
            </a:r>
            <a:endParaRPr lang="en-US" altLang="zh-CN" sz="2400" b="1" strike="noStrike" noProof="1" dirty="0">
              <a:solidFill>
                <a:schemeClr val="tx1"/>
              </a:solidFill>
              <a:latin typeface="楷体" panose="02010609060101010101" charset="-122"/>
              <a:ea typeface="楷体" panose="02010609060101010101" charset="-122"/>
            </a:endParaRPr>
          </a:p>
        </p:txBody>
      </p:sp>
      <p:sp>
        <p:nvSpPr>
          <p:cNvPr id="236553" name="文本框 59"/>
          <p:cNvSpPr txBox="1"/>
          <p:nvPr/>
        </p:nvSpPr>
        <p:spPr>
          <a:xfrm>
            <a:off x="2079625" y="6015990"/>
            <a:ext cx="7785100" cy="460375"/>
          </a:xfrm>
          <a:prstGeom prst="rect">
            <a:avLst/>
          </a:prstGeom>
          <a:noFill/>
          <a:ln w="9525">
            <a:noFill/>
          </a:ln>
        </p:spPr>
        <p:txBody>
          <a:bodyPr wrap="square" anchor="t">
            <a:spAutoFit/>
          </a:bodyPr>
          <a:p>
            <a:r>
              <a:rPr lang="zh-CN" altLang="en-US" sz="2400" b="1">
                <a:latin typeface="楷体" panose="02010609060101010101" charset="-122"/>
                <a:ea typeface="楷体" panose="02010609060101010101" charset="-122"/>
              </a:rPr>
              <a:t>对党的工作提出建议和倡议。</a:t>
            </a:r>
            <a:endParaRPr lang="zh-CN" altLang="en-US" sz="24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plus(in)">
                                      <p:cBhvr>
                                        <p:cTn id="7" dur="1000"/>
                                        <p:tgtEl>
                                          <p:spTgt spid="219"/>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fade">
                                      <p:cBhvr>
                                        <p:cTn id="11" dur="800" decel="100000"/>
                                        <p:tgtEl>
                                          <p:spTgt spid="167"/>
                                        </p:tgtEl>
                                      </p:cBhvr>
                                    </p:animEffect>
                                    <p:anim calcmode="lin" valueType="num">
                                      <p:cBhvr>
                                        <p:cTn id="12" dur="800" decel="100000" fill="hold"/>
                                        <p:tgtEl>
                                          <p:spTgt spid="167"/>
                                        </p:tgtEl>
                                        <p:attrNameLst>
                                          <p:attrName>style.rotation</p:attrName>
                                        </p:attrNameLst>
                                      </p:cBhvr>
                                      <p:tavLst>
                                        <p:tav tm="0">
                                          <p:val>
                                            <p:fltVal val="-90.000000"/>
                                          </p:val>
                                        </p:tav>
                                        <p:tav tm="100000">
                                          <p:val>
                                            <p:fltVal val="0.000000"/>
                                          </p:val>
                                        </p:tav>
                                      </p:tavLst>
                                    </p:anim>
                                    <p:anim calcmode="lin" valueType="num">
                                      <p:cBhvr>
                                        <p:cTn id="13" dur="800" decel="100000" fill="hold"/>
                                        <p:tgtEl>
                                          <p:spTgt spid="167"/>
                                        </p:tgtEl>
                                        <p:attrNameLst>
                                          <p:attrName>ppt_x</p:attrName>
                                        </p:attrNameLst>
                                      </p:cBhvr>
                                      <p:tavLst>
                                        <p:tav tm="0">
                                          <p:val>
                                            <p:strVal val="#ppt_x+0.4"/>
                                          </p:val>
                                        </p:tav>
                                        <p:tav tm="100000">
                                          <p:val>
                                            <p:strVal val="#ppt_x-0.05"/>
                                          </p:val>
                                        </p:tav>
                                      </p:tavLst>
                                    </p:anim>
                                    <p:anim calcmode="lin" valueType="num">
                                      <p:cBhvr>
                                        <p:cTn id="14" dur="800" decel="100000" fill="hold"/>
                                        <p:tgtEl>
                                          <p:spTgt spid="16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6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67"/>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185"/>
                                        </p:tgtEl>
                                        <p:attrNameLst>
                                          <p:attrName>style.visibility</p:attrName>
                                        </p:attrNameLst>
                                      </p:cBhvr>
                                      <p:to>
                                        <p:strVal val="visible"/>
                                      </p:to>
                                    </p:set>
                                    <p:animEffect transition="in" filter="wipe(down)">
                                      <p:cBhvr>
                                        <p:cTn id="20" dur="290">
                                          <p:stCondLst>
                                            <p:cond delay="0"/>
                                          </p:stCondLst>
                                        </p:cTn>
                                        <p:tgtEl>
                                          <p:spTgt spid="185"/>
                                        </p:tgtEl>
                                      </p:cBhvr>
                                    </p:animEffect>
                                    <p:anim calcmode="lin" valueType="num">
                                      <p:cBhvr>
                                        <p:cTn id="21" dur="911" tmFilter="0,0; 0.14,0.36; 0.43,0.73; 0.71,0.91; 1.0,1.0">
                                          <p:stCondLst>
                                            <p:cond delay="0"/>
                                          </p:stCondLst>
                                        </p:cTn>
                                        <p:tgtEl>
                                          <p:spTgt spid="185"/>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185"/>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185"/>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185"/>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185"/>
                                        </p:tgtEl>
                                        <p:attrNameLst>
                                          <p:attrName>ppt_y</p:attrName>
                                        </p:attrNameLst>
                                      </p:cBhvr>
                                      <p:tavLst>
                                        <p:tav tm="0" fmla="#ppt_y-sin(pi*$)/81">
                                          <p:val>
                                            <p:fltVal val="0"/>
                                          </p:val>
                                        </p:tav>
                                        <p:tav tm="100000">
                                          <p:val>
                                            <p:fltVal val="1"/>
                                          </p:val>
                                        </p:tav>
                                      </p:tavLst>
                                    </p:anim>
                                    <p:animScale>
                                      <p:cBhvr>
                                        <p:cTn id="26" dur="13">
                                          <p:stCondLst>
                                            <p:cond delay="325"/>
                                          </p:stCondLst>
                                        </p:cTn>
                                        <p:tgtEl>
                                          <p:spTgt spid="185"/>
                                        </p:tgtEl>
                                      </p:cBhvr>
                                      <p:to x="100000" y="60000"/>
                                    </p:animScale>
                                    <p:animScale>
                                      <p:cBhvr>
                                        <p:cTn id="27" dur="83" decel="50000">
                                          <p:stCondLst>
                                            <p:cond delay="338"/>
                                          </p:stCondLst>
                                        </p:cTn>
                                        <p:tgtEl>
                                          <p:spTgt spid="185"/>
                                        </p:tgtEl>
                                      </p:cBhvr>
                                      <p:to x="100000" y="100000"/>
                                    </p:animScale>
                                    <p:animScale>
                                      <p:cBhvr>
                                        <p:cTn id="28" dur="13">
                                          <p:stCondLst>
                                            <p:cond delay="656"/>
                                          </p:stCondLst>
                                        </p:cTn>
                                        <p:tgtEl>
                                          <p:spTgt spid="185"/>
                                        </p:tgtEl>
                                      </p:cBhvr>
                                      <p:to x="100000" y="80000"/>
                                    </p:animScale>
                                    <p:animScale>
                                      <p:cBhvr>
                                        <p:cTn id="29" dur="83" decel="50000">
                                          <p:stCondLst>
                                            <p:cond delay="669"/>
                                          </p:stCondLst>
                                        </p:cTn>
                                        <p:tgtEl>
                                          <p:spTgt spid="185"/>
                                        </p:tgtEl>
                                      </p:cBhvr>
                                      <p:to x="100000" y="100000"/>
                                    </p:animScale>
                                    <p:animScale>
                                      <p:cBhvr>
                                        <p:cTn id="30" dur="13">
                                          <p:stCondLst>
                                            <p:cond delay="821"/>
                                          </p:stCondLst>
                                        </p:cTn>
                                        <p:tgtEl>
                                          <p:spTgt spid="185"/>
                                        </p:tgtEl>
                                      </p:cBhvr>
                                      <p:to x="100000" y="90000"/>
                                    </p:animScale>
                                    <p:animScale>
                                      <p:cBhvr>
                                        <p:cTn id="31" dur="83" decel="50000">
                                          <p:stCondLst>
                                            <p:cond delay="834"/>
                                          </p:stCondLst>
                                        </p:cTn>
                                        <p:tgtEl>
                                          <p:spTgt spid="185"/>
                                        </p:tgtEl>
                                      </p:cBhvr>
                                      <p:to x="100000" y="100000"/>
                                    </p:animScale>
                                    <p:animScale>
                                      <p:cBhvr>
                                        <p:cTn id="32" dur="13">
                                          <p:stCondLst>
                                            <p:cond delay="904"/>
                                          </p:stCondLst>
                                        </p:cTn>
                                        <p:tgtEl>
                                          <p:spTgt spid="185"/>
                                        </p:tgtEl>
                                      </p:cBhvr>
                                      <p:to x="100000" y="95000"/>
                                    </p:animScale>
                                    <p:animScale>
                                      <p:cBhvr>
                                        <p:cTn id="33" dur="83" decel="50000">
                                          <p:stCondLst>
                                            <p:cond delay="917"/>
                                          </p:stCondLst>
                                        </p:cTn>
                                        <p:tgtEl>
                                          <p:spTgt spid="185"/>
                                        </p:tgtEl>
                                      </p:cBhvr>
                                      <p:to x="100000" y="100000"/>
                                    </p:animScale>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36549"/>
                                        </p:tgtEl>
                                        <p:attrNameLst>
                                          <p:attrName>style.visibility</p:attrName>
                                        </p:attrNameLst>
                                      </p:cBhvr>
                                      <p:to>
                                        <p:strVal val="visible"/>
                                      </p:to>
                                    </p:set>
                                    <p:anim calcmode="lin" valueType="num">
                                      <p:cBhvr additive="base">
                                        <p:cTn id="37" dur="500" fill="hold"/>
                                        <p:tgtEl>
                                          <p:spTgt spid="236549"/>
                                        </p:tgtEl>
                                        <p:attrNameLst>
                                          <p:attrName>ppt_x</p:attrName>
                                        </p:attrNameLst>
                                      </p:cBhvr>
                                      <p:tavLst>
                                        <p:tav tm="0">
                                          <p:val>
                                            <p:strVal val="1+#ppt_w/2"/>
                                          </p:val>
                                        </p:tav>
                                        <p:tav tm="100000">
                                          <p:val>
                                            <p:strVal val="#ppt_x"/>
                                          </p:val>
                                        </p:tav>
                                      </p:tavLst>
                                    </p:anim>
                                    <p:anim calcmode="lin" valueType="num">
                                      <p:cBhvr additive="base">
                                        <p:cTn id="38" dur="500" fill="hold"/>
                                        <p:tgtEl>
                                          <p:spTgt spid="23654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6" presetClass="entr" presetSubtype="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down)">
                                      <p:cBhvr>
                                        <p:cTn id="42" dur="290">
                                          <p:stCondLst>
                                            <p:cond delay="0"/>
                                          </p:stCondLst>
                                        </p:cTn>
                                        <p:tgtEl>
                                          <p:spTgt spid="56"/>
                                        </p:tgtEl>
                                      </p:cBhvr>
                                    </p:animEffect>
                                    <p:anim calcmode="lin" valueType="num">
                                      <p:cBhvr>
                                        <p:cTn id="43" dur="911"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56"/>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56"/>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56"/>
                                        </p:tgtEl>
                                        <p:attrNameLst>
                                          <p:attrName>ppt_y</p:attrName>
                                        </p:attrNameLst>
                                      </p:cBhvr>
                                      <p:tavLst>
                                        <p:tav tm="0" fmla="#ppt_y-sin(pi*$)/81">
                                          <p:val>
                                            <p:fltVal val="0"/>
                                          </p:val>
                                        </p:tav>
                                        <p:tav tm="100000">
                                          <p:val>
                                            <p:fltVal val="1"/>
                                          </p:val>
                                        </p:tav>
                                      </p:tavLst>
                                    </p:anim>
                                    <p:animScale>
                                      <p:cBhvr>
                                        <p:cTn id="48" dur="13">
                                          <p:stCondLst>
                                            <p:cond delay="325"/>
                                          </p:stCondLst>
                                        </p:cTn>
                                        <p:tgtEl>
                                          <p:spTgt spid="56"/>
                                        </p:tgtEl>
                                      </p:cBhvr>
                                      <p:to x="100000" y="60000"/>
                                    </p:animScale>
                                    <p:animScale>
                                      <p:cBhvr>
                                        <p:cTn id="49" dur="83" decel="50000">
                                          <p:stCondLst>
                                            <p:cond delay="338"/>
                                          </p:stCondLst>
                                        </p:cTn>
                                        <p:tgtEl>
                                          <p:spTgt spid="56"/>
                                        </p:tgtEl>
                                      </p:cBhvr>
                                      <p:to x="100000" y="100000"/>
                                    </p:animScale>
                                    <p:animScale>
                                      <p:cBhvr>
                                        <p:cTn id="50" dur="13">
                                          <p:stCondLst>
                                            <p:cond delay="656"/>
                                          </p:stCondLst>
                                        </p:cTn>
                                        <p:tgtEl>
                                          <p:spTgt spid="56"/>
                                        </p:tgtEl>
                                      </p:cBhvr>
                                      <p:to x="100000" y="80000"/>
                                    </p:animScale>
                                    <p:animScale>
                                      <p:cBhvr>
                                        <p:cTn id="51" dur="83" decel="50000">
                                          <p:stCondLst>
                                            <p:cond delay="669"/>
                                          </p:stCondLst>
                                        </p:cTn>
                                        <p:tgtEl>
                                          <p:spTgt spid="56"/>
                                        </p:tgtEl>
                                      </p:cBhvr>
                                      <p:to x="100000" y="100000"/>
                                    </p:animScale>
                                    <p:animScale>
                                      <p:cBhvr>
                                        <p:cTn id="52" dur="13">
                                          <p:stCondLst>
                                            <p:cond delay="821"/>
                                          </p:stCondLst>
                                        </p:cTn>
                                        <p:tgtEl>
                                          <p:spTgt spid="56"/>
                                        </p:tgtEl>
                                      </p:cBhvr>
                                      <p:to x="100000" y="90000"/>
                                    </p:animScale>
                                    <p:animScale>
                                      <p:cBhvr>
                                        <p:cTn id="53" dur="83" decel="50000">
                                          <p:stCondLst>
                                            <p:cond delay="834"/>
                                          </p:stCondLst>
                                        </p:cTn>
                                        <p:tgtEl>
                                          <p:spTgt spid="56"/>
                                        </p:tgtEl>
                                      </p:cBhvr>
                                      <p:to x="100000" y="100000"/>
                                    </p:animScale>
                                    <p:animScale>
                                      <p:cBhvr>
                                        <p:cTn id="54" dur="13">
                                          <p:stCondLst>
                                            <p:cond delay="904"/>
                                          </p:stCondLst>
                                        </p:cTn>
                                        <p:tgtEl>
                                          <p:spTgt spid="56"/>
                                        </p:tgtEl>
                                      </p:cBhvr>
                                      <p:to x="100000" y="95000"/>
                                    </p:animScale>
                                    <p:animScale>
                                      <p:cBhvr>
                                        <p:cTn id="55" dur="83" decel="50000">
                                          <p:stCondLst>
                                            <p:cond delay="917"/>
                                          </p:stCondLst>
                                        </p:cTn>
                                        <p:tgtEl>
                                          <p:spTgt spid="56"/>
                                        </p:tgtEl>
                                      </p:cBhvr>
                                      <p:to x="100000" y="100000"/>
                                    </p:animScale>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236551"/>
                                        </p:tgtEl>
                                        <p:attrNameLst>
                                          <p:attrName>style.visibility</p:attrName>
                                        </p:attrNameLst>
                                      </p:cBhvr>
                                      <p:to>
                                        <p:strVal val="visible"/>
                                      </p:to>
                                    </p:set>
                                    <p:anim calcmode="lin" valueType="num">
                                      <p:cBhvr additive="base">
                                        <p:cTn id="59" dur="500" fill="hold"/>
                                        <p:tgtEl>
                                          <p:spTgt spid="236551"/>
                                        </p:tgtEl>
                                        <p:attrNameLst>
                                          <p:attrName>ppt_x</p:attrName>
                                        </p:attrNameLst>
                                      </p:cBhvr>
                                      <p:tavLst>
                                        <p:tav tm="0">
                                          <p:val>
                                            <p:strVal val="1+#ppt_w/2"/>
                                          </p:val>
                                        </p:tav>
                                        <p:tav tm="100000">
                                          <p:val>
                                            <p:strVal val="#ppt_x"/>
                                          </p:val>
                                        </p:tav>
                                      </p:tavLst>
                                    </p:anim>
                                    <p:anim calcmode="lin" valueType="num">
                                      <p:cBhvr additive="base">
                                        <p:cTn id="60" dur="500" fill="hold"/>
                                        <p:tgtEl>
                                          <p:spTgt spid="236551"/>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6"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down)">
                                      <p:cBhvr>
                                        <p:cTn id="64" dur="290">
                                          <p:stCondLst>
                                            <p:cond delay="0"/>
                                          </p:stCondLst>
                                        </p:cTn>
                                        <p:tgtEl>
                                          <p:spTgt spid="58"/>
                                        </p:tgtEl>
                                      </p:cBhvr>
                                    </p:animEffect>
                                    <p:anim calcmode="lin" valueType="num">
                                      <p:cBhvr>
                                        <p:cTn id="65" dur="911"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58"/>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58"/>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58"/>
                                        </p:tgtEl>
                                        <p:attrNameLst>
                                          <p:attrName>ppt_y</p:attrName>
                                        </p:attrNameLst>
                                      </p:cBhvr>
                                      <p:tavLst>
                                        <p:tav tm="0" fmla="#ppt_y-sin(pi*$)/81">
                                          <p:val>
                                            <p:fltVal val="0"/>
                                          </p:val>
                                        </p:tav>
                                        <p:tav tm="100000">
                                          <p:val>
                                            <p:fltVal val="1"/>
                                          </p:val>
                                        </p:tav>
                                      </p:tavLst>
                                    </p:anim>
                                    <p:animScale>
                                      <p:cBhvr>
                                        <p:cTn id="70" dur="13">
                                          <p:stCondLst>
                                            <p:cond delay="325"/>
                                          </p:stCondLst>
                                        </p:cTn>
                                        <p:tgtEl>
                                          <p:spTgt spid="58"/>
                                        </p:tgtEl>
                                      </p:cBhvr>
                                      <p:to x="100000" y="60000"/>
                                    </p:animScale>
                                    <p:animScale>
                                      <p:cBhvr>
                                        <p:cTn id="71" dur="83" decel="50000">
                                          <p:stCondLst>
                                            <p:cond delay="338"/>
                                          </p:stCondLst>
                                        </p:cTn>
                                        <p:tgtEl>
                                          <p:spTgt spid="58"/>
                                        </p:tgtEl>
                                      </p:cBhvr>
                                      <p:to x="100000" y="100000"/>
                                    </p:animScale>
                                    <p:animScale>
                                      <p:cBhvr>
                                        <p:cTn id="72" dur="13">
                                          <p:stCondLst>
                                            <p:cond delay="656"/>
                                          </p:stCondLst>
                                        </p:cTn>
                                        <p:tgtEl>
                                          <p:spTgt spid="58"/>
                                        </p:tgtEl>
                                      </p:cBhvr>
                                      <p:to x="100000" y="80000"/>
                                    </p:animScale>
                                    <p:animScale>
                                      <p:cBhvr>
                                        <p:cTn id="73" dur="83" decel="50000">
                                          <p:stCondLst>
                                            <p:cond delay="669"/>
                                          </p:stCondLst>
                                        </p:cTn>
                                        <p:tgtEl>
                                          <p:spTgt spid="58"/>
                                        </p:tgtEl>
                                      </p:cBhvr>
                                      <p:to x="100000" y="100000"/>
                                    </p:animScale>
                                    <p:animScale>
                                      <p:cBhvr>
                                        <p:cTn id="74" dur="13">
                                          <p:stCondLst>
                                            <p:cond delay="821"/>
                                          </p:stCondLst>
                                        </p:cTn>
                                        <p:tgtEl>
                                          <p:spTgt spid="58"/>
                                        </p:tgtEl>
                                      </p:cBhvr>
                                      <p:to x="100000" y="90000"/>
                                    </p:animScale>
                                    <p:animScale>
                                      <p:cBhvr>
                                        <p:cTn id="75" dur="83" decel="50000">
                                          <p:stCondLst>
                                            <p:cond delay="834"/>
                                          </p:stCondLst>
                                        </p:cTn>
                                        <p:tgtEl>
                                          <p:spTgt spid="58"/>
                                        </p:tgtEl>
                                      </p:cBhvr>
                                      <p:to x="100000" y="100000"/>
                                    </p:animScale>
                                    <p:animScale>
                                      <p:cBhvr>
                                        <p:cTn id="76" dur="13">
                                          <p:stCondLst>
                                            <p:cond delay="904"/>
                                          </p:stCondLst>
                                        </p:cTn>
                                        <p:tgtEl>
                                          <p:spTgt spid="58"/>
                                        </p:tgtEl>
                                      </p:cBhvr>
                                      <p:to x="100000" y="95000"/>
                                    </p:animScale>
                                    <p:animScale>
                                      <p:cBhvr>
                                        <p:cTn id="77" dur="83" decel="50000">
                                          <p:stCondLst>
                                            <p:cond delay="917"/>
                                          </p:stCondLst>
                                        </p:cTn>
                                        <p:tgtEl>
                                          <p:spTgt spid="58"/>
                                        </p:tgtEl>
                                      </p:cBhvr>
                                      <p:to x="100000" y="100000"/>
                                    </p:animScale>
                                  </p:childTnLst>
                                </p:cTn>
                              </p:par>
                            </p:childTnLst>
                          </p:cTn>
                        </p:par>
                        <p:par>
                          <p:cTn id="78" fill="hold">
                            <p:stCondLst>
                              <p:cond delay="6000"/>
                            </p:stCondLst>
                            <p:childTnLst>
                              <p:par>
                                <p:cTn id="79" presetID="2" presetClass="entr" presetSubtype="2" fill="hold" grpId="0" nodeType="afterEffect">
                                  <p:stCondLst>
                                    <p:cond delay="0"/>
                                  </p:stCondLst>
                                  <p:childTnLst>
                                    <p:set>
                                      <p:cBhvr>
                                        <p:cTn id="80" dur="1" fill="hold">
                                          <p:stCondLst>
                                            <p:cond delay="0"/>
                                          </p:stCondLst>
                                        </p:cTn>
                                        <p:tgtEl>
                                          <p:spTgt spid="236553"/>
                                        </p:tgtEl>
                                        <p:attrNameLst>
                                          <p:attrName>style.visibility</p:attrName>
                                        </p:attrNameLst>
                                      </p:cBhvr>
                                      <p:to>
                                        <p:strVal val="visible"/>
                                      </p:to>
                                    </p:set>
                                    <p:anim calcmode="lin" valueType="num">
                                      <p:cBhvr additive="base">
                                        <p:cTn id="81" dur="500" fill="hold"/>
                                        <p:tgtEl>
                                          <p:spTgt spid="236553"/>
                                        </p:tgtEl>
                                        <p:attrNameLst>
                                          <p:attrName>ppt_x</p:attrName>
                                        </p:attrNameLst>
                                      </p:cBhvr>
                                      <p:tavLst>
                                        <p:tav tm="0">
                                          <p:val>
                                            <p:strVal val="1+#ppt_w/2"/>
                                          </p:val>
                                        </p:tav>
                                        <p:tav tm="100000">
                                          <p:val>
                                            <p:strVal val="#ppt_x"/>
                                          </p:val>
                                        </p:tav>
                                      </p:tavLst>
                                    </p:anim>
                                    <p:anim calcmode="lin" valueType="num">
                                      <p:cBhvr additive="base">
                                        <p:cTn id="82" dur="500" fill="hold"/>
                                        <p:tgtEl>
                                          <p:spTgt spid="2365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167" grpId="0" bldLvl="0" animBg="1"/>
      <p:bldP spid="185" grpId="0" bldLvl="0" animBg="1"/>
      <p:bldP spid="236549" grpId="0"/>
      <p:bldP spid="56" grpId="0" bldLvl="0" animBg="1"/>
      <p:bldP spid="236551" grpId="0"/>
      <p:bldP spid="58" grpId="0" bldLvl="0" animBg="1"/>
      <p:bldP spid="2365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3985" y="114300"/>
            <a:ext cx="9384030" cy="583565"/>
          </a:xfrm>
          <a:prstGeom prst="rect">
            <a:avLst/>
          </a:prstGeom>
          <a:noFill/>
          <a:ln w="9525">
            <a:noFill/>
          </a:ln>
        </p:spPr>
        <p:txBody>
          <a:bodyPr wrap="square" anchor="t">
            <a:spAutoFit/>
          </a:bodyPr>
          <a:p>
            <a:pPr algn="ctr"/>
            <a:r>
              <a:rPr lang="zh-CN" altLang="en-US" sz="3200" b="1">
                <a:latin typeface="楷体" panose="02010609060101010101" charset="-122"/>
                <a:ea typeface="楷体" panose="02010609060101010101" charset="-122"/>
              </a:rPr>
              <a:t>党员的权利</a:t>
            </a:r>
            <a:endParaRPr lang="zh-CN" altLang="en-US" sz="3200" b="1">
              <a:latin typeface="楷体" panose="02010609060101010101" charset="-122"/>
              <a:ea typeface="楷体" panose="02010609060101010101" charset="-122"/>
            </a:endParaRPr>
          </a:p>
        </p:txBody>
      </p:sp>
      <p:sp>
        <p:nvSpPr>
          <p:cNvPr id="185" name=" 185"/>
          <p:cNvSpPr/>
          <p:nvPr/>
        </p:nvSpPr>
        <p:spPr>
          <a:xfrm>
            <a:off x="1024255" y="1610995"/>
            <a:ext cx="530860" cy="517525"/>
          </a:xfrm>
          <a:prstGeom prst="don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strike="noStrike" noProof="1" dirty="0">
                <a:solidFill>
                  <a:schemeClr val="tx1"/>
                </a:solidFill>
                <a:latin typeface="楷体" panose="02010609060101010101" charset="-122"/>
                <a:ea typeface="楷体" panose="02010609060101010101" charset="-122"/>
              </a:rPr>
              <a:t>4</a:t>
            </a:r>
            <a:endParaRPr lang="en-US" altLang="zh-CN" sz="2400" b="1" strike="noStrike" noProof="1" dirty="0">
              <a:solidFill>
                <a:schemeClr val="tx1"/>
              </a:solidFill>
              <a:latin typeface="楷体" panose="02010609060101010101" charset="-122"/>
              <a:ea typeface="楷体" panose="02010609060101010101" charset="-122"/>
            </a:endParaRPr>
          </a:p>
        </p:txBody>
      </p:sp>
      <p:sp>
        <p:nvSpPr>
          <p:cNvPr id="3" name=" 185"/>
          <p:cNvSpPr/>
          <p:nvPr/>
        </p:nvSpPr>
        <p:spPr>
          <a:xfrm>
            <a:off x="1024255" y="2715895"/>
            <a:ext cx="530860" cy="517525"/>
          </a:xfrm>
          <a:prstGeom prst="don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strike="noStrike" noProof="1" dirty="0">
                <a:solidFill>
                  <a:schemeClr val="tx1"/>
                </a:solidFill>
                <a:latin typeface="楷体" panose="02010609060101010101" charset="-122"/>
                <a:ea typeface="楷体" panose="02010609060101010101" charset="-122"/>
              </a:rPr>
              <a:t>5</a:t>
            </a:r>
            <a:endParaRPr lang="en-US" altLang="zh-CN" sz="2400" b="1" strike="noStrike" noProof="1" dirty="0">
              <a:solidFill>
                <a:schemeClr val="tx1"/>
              </a:solidFill>
              <a:latin typeface="楷体" panose="02010609060101010101" charset="-122"/>
              <a:ea typeface="楷体" panose="02010609060101010101" charset="-122"/>
            </a:endParaRPr>
          </a:p>
        </p:txBody>
      </p:sp>
      <p:sp>
        <p:nvSpPr>
          <p:cNvPr id="4" name=" 185"/>
          <p:cNvSpPr/>
          <p:nvPr/>
        </p:nvSpPr>
        <p:spPr>
          <a:xfrm>
            <a:off x="1024255" y="3804285"/>
            <a:ext cx="530860" cy="517525"/>
          </a:xfrm>
          <a:prstGeom prst="don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strike="noStrike" noProof="1" dirty="0">
                <a:solidFill>
                  <a:schemeClr val="tx1"/>
                </a:solidFill>
                <a:latin typeface="楷体" panose="02010609060101010101" charset="-122"/>
                <a:ea typeface="楷体" panose="02010609060101010101" charset="-122"/>
              </a:rPr>
              <a:t>6</a:t>
            </a:r>
            <a:endParaRPr lang="en-US" altLang="zh-CN" sz="2400" b="1" strike="noStrike" noProof="1" dirty="0">
              <a:solidFill>
                <a:schemeClr val="tx1"/>
              </a:solidFill>
              <a:latin typeface="楷体" panose="02010609060101010101" charset="-122"/>
              <a:ea typeface="楷体" panose="02010609060101010101" charset="-122"/>
            </a:endParaRPr>
          </a:p>
        </p:txBody>
      </p:sp>
      <p:sp>
        <p:nvSpPr>
          <p:cNvPr id="6" name=" 185"/>
          <p:cNvSpPr/>
          <p:nvPr/>
        </p:nvSpPr>
        <p:spPr>
          <a:xfrm>
            <a:off x="1024255" y="5043805"/>
            <a:ext cx="530860" cy="517525"/>
          </a:xfrm>
          <a:prstGeom prst="don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strike="noStrike" noProof="1" dirty="0">
                <a:solidFill>
                  <a:schemeClr val="tx1"/>
                </a:solidFill>
                <a:latin typeface="楷体" panose="02010609060101010101" charset="-122"/>
                <a:ea typeface="楷体" panose="02010609060101010101" charset="-122"/>
              </a:rPr>
              <a:t>7</a:t>
            </a:r>
            <a:endParaRPr lang="en-US" altLang="zh-CN" sz="2400" b="1" strike="noStrike" noProof="1" dirty="0">
              <a:solidFill>
                <a:schemeClr val="tx1"/>
              </a:solidFill>
              <a:latin typeface="楷体" panose="02010609060101010101" charset="-122"/>
              <a:ea typeface="楷体" panose="02010609060101010101" charset="-122"/>
            </a:endParaRPr>
          </a:p>
        </p:txBody>
      </p:sp>
      <p:sp>
        <p:nvSpPr>
          <p:cNvPr id="8" name=" 185"/>
          <p:cNvSpPr/>
          <p:nvPr/>
        </p:nvSpPr>
        <p:spPr>
          <a:xfrm>
            <a:off x="1024255" y="5996940"/>
            <a:ext cx="530860" cy="517525"/>
          </a:xfrm>
          <a:prstGeom prst="don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strike="noStrike" noProof="1" dirty="0">
                <a:solidFill>
                  <a:schemeClr val="tx1"/>
                </a:solidFill>
                <a:latin typeface="楷体" panose="02010609060101010101" charset="-122"/>
                <a:ea typeface="楷体" panose="02010609060101010101" charset="-122"/>
              </a:rPr>
              <a:t>8</a:t>
            </a:r>
            <a:endParaRPr lang="en-US" altLang="zh-CN" sz="2400" b="1" strike="noStrike" noProof="1" dirty="0">
              <a:solidFill>
                <a:schemeClr val="tx1"/>
              </a:solidFill>
              <a:latin typeface="楷体" panose="02010609060101010101" charset="-122"/>
              <a:ea typeface="楷体" panose="02010609060101010101" charset="-122"/>
            </a:endParaRPr>
          </a:p>
        </p:txBody>
      </p:sp>
      <p:pic>
        <p:nvPicPr>
          <p:cNvPr id="237579" name="图片 9" descr="党员行使投票权"/>
          <p:cNvPicPr>
            <a:picLocks noChangeAspect="1"/>
          </p:cNvPicPr>
          <p:nvPr/>
        </p:nvPicPr>
        <p:blipFill>
          <a:blip r:embed="rId1"/>
          <a:stretch>
            <a:fillRect/>
          </a:stretch>
        </p:blipFill>
        <p:spPr>
          <a:xfrm>
            <a:off x="7101840" y="2392045"/>
            <a:ext cx="3686175" cy="2373630"/>
          </a:xfrm>
          <a:prstGeom prst="rect">
            <a:avLst/>
          </a:prstGeom>
          <a:noFill/>
          <a:ln w="9525">
            <a:noFill/>
          </a:ln>
        </p:spPr>
      </p:pic>
      <p:sp>
        <p:nvSpPr>
          <p:cNvPr id="5" name="文本框 54"/>
          <p:cNvSpPr txBox="1"/>
          <p:nvPr/>
        </p:nvSpPr>
        <p:spPr>
          <a:xfrm>
            <a:off x="1652905" y="1315085"/>
            <a:ext cx="9352915" cy="1207135"/>
          </a:xfrm>
          <a:prstGeom prst="rect">
            <a:avLst/>
          </a:prstGeom>
          <a:noFill/>
          <a:ln w="9525">
            <a:noFill/>
          </a:ln>
        </p:spPr>
        <p:txBody>
          <a:bodyPr wrap="square" anchor="t">
            <a:spAutoFit/>
          </a:bodyPr>
          <a:p>
            <a:pPr algn="just">
              <a:lnSpc>
                <a:spcPct val="110000"/>
              </a:lnSpc>
            </a:pPr>
            <a:r>
              <a:rPr lang="zh-CN" altLang="en-US" sz="2200" b="1">
                <a:latin typeface="楷体" panose="02010609060101010101" charset="-122"/>
                <a:ea typeface="楷体" panose="02010609060101010101" charset="-122"/>
              </a:rPr>
              <a:t>在党的会议上有根据地批评党的任何组织和任何党员，向党负责地揭发、检举党的任何组织和任何党员违法乱纪的事实，要求处分违法乱纪的党员，要求罢免或撤换不称职的干部。</a:t>
            </a:r>
            <a:endParaRPr lang="zh-CN" altLang="en-US" sz="2200" b="1">
              <a:latin typeface="楷体" panose="02010609060101010101" charset="-122"/>
              <a:ea typeface="楷体" panose="02010609060101010101" charset="-122"/>
            </a:endParaRPr>
          </a:p>
        </p:txBody>
      </p:sp>
      <p:sp>
        <p:nvSpPr>
          <p:cNvPr id="7" name="文本框 2"/>
          <p:cNvSpPr txBox="1"/>
          <p:nvPr/>
        </p:nvSpPr>
        <p:spPr>
          <a:xfrm>
            <a:off x="1652905" y="2773680"/>
            <a:ext cx="5351145" cy="429895"/>
          </a:xfrm>
          <a:prstGeom prst="rect">
            <a:avLst/>
          </a:prstGeom>
          <a:noFill/>
          <a:ln w="9525">
            <a:noFill/>
          </a:ln>
        </p:spPr>
        <p:txBody>
          <a:bodyPr wrap="square" anchor="t">
            <a:spAutoFit/>
          </a:bodyPr>
          <a:p>
            <a:r>
              <a:rPr lang="zh-CN" altLang="en-US" sz="2200" b="1">
                <a:latin typeface="楷体" panose="02010609060101010101" charset="-122"/>
                <a:ea typeface="楷体" panose="02010609060101010101" charset="-122"/>
              </a:rPr>
              <a:t>行使表决权、选举权，有被选举权。</a:t>
            </a:r>
            <a:endParaRPr lang="zh-CN" altLang="en-US" sz="2200" b="1">
              <a:latin typeface="楷体" panose="02010609060101010101" charset="-122"/>
              <a:ea typeface="楷体" panose="02010609060101010101" charset="-122"/>
            </a:endParaRPr>
          </a:p>
        </p:txBody>
      </p:sp>
      <p:sp>
        <p:nvSpPr>
          <p:cNvPr id="9" name="文本框 4"/>
          <p:cNvSpPr txBox="1"/>
          <p:nvPr/>
        </p:nvSpPr>
        <p:spPr>
          <a:xfrm>
            <a:off x="1652905" y="3475355"/>
            <a:ext cx="4998720" cy="1207135"/>
          </a:xfrm>
          <a:prstGeom prst="rect">
            <a:avLst/>
          </a:prstGeom>
          <a:noFill/>
          <a:ln w="9525">
            <a:noFill/>
          </a:ln>
        </p:spPr>
        <p:txBody>
          <a:bodyPr wrap="square" anchor="t">
            <a:spAutoFit/>
          </a:bodyPr>
          <a:p>
            <a:pPr algn="just">
              <a:lnSpc>
                <a:spcPct val="110000"/>
              </a:lnSpc>
            </a:pPr>
            <a:r>
              <a:rPr lang="zh-CN" altLang="en-US" sz="2200" b="1">
                <a:latin typeface="楷体" panose="02010609060101010101" charset="-122"/>
                <a:ea typeface="楷体" panose="02010609060101010101" charset="-122"/>
              </a:rPr>
              <a:t>在党组织讨论决定对党员的党纪处分或作出鉴定时，本人有权参加和进行申辩，其他党员可以为他作证和辩护。</a:t>
            </a:r>
            <a:endParaRPr lang="zh-CN" altLang="en-US" sz="2200" b="1">
              <a:latin typeface="楷体" panose="02010609060101010101" charset="-122"/>
              <a:ea typeface="楷体" panose="02010609060101010101" charset="-122"/>
            </a:endParaRPr>
          </a:p>
        </p:txBody>
      </p:sp>
      <p:sp>
        <p:nvSpPr>
          <p:cNvPr id="10" name="文本框 6"/>
          <p:cNvSpPr txBox="1"/>
          <p:nvPr/>
        </p:nvSpPr>
        <p:spPr>
          <a:xfrm>
            <a:off x="1652905" y="4916805"/>
            <a:ext cx="9135110" cy="835025"/>
          </a:xfrm>
          <a:prstGeom prst="rect">
            <a:avLst/>
          </a:prstGeom>
          <a:noFill/>
          <a:ln w="9525">
            <a:noFill/>
          </a:ln>
        </p:spPr>
        <p:txBody>
          <a:bodyPr wrap="square" anchor="t">
            <a:spAutoFit/>
          </a:bodyPr>
          <a:p>
            <a:pPr algn="just">
              <a:lnSpc>
                <a:spcPct val="110000"/>
              </a:lnSpc>
            </a:pPr>
            <a:r>
              <a:rPr lang="zh-CN" altLang="en-US" sz="2200" b="1">
                <a:latin typeface="楷体" panose="02010609060101010101" charset="-122"/>
                <a:ea typeface="楷体" panose="02010609060101010101" charset="-122"/>
              </a:rPr>
              <a:t>对党的决议和政策如有不同意见，在坚决执行的前提下，可以声明保留，并且可以把自己的意见向党的上级组织直至中央提出。</a:t>
            </a:r>
            <a:endParaRPr lang="zh-CN" altLang="en-US" sz="2200" b="1">
              <a:latin typeface="楷体" panose="02010609060101010101" charset="-122"/>
              <a:ea typeface="楷体" panose="02010609060101010101" charset="-122"/>
            </a:endParaRPr>
          </a:p>
        </p:txBody>
      </p:sp>
      <p:sp>
        <p:nvSpPr>
          <p:cNvPr id="12" name="文本框 8"/>
          <p:cNvSpPr txBox="1"/>
          <p:nvPr/>
        </p:nvSpPr>
        <p:spPr>
          <a:xfrm>
            <a:off x="1652905" y="5871210"/>
            <a:ext cx="9135110" cy="835025"/>
          </a:xfrm>
          <a:prstGeom prst="rect">
            <a:avLst/>
          </a:prstGeom>
          <a:noFill/>
          <a:ln w="9525">
            <a:noFill/>
          </a:ln>
        </p:spPr>
        <p:txBody>
          <a:bodyPr wrap="square" anchor="t">
            <a:spAutoFit/>
          </a:bodyPr>
          <a:p>
            <a:pPr algn="just">
              <a:lnSpc>
                <a:spcPct val="110000"/>
              </a:lnSpc>
            </a:pPr>
            <a:r>
              <a:rPr lang="zh-CN" altLang="en-US" sz="2200" b="1">
                <a:latin typeface="楷体" panose="02010609060101010101" charset="-122"/>
                <a:ea typeface="楷体" panose="02010609060101010101" charset="-122"/>
              </a:rPr>
              <a:t>向党的上级组织直至中央提出请求、申诉和控告，并要求有关组织给以负责的答复。</a:t>
            </a:r>
            <a:endParaRPr lang="zh-CN" altLang="en-US" sz="22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wipe(down)">
                                      <p:cBhvr>
                                        <p:cTn id="7" dur="290">
                                          <p:stCondLst>
                                            <p:cond delay="0"/>
                                          </p:stCondLst>
                                        </p:cTn>
                                        <p:tgtEl>
                                          <p:spTgt spid="185"/>
                                        </p:tgtEl>
                                      </p:cBhvr>
                                    </p:animEffect>
                                    <p:anim calcmode="lin" valueType="num">
                                      <p:cBhvr>
                                        <p:cTn id="8" dur="911" tmFilter="0,0; 0.14,0.36; 0.43,0.73; 0.71,0.91; 1.0,1.0">
                                          <p:stCondLst>
                                            <p:cond delay="0"/>
                                          </p:stCondLst>
                                        </p:cTn>
                                        <p:tgtEl>
                                          <p:spTgt spid="18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5"/>
                                        </p:tgtEl>
                                        <p:attrNameLst>
                                          <p:attrName>ppt_y</p:attrName>
                                        </p:attrNameLst>
                                      </p:cBhvr>
                                      <p:tavLst>
                                        <p:tav tm="0" fmla="#ppt_y-sin(pi*$)/81">
                                          <p:val>
                                            <p:fltVal val="0"/>
                                          </p:val>
                                        </p:tav>
                                        <p:tav tm="100000">
                                          <p:val>
                                            <p:fltVal val="1"/>
                                          </p:val>
                                        </p:tav>
                                      </p:tavLst>
                                    </p:anim>
                                    <p:animScale>
                                      <p:cBhvr>
                                        <p:cTn id="13" dur="13">
                                          <p:stCondLst>
                                            <p:cond delay="325"/>
                                          </p:stCondLst>
                                        </p:cTn>
                                        <p:tgtEl>
                                          <p:spTgt spid="185"/>
                                        </p:tgtEl>
                                      </p:cBhvr>
                                      <p:to x="100000" y="60000"/>
                                    </p:animScale>
                                    <p:animScale>
                                      <p:cBhvr>
                                        <p:cTn id="14" dur="83" decel="50000">
                                          <p:stCondLst>
                                            <p:cond delay="338"/>
                                          </p:stCondLst>
                                        </p:cTn>
                                        <p:tgtEl>
                                          <p:spTgt spid="185"/>
                                        </p:tgtEl>
                                      </p:cBhvr>
                                      <p:to x="100000" y="100000"/>
                                    </p:animScale>
                                    <p:animScale>
                                      <p:cBhvr>
                                        <p:cTn id="15" dur="13">
                                          <p:stCondLst>
                                            <p:cond delay="656"/>
                                          </p:stCondLst>
                                        </p:cTn>
                                        <p:tgtEl>
                                          <p:spTgt spid="185"/>
                                        </p:tgtEl>
                                      </p:cBhvr>
                                      <p:to x="100000" y="80000"/>
                                    </p:animScale>
                                    <p:animScale>
                                      <p:cBhvr>
                                        <p:cTn id="16" dur="83" decel="50000">
                                          <p:stCondLst>
                                            <p:cond delay="669"/>
                                          </p:stCondLst>
                                        </p:cTn>
                                        <p:tgtEl>
                                          <p:spTgt spid="185"/>
                                        </p:tgtEl>
                                      </p:cBhvr>
                                      <p:to x="100000" y="100000"/>
                                    </p:animScale>
                                    <p:animScale>
                                      <p:cBhvr>
                                        <p:cTn id="17" dur="13">
                                          <p:stCondLst>
                                            <p:cond delay="821"/>
                                          </p:stCondLst>
                                        </p:cTn>
                                        <p:tgtEl>
                                          <p:spTgt spid="185"/>
                                        </p:tgtEl>
                                      </p:cBhvr>
                                      <p:to x="100000" y="90000"/>
                                    </p:animScale>
                                    <p:animScale>
                                      <p:cBhvr>
                                        <p:cTn id="18" dur="83" decel="50000">
                                          <p:stCondLst>
                                            <p:cond delay="834"/>
                                          </p:stCondLst>
                                        </p:cTn>
                                        <p:tgtEl>
                                          <p:spTgt spid="185"/>
                                        </p:tgtEl>
                                      </p:cBhvr>
                                      <p:to x="100000" y="100000"/>
                                    </p:animScale>
                                    <p:animScale>
                                      <p:cBhvr>
                                        <p:cTn id="19" dur="13">
                                          <p:stCondLst>
                                            <p:cond delay="904"/>
                                          </p:stCondLst>
                                        </p:cTn>
                                        <p:tgtEl>
                                          <p:spTgt spid="185"/>
                                        </p:tgtEl>
                                      </p:cBhvr>
                                      <p:to x="100000" y="95000"/>
                                    </p:animScale>
                                    <p:animScale>
                                      <p:cBhvr>
                                        <p:cTn id="20" dur="83" decel="50000">
                                          <p:stCondLst>
                                            <p:cond delay="917"/>
                                          </p:stCondLst>
                                        </p:cTn>
                                        <p:tgtEl>
                                          <p:spTgt spid="185"/>
                                        </p:tgtEl>
                                      </p:cBhvr>
                                      <p:to x="100000" y="100000"/>
                                    </p:animScale>
                                  </p:childTnLst>
                                </p:cTn>
                              </p:par>
                            </p:childTnLst>
                          </p:cTn>
                        </p:par>
                        <p:par>
                          <p:cTn id="21" fill="hold">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6"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290">
                                          <p:stCondLst>
                                            <p:cond delay="0"/>
                                          </p:stCondLst>
                                        </p:cTn>
                                        <p:tgtEl>
                                          <p:spTgt spid="3"/>
                                        </p:tgtEl>
                                      </p:cBhvr>
                                    </p:animEffect>
                                    <p:anim calcmode="lin" valueType="num">
                                      <p:cBhvr>
                                        <p:cTn id="30"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35" dur="13">
                                          <p:stCondLst>
                                            <p:cond delay="325"/>
                                          </p:stCondLst>
                                        </p:cTn>
                                        <p:tgtEl>
                                          <p:spTgt spid="3"/>
                                        </p:tgtEl>
                                      </p:cBhvr>
                                      <p:to x="100000" y="60000"/>
                                    </p:animScale>
                                    <p:animScale>
                                      <p:cBhvr>
                                        <p:cTn id="36" dur="83" decel="50000">
                                          <p:stCondLst>
                                            <p:cond delay="338"/>
                                          </p:stCondLst>
                                        </p:cTn>
                                        <p:tgtEl>
                                          <p:spTgt spid="3"/>
                                        </p:tgtEl>
                                      </p:cBhvr>
                                      <p:to x="100000" y="100000"/>
                                    </p:animScale>
                                    <p:animScale>
                                      <p:cBhvr>
                                        <p:cTn id="37" dur="13">
                                          <p:stCondLst>
                                            <p:cond delay="656"/>
                                          </p:stCondLst>
                                        </p:cTn>
                                        <p:tgtEl>
                                          <p:spTgt spid="3"/>
                                        </p:tgtEl>
                                      </p:cBhvr>
                                      <p:to x="100000" y="80000"/>
                                    </p:animScale>
                                    <p:animScale>
                                      <p:cBhvr>
                                        <p:cTn id="38" dur="83" decel="50000">
                                          <p:stCondLst>
                                            <p:cond delay="669"/>
                                          </p:stCondLst>
                                        </p:cTn>
                                        <p:tgtEl>
                                          <p:spTgt spid="3"/>
                                        </p:tgtEl>
                                      </p:cBhvr>
                                      <p:to x="100000" y="100000"/>
                                    </p:animScale>
                                    <p:animScale>
                                      <p:cBhvr>
                                        <p:cTn id="39" dur="13">
                                          <p:stCondLst>
                                            <p:cond delay="821"/>
                                          </p:stCondLst>
                                        </p:cTn>
                                        <p:tgtEl>
                                          <p:spTgt spid="3"/>
                                        </p:tgtEl>
                                      </p:cBhvr>
                                      <p:to x="100000" y="90000"/>
                                    </p:animScale>
                                    <p:animScale>
                                      <p:cBhvr>
                                        <p:cTn id="40" dur="83" decel="50000">
                                          <p:stCondLst>
                                            <p:cond delay="834"/>
                                          </p:stCondLst>
                                        </p:cTn>
                                        <p:tgtEl>
                                          <p:spTgt spid="3"/>
                                        </p:tgtEl>
                                      </p:cBhvr>
                                      <p:to x="100000" y="100000"/>
                                    </p:animScale>
                                    <p:animScale>
                                      <p:cBhvr>
                                        <p:cTn id="41" dur="13">
                                          <p:stCondLst>
                                            <p:cond delay="904"/>
                                          </p:stCondLst>
                                        </p:cTn>
                                        <p:tgtEl>
                                          <p:spTgt spid="3"/>
                                        </p:tgtEl>
                                      </p:cBhvr>
                                      <p:to x="100000" y="95000"/>
                                    </p:animScale>
                                    <p:animScale>
                                      <p:cBhvr>
                                        <p:cTn id="42" dur="83" decel="50000">
                                          <p:stCondLst>
                                            <p:cond delay="917"/>
                                          </p:stCondLst>
                                        </p:cTn>
                                        <p:tgtEl>
                                          <p:spTgt spid="3"/>
                                        </p:tgtEl>
                                      </p:cBhvr>
                                      <p:to x="100000" y="100000"/>
                                    </p:animScale>
                                  </p:childTnLst>
                                </p:cTn>
                              </p:par>
                            </p:childTnLst>
                          </p:cTn>
                        </p:par>
                        <p:par>
                          <p:cTn id="43" fill="hold">
                            <p:stCondLst>
                              <p:cond delay="2500"/>
                            </p:stCondLst>
                            <p:childTnLst>
                              <p:par>
                                <p:cTn id="44" presetID="2" presetClass="entr" presetSubtype="2"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5" presetClass="entr" presetSubtype="0" fill="hold" nodeType="afterEffect">
                                  <p:stCondLst>
                                    <p:cond delay="0"/>
                                  </p:stCondLst>
                                  <p:childTnLst>
                                    <p:set>
                                      <p:cBhvr>
                                        <p:cTn id="50" dur="1" fill="hold">
                                          <p:stCondLst>
                                            <p:cond delay="0"/>
                                          </p:stCondLst>
                                        </p:cTn>
                                        <p:tgtEl>
                                          <p:spTgt spid="237579"/>
                                        </p:tgtEl>
                                        <p:attrNameLst>
                                          <p:attrName>style.visibility</p:attrName>
                                        </p:attrNameLst>
                                      </p:cBhvr>
                                      <p:to>
                                        <p:strVal val="visible"/>
                                      </p:to>
                                    </p:set>
                                    <p:anim calcmode="lin" valueType="num">
                                      <p:cBhvr>
                                        <p:cTn id="51" dur="500" decel="50000" fill="hold">
                                          <p:stCondLst>
                                            <p:cond delay="0"/>
                                          </p:stCondLst>
                                        </p:cTn>
                                        <p:tgtEl>
                                          <p:spTgt spid="23757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3757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37579"/>
                                        </p:tgtEl>
                                        <p:attrNameLst>
                                          <p:attrName>ppt_w</p:attrName>
                                        </p:attrNameLst>
                                      </p:cBhvr>
                                      <p:tavLst>
                                        <p:tav tm="0">
                                          <p:val>
                                            <p:strVal val="#ppt_w*.05"/>
                                          </p:val>
                                        </p:tav>
                                        <p:tav tm="100000">
                                          <p:val>
                                            <p:strVal val="#ppt_w"/>
                                          </p:val>
                                        </p:tav>
                                      </p:tavLst>
                                    </p:anim>
                                    <p:anim calcmode="lin" valueType="num">
                                      <p:cBhvr>
                                        <p:cTn id="54" dur="1000" fill="hold"/>
                                        <p:tgtEl>
                                          <p:spTgt spid="23757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3757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3757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3757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37579"/>
                                        </p:tgtEl>
                                      </p:cBhvr>
                                    </p:animEffect>
                                  </p:childTnLst>
                                </p:cTn>
                              </p:par>
                            </p:childTnLst>
                          </p:cTn>
                        </p:par>
                        <p:par>
                          <p:cTn id="59" fill="hold">
                            <p:stCondLst>
                              <p:cond delay="4000"/>
                            </p:stCondLst>
                            <p:childTnLst>
                              <p:par>
                                <p:cTn id="60" presetID="26"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down)">
                                      <p:cBhvr>
                                        <p:cTn id="62" dur="290">
                                          <p:stCondLst>
                                            <p:cond delay="0"/>
                                          </p:stCondLst>
                                        </p:cTn>
                                        <p:tgtEl>
                                          <p:spTgt spid="4"/>
                                        </p:tgtEl>
                                      </p:cBhvr>
                                    </p:animEffect>
                                    <p:anim calcmode="lin" valueType="num">
                                      <p:cBhvr>
                                        <p:cTn id="6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68" dur="13">
                                          <p:stCondLst>
                                            <p:cond delay="325"/>
                                          </p:stCondLst>
                                        </p:cTn>
                                        <p:tgtEl>
                                          <p:spTgt spid="4"/>
                                        </p:tgtEl>
                                      </p:cBhvr>
                                      <p:to x="100000" y="60000"/>
                                    </p:animScale>
                                    <p:animScale>
                                      <p:cBhvr>
                                        <p:cTn id="69" dur="83" decel="50000">
                                          <p:stCondLst>
                                            <p:cond delay="338"/>
                                          </p:stCondLst>
                                        </p:cTn>
                                        <p:tgtEl>
                                          <p:spTgt spid="4"/>
                                        </p:tgtEl>
                                      </p:cBhvr>
                                      <p:to x="100000" y="100000"/>
                                    </p:animScale>
                                    <p:animScale>
                                      <p:cBhvr>
                                        <p:cTn id="70" dur="13">
                                          <p:stCondLst>
                                            <p:cond delay="656"/>
                                          </p:stCondLst>
                                        </p:cTn>
                                        <p:tgtEl>
                                          <p:spTgt spid="4"/>
                                        </p:tgtEl>
                                      </p:cBhvr>
                                      <p:to x="100000" y="80000"/>
                                    </p:animScale>
                                    <p:animScale>
                                      <p:cBhvr>
                                        <p:cTn id="71" dur="83" decel="50000">
                                          <p:stCondLst>
                                            <p:cond delay="669"/>
                                          </p:stCondLst>
                                        </p:cTn>
                                        <p:tgtEl>
                                          <p:spTgt spid="4"/>
                                        </p:tgtEl>
                                      </p:cBhvr>
                                      <p:to x="100000" y="100000"/>
                                    </p:animScale>
                                    <p:animScale>
                                      <p:cBhvr>
                                        <p:cTn id="72" dur="13">
                                          <p:stCondLst>
                                            <p:cond delay="821"/>
                                          </p:stCondLst>
                                        </p:cTn>
                                        <p:tgtEl>
                                          <p:spTgt spid="4"/>
                                        </p:tgtEl>
                                      </p:cBhvr>
                                      <p:to x="100000" y="90000"/>
                                    </p:animScale>
                                    <p:animScale>
                                      <p:cBhvr>
                                        <p:cTn id="73" dur="83" decel="50000">
                                          <p:stCondLst>
                                            <p:cond delay="834"/>
                                          </p:stCondLst>
                                        </p:cTn>
                                        <p:tgtEl>
                                          <p:spTgt spid="4"/>
                                        </p:tgtEl>
                                      </p:cBhvr>
                                      <p:to x="100000" y="100000"/>
                                    </p:animScale>
                                    <p:animScale>
                                      <p:cBhvr>
                                        <p:cTn id="74" dur="13">
                                          <p:stCondLst>
                                            <p:cond delay="904"/>
                                          </p:stCondLst>
                                        </p:cTn>
                                        <p:tgtEl>
                                          <p:spTgt spid="4"/>
                                        </p:tgtEl>
                                      </p:cBhvr>
                                      <p:to x="100000" y="95000"/>
                                    </p:animScale>
                                    <p:animScale>
                                      <p:cBhvr>
                                        <p:cTn id="75" dur="83" decel="50000">
                                          <p:stCondLst>
                                            <p:cond delay="917"/>
                                          </p:stCondLst>
                                        </p:cTn>
                                        <p:tgtEl>
                                          <p:spTgt spid="4"/>
                                        </p:tgtEl>
                                      </p:cBhvr>
                                      <p:to x="100000" y="100000"/>
                                    </p:animScale>
                                  </p:childTnLst>
                                </p:cTn>
                              </p:par>
                            </p:childTnLst>
                          </p:cTn>
                        </p:par>
                        <p:par>
                          <p:cTn id="76" fill="hold">
                            <p:stCondLst>
                              <p:cond delay="5000"/>
                            </p:stCondLst>
                            <p:childTnLst>
                              <p:par>
                                <p:cTn id="77" presetID="2" presetClass="entr" presetSubtype="2"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1+#ppt_w/2"/>
                                          </p:val>
                                        </p:tav>
                                        <p:tav tm="100000">
                                          <p:val>
                                            <p:strVal val="#ppt_x"/>
                                          </p:val>
                                        </p:tav>
                                      </p:tavLst>
                                    </p:anim>
                                    <p:anim calcmode="lin" valueType="num">
                                      <p:cBhvr additive="base">
                                        <p:cTn id="80" dur="500" fill="hold"/>
                                        <p:tgtEl>
                                          <p:spTgt spid="9"/>
                                        </p:tgtEl>
                                        <p:attrNameLst>
                                          <p:attrName>ppt_y</p:attrName>
                                        </p:attrNameLst>
                                      </p:cBhvr>
                                      <p:tavLst>
                                        <p:tav tm="0">
                                          <p:val>
                                            <p:strVal val="#ppt_y"/>
                                          </p:val>
                                        </p:tav>
                                        <p:tav tm="100000">
                                          <p:val>
                                            <p:strVal val="#ppt_y"/>
                                          </p:val>
                                        </p:tav>
                                      </p:tavLst>
                                    </p:anim>
                                  </p:childTnLst>
                                </p:cTn>
                              </p:par>
                            </p:childTnLst>
                          </p:cTn>
                        </p:par>
                        <p:par>
                          <p:cTn id="81" fill="hold">
                            <p:stCondLst>
                              <p:cond delay="5500"/>
                            </p:stCondLst>
                            <p:childTnLst>
                              <p:par>
                                <p:cTn id="82" presetID="26" presetClass="entr" presetSubtype="0"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down)">
                                      <p:cBhvr>
                                        <p:cTn id="84" dur="290">
                                          <p:stCondLst>
                                            <p:cond delay="0"/>
                                          </p:stCondLst>
                                        </p:cTn>
                                        <p:tgtEl>
                                          <p:spTgt spid="6"/>
                                        </p:tgtEl>
                                      </p:cBhvr>
                                    </p:animEffect>
                                    <p:anim calcmode="lin" valueType="num">
                                      <p:cBhvr>
                                        <p:cTn id="85"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6"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7"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88"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89"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90" dur="13">
                                          <p:stCondLst>
                                            <p:cond delay="325"/>
                                          </p:stCondLst>
                                        </p:cTn>
                                        <p:tgtEl>
                                          <p:spTgt spid="6"/>
                                        </p:tgtEl>
                                      </p:cBhvr>
                                      <p:to x="100000" y="60000"/>
                                    </p:animScale>
                                    <p:animScale>
                                      <p:cBhvr>
                                        <p:cTn id="91" dur="83" decel="50000">
                                          <p:stCondLst>
                                            <p:cond delay="338"/>
                                          </p:stCondLst>
                                        </p:cTn>
                                        <p:tgtEl>
                                          <p:spTgt spid="6"/>
                                        </p:tgtEl>
                                      </p:cBhvr>
                                      <p:to x="100000" y="100000"/>
                                    </p:animScale>
                                    <p:animScale>
                                      <p:cBhvr>
                                        <p:cTn id="92" dur="13">
                                          <p:stCondLst>
                                            <p:cond delay="656"/>
                                          </p:stCondLst>
                                        </p:cTn>
                                        <p:tgtEl>
                                          <p:spTgt spid="6"/>
                                        </p:tgtEl>
                                      </p:cBhvr>
                                      <p:to x="100000" y="80000"/>
                                    </p:animScale>
                                    <p:animScale>
                                      <p:cBhvr>
                                        <p:cTn id="93" dur="83" decel="50000">
                                          <p:stCondLst>
                                            <p:cond delay="669"/>
                                          </p:stCondLst>
                                        </p:cTn>
                                        <p:tgtEl>
                                          <p:spTgt spid="6"/>
                                        </p:tgtEl>
                                      </p:cBhvr>
                                      <p:to x="100000" y="100000"/>
                                    </p:animScale>
                                    <p:animScale>
                                      <p:cBhvr>
                                        <p:cTn id="94" dur="13">
                                          <p:stCondLst>
                                            <p:cond delay="821"/>
                                          </p:stCondLst>
                                        </p:cTn>
                                        <p:tgtEl>
                                          <p:spTgt spid="6"/>
                                        </p:tgtEl>
                                      </p:cBhvr>
                                      <p:to x="100000" y="90000"/>
                                    </p:animScale>
                                    <p:animScale>
                                      <p:cBhvr>
                                        <p:cTn id="95" dur="83" decel="50000">
                                          <p:stCondLst>
                                            <p:cond delay="834"/>
                                          </p:stCondLst>
                                        </p:cTn>
                                        <p:tgtEl>
                                          <p:spTgt spid="6"/>
                                        </p:tgtEl>
                                      </p:cBhvr>
                                      <p:to x="100000" y="100000"/>
                                    </p:animScale>
                                    <p:animScale>
                                      <p:cBhvr>
                                        <p:cTn id="96" dur="13">
                                          <p:stCondLst>
                                            <p:cond delay="904"/>
                                          </p:stCondLst>
                                        </p:cTn>
                                        <p:tgtEl>
                                          <p:spTgt spid="6"/>
                                        </p:tgtEl>
                                      </p:cBhvr>
                                      <p:to x="100000" y="95000"/>
                                    </p:animScale>
                                    <p:animScale>
                                      <p:cBhvr>
                                        <p:cTn id="97" dur="83" decel="50000">
                                          <p:stCondLst>
                                            <p:cond delay="917"/>
                                          </p:stCondLst>
                                        </p:cTn>
                                        <p:tgtEl>
                                          <p:spTgt spid="6"/>
                                        </p:tgtEl>
                                      </p:cBhvr>
                                      <p:to x="100000" y="100000"/>
                                    </p:animScale>
                                  </p:childTnLst>
                                </p:cTn>
                              </p:par>
                            </p:childTnLst>
                          </p:cTn>
                        </p:par>
                        <p:par>
                          <p:cTn id="98" fill="hold">
                            <p:stCondLst>
                              <p:cond delay="6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000"/>
                            </p:stCondLst>
                            <p:childTnLst>
                              <p:par>
                                <p:cTn id="104" presetID="26" presetClass="entr" presetSubtype="0"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down)">
                                      <p:cBhvr>
                                        <p:cTn id="106" dur="290">
                                          <p:stCondLst>
                                            <p:cond delay="0"/>
                                          </p:stCondLst>
                                        </p:cTn>
                                        <p:tgtEl>
                                          <p:spTgt spid="8"/>
                                        </p:tgtEl>
                                      </p:cBhvr>
                                    </p:animEffect>
                                    <p:anim calcmode="lin" valueType="num">
                                      <p:cBhvr>
                                        <p:cTn id="107"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8"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9"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0"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11"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12" dur="13">
                                          <p:stCondLst>
                                            <p:cond delay="325"/>
                                          </p:stCondLst>
                                        </p:cTn>
                                        <p:tgtEl>
                                          <p:spTgt spid="8"/>
                                        </p:tgtEl>
                                      </p:cBhvr>
                                      <p:to x="100000" y="60000"/>
                                    </p:animScale>
                                    <p:animScale>
                                      <p:cBhvr>
                                        <p:cTn id="113" dur="83" decel="50000">
                                          <p:stCondLst>
                                            <p:cond delay="338"/>
                                          </p:stCondLst>
                                        </p:cTn>
                                        <p:tgtEl>
                                          <p:spTgt spid="8"/>
                                        </p:tgtEl>
                                      </p:cBhvr>
                                      <p:to x="100000" y="100000"/>
                                    </p:animScale>
                                    <p:animScale>
                                      <p:cBhvr>
                                        <p:cTn id="114" dur="13">
                                          <p:stCondLst>
                                            <p:cond delay="656"/>
                                          </p:stCondLst>
                                        </p:cTn>
                                        <p:tgtEl>
                                          <p:spTgt spid="8"/>
                                        </p:tgtEl>
                                      </p:cBhvr>
                                      <p:to x="100000" y="80000"/>
                                    </p:animScale>
                                    <p:animScale>
                                      <p:cBhvr>
                                        <p:cTn id="115" dur="83" decel="50000">
                                          <p:stCondLst>
                                            <p:cond delay="669"/>
                                          </p:stCondLst>
                                        </p:cTn>
                                        <p:tgtEl>
                                          <p:spTgt spid="8"/>
                                        </p:tgtEl>
                                      </p:cBhvr>
                                      <p:to x="100000" y="100000"/>
                                    </p:animScale>
                                    <p:animScale>
                                      <p:cBhvr>
                                        <p:cTn id="116" dur="13">
                                          <p:stCondLst>
                                            <p:cond delay="821"/>
                                          </p:stCondLst>
                                        </p:cTn>
                                        <p:tgtEl>
                                          <p:spTgt spid="8"/>
                                        </p:tgtEl>
                                      </p:cBhvr>
                                      <p:to x="100000" y="90000"/>
                                    </p:animScale>
                                    <p:animScale>
                                      <p:cBhvr>
                                        <p:cTn id="117" dur="83" decel="50000">
                                          <p:stCondLst>
                                            <p:cond delay="834"/>
                                          </p:stCondLst>
                                        </p:cTn>
                                        <p:tgtEl>
                                          <p:spTgt spid="8"/>
                                        </p:tgtEl>
                                      </p:cBhvr>
                                      <p:to x="100000" y="100000"/>
                                    </p:animScale>
                                    <p:animScale>
                                      <p:cBhvr>
                                        <p:cTn id="118" dur="13">
                                          <p:stCondLst>
                                            <p:cond delay="904"/>
                                          </p:stCondLst>
                                        </p:cTn>
                                        <p:tgtEl>
                                          <p:spTgt spid="8"/>
                                        </p:tgtEl>
                                      </p:cBhvr>
                                      <p:to x="100000" y="95000"/>
                                    </p:animScale>
                                    <p:animScale>
                                      <p:cBhvr>
                                        <p:cTn id="119" dur="83" decel="50000">
                                          <p:stCondLst>
                                            <p:cond delay="917"/>
                                          </p:stCondLst>
                                        </p:cTn>
                                        <p:tgtEl>
                                          <p:spTgt spid="8"/>
                                        </p:tgtEl>
                                      </p:cBhvr>
                                      <p:to x="100000" y="100000"/>
                                    </p:animScale>
                                  </p:childTnLst>
                                </p:cTn>
                              </p:par>
                            </p:childTnLst>
                          </p:cTn>
                        </p:par>
                        <p:par>
                          <p:cTn id="120" fill="hold">
                            <p:stCondLst>
                              <p:cond delay="8000"/>
                            </p:stCondLst>
                            <p:childTnLst>
                              <p:par>
                                <p:cTn id="121" presetID="2" presetClass="entr" presetSubtype="2"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additive="base">
                                        <p:cTn id="123" dur="500" fill="hold"/>
                                        <p:tgtEl>
                                          <p:spTgt spid="12"/>
                                        </p:tgtEl>
                                        <p:attrNameLst>
                                          <p:attrName>ppt_x</p:attrName>
                                        </p:attrNameLst>
                                      </p:cBhvr>
                                      <p:tavLst>
                                        <p:tav tm="0">
                                          <p:val>
                                            <p:strVal val="1+#ppt_w/2"/>
                                          </p:val>
                                        </p:tav>
                                        <p:tav tm="100000">
                                          <p:val>
                                            <p:strVal val="#ppt_x"/>
                                          </p:val>
                                        </p:tav>
                                      </p:tavLst>
                                    </p:anim>
                                    <p:anim calcmode="lin" valueType="num">
                                      <p:cBhvr additive="base">
                                        <p:cTn id="1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ldLvl="0" animBg="1"/>
      <p:bldP spid="5" grpId="0"/>
      <p:bldP spid="3" grpId="0" bldLvl="0" animBg="1"/>
      <p:bldP spid="7" grpId="0"/>
      <p:bldP spid="4" grpId="0" bldLvl="0" animBg="1"/>
      <p:bldP spid="9" grpId="0"/>
      <p:bldP spid="6" grpId="0" bldLvl="0" animBg="1"/>
      <p:bldP spid="10" grpId="0"/>
      <p:bldP spid="8" grpId="0" bldLvl="0" animBg="1"/>
      <p:bldP spid="12" grpId="0"/>
    </p:bldLst>
  </p:timing>
</p:sld>
</file>

<file path=ppt/tags/tag1.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677"/>
  <p:tag name="KSO_WM_UNIT_TYPE" val="m_i"/>
  <p:tag name="KSO_WM_UNIT_INDEX" val="1_5"/>
  <p:tag name="KSO_WM_UNIT_ID" val="diagram677_4*m_i*1_5"/>
  <p:tag name="KSO_WM_UNIT_CLEAR" val="1"/>
  <p:tag name="KSO_WM_UNIT_LAYERLEVEL" val="1_1"/>
  <p:tag name="KSO_WM_DIAGRAM_GROUP_CODE" val="m1-1"/>
  <p:tag name="KSO_WM_UNIT_FILL_FORE_SCHEMECOLOR_INDEX" val="7"/>
  <p:tag name="KSO_WM_UNIT_FILL_TYPE" val="1"/>
  <p:tag name="KSO_WM_UNIT_TEXT_FILL_FORE_SCHEMECOLOR_INDEX" val="14"/>
  <p:tag name="KSO_WM_UNIT_TEXT_FILL_TYPE" val="1"/>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677"/>
  <p:tag name="KSO_WM_UNIT_TYPE" val="m_i"/>
  <p:tag name="KSO_WM_UNIT_INDEX" val="1_6"/>
  <p:tag name="KSO_WM_UNIT_ID" val="diagram677_4*m_i*1_6"/>
  <p:tag name="KSO_WM_UNIT_CLEAR" val="1"/>
  <p:tag name="KSO_WM_UNIT_LAYERLEVEL" val="1_1"/>
  <p:tag name="KSO_WM_DIAGRAM_GROUP_CODE" val="m1-1"/>
  <p:tag name="KSO_WM_UNIT_FILL_FORE_SCHEMECOLOR_INDEX" val="7"/>
  <p:tag name="KSO_WM_UNIT_FILL_TYPE" val="1"/>
  <p:tag name="KSO_WM_UNIT_TEXT_FILL_FORE_SCHEMECOLOR_INDEX" val="14"/>
  <p:tag name="KSO_WM_UNIT_TEXT_FILL_TYPE" val="1"/>
</p:tagLst>
</file>

<file path=ppt/tags/tag102.xml><?xml version="1.0" encoding="utf-8"?>
<p:tagLst xmlns:p="http://schemas.openxmlformats.org/presentationml/2006/main">
  <p:tag name="KSO_WM_TAG_VERSION" val="1.0"/>
  <p:tag name="KSO_WM_BEAUTIFY_FLAG" val="#wm#"/>
  <p:tag name="KSO_WM_UNIT_TYPE" val="i"/>
  <p:tag name="KSO_WM_UNIT_ID" val="diagram160402_3*i*0"/>
  <p:tag name="KSO_WM_TEMPLATE_CATEGORY" val="diagram"/>
  <p:tag name="KSO_WM_TEMPLATE_INDEX" val="160402"/>
  <p:tag name="KSO_WM_UNIT_INDEX" val="0"/>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160402"/>
  <p:tag name="KSO_WM_UNIT_TYPE" val="m_i"/>
  <p:tag name="KSO_WM_UNIT_INDEX" val="1_1"/>
  <p:tag name="KSO_WM_UNIT_ID" val="diagram160402_3*m_i*1_1"/>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160402"/>
  <p:tag name="KSO_WM_UNIT_TYPE" val="m_h_f"/>
  <p:tag name="KSO_WM_UNIT_INDEX" val="1_1_1"/>
  <p:tag name="KSO_WM_UNIT_ID" val="diagram160402_3*m_h_f*1_1_1"/>
  <p:tag name="KSO_WM_UNIT_CLEAR" val="1"/>
  <p:tag name="KSO_WM_UNIT_LAYERLEVEL" val="1_1_1"/>
  <p:tag name="KSO_WM_UNIT_VALUE" val="56"/>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160402"/>
  <p:tag name="KSO_WM_UNIT_TYPE" val="m_i"/>
  <p:tag name="KSO_WM_UNIT_INDEX" val="1_2"/>
  <p:tag name="KSO_WM_UNIT_ID" val="diagram160402_3*m_i*1_2"/>
  <p:tag name="KSO_WM_UNIT_CLEAR" val="1"/>
  <p:tag name="KSO_WM_UNIT_LAYERLEVEL" val="1_1"/>
  <p:tag name="KSO_WM_DIAGRAM_GROUP_CODE" val="m1-1"/>
  <p:tag name="KSO_WM_UNIT_TEXT_FILL_FORE_SCHEMECOLOR_INDEX" val="6"/>
  <p:tag name="KSO_WM_UNIT_TEXT_FILL_TYPE" val="1"/>
</p:tagLst>
</file>

<file path=ppt/tags/tag106.xml><?xml version="1.0" encoding="utf-8"?>
<p:tagLst xmlns:p="http://schemas.openxmlformats.org/presentationml/2006/main">
  <p:tag name="KSO_WM_TAG_VERSION" val="1.0"/>
  <p:tag name="KSO_WM_BEAUTIFY_FLAG" val="#wm#"/>
  <p:tag name="KSO_WM_UNIT_TYPE" val="i"/>
  <p:tag name="KSO_WM_UNIT_ID" val="diagram160402_3*i*7"/>
  <p:tag name="KSO_WM_TEMPLATE_CATEGORY" val="diagram"/>
  <p:tag name="KSO_WM_TEMPLATE_INDEX" val="160402"/>
  <p:tag name="KSO_WM_UNIT_INDEX" val="7"/>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160402"/>
  <p:tag name="KSO_WM_UNIT_TYPE" val="m_i"/>
  <p:tag name="KSO_WM_UNIT_INDEX" val="1_3"/>
  <p:tag name="KSO_WM_UNIT_ID" val="diagram160402_3*m_i*1_3"/>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160402"/>
  <p:tag name="KSO_WM_UNIT_TYPE" val="m_h_f"/>
  <p:tag name="KSO_WM_UNIT_INDEX" val="1_3_1"/>
  <p:tag name="KSO_WM_UNIT_ID" val="diagram160402_3*m_h_f*1_3_1"/>
  <p:tag name="KSO_WM_UNIT_CLEAR" val="1"/>
  <p:tag name="KSO_WM_UNIT_LAYERLEVEL" val="1_1_1"/>
  <p:tag name="KSO_WM_UNIT_VALUE" val="56"/>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160402"/>
  <p:tag name="KSO_WM_UNIT_TYPE" val="m_i"/>
  <p:tag name="KSO_WM_UNIT_INDEX" val="1_4"/>
  <p:tag name="KSO_WM_UNIT_ID" val="diagram160402_3*m_i*1_4"/>
  <p:tag name="KSO_WM_UNIT_CLEAR" val="1"/>
  <p:tag name="KSO_WM_UNIT_LAYERLEVEL" val="1_1"/>
  <p:tag name="KSO_WM_DIAGRAM_GROUP_CODE" val="m1-1"/>
  <p:tag name="KSO_WM_UNIT_TEXT_FILL_FORE_SCHEMECOLOR_INDEX" val="6"/>
  <p:tag name="KSO_WM_UNIT_TEXT_FILL_TYPE" val="1"/>
</p:tagLst>
</file>

<file path=ppt/tags/tag11.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110.xml><?xml version="1.0" encoding="utf-8"?>
<p:tagLst xmlns:p="http://schemas.openxmlformats.org/presentationml/2006/main">
  <p:tag name="KSO_WM_TAG_VERSION" val="1.0"/>
  <p:tag name="KSO_WM_BEAUTIFY_FLAG" val="#wm#"/>
  <p:tag name="KSO_WM_UNIT_TYPE" val="i"/>
  <p:tag name="KSO_WM_UNIT_ID" val="diagram160402_3*i*14"/>
  <p:tag name="KSO_WM_TEMPLATE_CATEGORY" val="diagram"/>
  <p:tag name="KSO_WM_TEMPLATE_INDEX" val="160402"/>
  <p:tag name="KSO_WM_UNIT_INDEX" val="14"/>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160402"/>
  <p:tag name="KSO_WM_UNIT_TYPE" val="m_i"/>
  <p:tag name="KSO_WM_UNIT_INDEX" val="1_5"/>
  <p:tag name="KSO_WM_UNIT_ID" val="diagram160402_3*m_i*1_5"/>
  <p:tag name="KSO_WM_UNIT_CLEAR" val="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160402"/>
  <p:tag name="KSO_WM_UNIT_TYPE" val="m_i"/>
  <p:tag name="KSO_WM_UNIT_INDEX" val="1_6"/>
  <p:tag name="KSO_WM_UNIT_ID" val="diagram160402_3*m_i*1_6"/>
  <p:tag name="KSO_WM_UNIT_CLEAR" val="1"/>
  <p:tag name="KSO_WM_UNIT_LAYERLEVEL" val="1_1"/>
  <p:tag name="KSO_WM_DIAGRAM_GROUP_CODE" val="m1-1"/>
  <p:tag name="KSO_WM_UNIT_TEXT_FILL_FORE_SCHEMECOLOR_INDEX" val="6"/>
  <p:tag name="KSO_WM_UNIT_TEXT_FILL_TYPE" val="1"/>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160402"/>
  <p:tag name="KSO_WM_UNIT_TYPE" val="m_h_f"/>
  <p:tag name="KSO_WM_UNIT_INDEX" val="1_2_1"/>
  <p:tag name="KSO_WM_UNIT_ID" val="diagram160402_3*m_h_f*1_2_1"/>
  <p:tag name="KSO_WM_UNIT_CLEAR" val="1"/>
  <p:tag name="KSO_WM_UNIT_LAYERLEVEL" val="1_1_1"/>
  <p:tag name="KSO_WM_UNIT_VALUE" val="56"/>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a"/>
  <p:tag name="KSO_WM_UNIT_INDEX" val="1_1_1"/>
  <p:tag name="KSO_WM_UNIT_ID" val="diagram160122_6*m_h_a*1_1_1"/>
  <p:tag name="KSO_WM_UNIT_CLEAR" val="1"/>
  <p:tag name="KSO_WM_UNIT_LAYERLEVEL" val="1_1_1"/>
  <p:tag name="KSO_WM_UNIT_VALUE" val="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a"/>
  <p:tag name="KSO_WM_UNIT_INDEX" val="1_3_1"/>
  <p:tag name="KSO_WM_UNIT_ID" val="diagram160122_6*m_h_a*1_3_1"/>
  <p:tag name="KSO_WM_UNIT_CLEAR" val="1"/>
  <p:tag name="KSO_WM_UNIT_LAYERLEVEL" val="1_1_1"/>
  <p:tag name="KSO_WM_UNIT_VALUE" val="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a"/>
  <p:tag name="KSO_WM_UNIT_INDEX" val="1_5_1"/>
  <p:tag name="KSO_WM_UNIT_ID" val="diagram160122_6*m_h_a*1_5_1"/>
  <p:tag name="KSO_WM_UNIT_CLEAR" val="1"/>
  <p:tag name="KSO_WM_UNIT_LAYERLEVEL" val="1_1_1"/>
  <p:tag name="KSO_WM_UNIT_VALUE" val="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a"/>
  <p:tag name="KSO_WM_UNIT_INDEX" val="1_6_1"/>
  <p:tag name="KSO_WM_UNIT_ID" val="diagram160122_6*m_h_a*1_6_1"/>
  <p:tag name="KSO_WM_UNIT_CLEAR" val="1"/>
  <p:tag name="KSO_WM_UNIT_LAYERLEVEL" val="1_1_1"/>
  <p:tag name="KSO_WM_UNIT_VALUE" val="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f"/>
  <p:tag name="KSO_WM_UNIT_INDEX" val="1_6_1"/>
  <p:tag name="KSO_WM_UNIT_ID" val="diagram160122_6*m_h_f*1_6_1"/>
  <p:tag name="KSO_WM_UNIT_CLEAR" val="1"/>
  <p:tag name="KSO_WM_UNIT_LAYERLEVEL" val="1_1_1"/>
  <p:tag name="KSO_WM_UNIT_VALUE" val="27"/>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19.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a"/>
  <p:tag name="KSO_WM_UNIT_INDEX" val="1_2_1"/>
  <p:tag name="KSO_WM_UNIT_ID" val="diagram160122_6*m_h_a*1_2_1"/>
  <p:tag name="KSO_WM_UNIT_CLEAR" val="1"/>
  <p:tag name="KSO_WM_UNIT_LAYERLEVEL" val="1_1_1"/>
  <p:tag name="KSO_WM_UNIT_VALUE" val="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f"/>
  <p:tag name="KSO_WM_UNIT_INDEX" val="1_2_1"/>
  <p:tag name="KSO_WM_UNIT_ID" val="diagram160122_6*m_h_f*1_2_1"/>
  <p:tag name="KSO_WM_UNIT_CLEAR" val="1"/>
  <p:tag name="KSO_WM_UNIT_LAYERLEVEL" val="1_1_1"/>
  <p:tag name="KSO_WM_UNIT_VALUE" val="27"/>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a"/>
  <p:tag name="KSO_WM_UNIT_INDEX" val="1_4_1"/>
  <p:tag name="KSO_WM_UNIT_ID" val="diagram160122_6*m_h_a*1_4_1"/>
  <p:tag name="KSO_WM_UNIT_CLEAR" val="1"/>
  <p:tag name="KSO_WM_UNIT_LAYERLEVEL" val="1_1_1"/>
  <p:tag name="KSO_WM_UNIT_VALUE" val="6"/>
  <p:tag name="KSO_WM_UNIT_HIGHLIGHT" val="0"/>
  <p:tag name="KSO_WM_UNIT_COMPATIBLE" val="0"/>
  <p:tag name="KSO_WM_DIAGRAM_GROUP_CODE" val="m1-1"/>
  <p:tag name="KSO_WM_UNIT_PRESET_TEXT" val="AMET"/>
  <p:tag name="KSO_WM_UNIT_FILL_FORE_SCHEMECOLOR_INDEX" val="5"/>
  <p:tag name="KSO_WM_UNIT_FILL_TYPE" val="1"/>
  <p:tag name="KSO_WM_UNIT_TEXT_FILL_FORE_SCHEMECOLOR_INDEX" val="14"/>
  <p:tag name="KSO_WM_UNIT_TEXT_FILL_TYPE" val="1"/>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f"/>
  <p:tag name="KSO_WM_UNIT_INDEX" val="1_4_1"/>
  <p:tag name="KSO_WM_UNIT_ID" val="diagram160122_6*m_h_f*1_4_1"/>
  <p:tag name="KSO_WM_UNIT_CLEAR" val="1"/>
  <p:tag name="KSO_WM_UNIT_LAYERLEVEL" val="1_1_1"/>
  <p:tag name="KSO_WM_UNIT_VALUE" val="27"/>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23.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i"/>
  <p:tag name="KSO_WM_UNIT_INDEX" val="1_1"/>
  <p:tag name="KSO_WM_UNIT_ID" val="diagram160122_6*m_i*1_1"/>
  <p:tag name="KSO_WM_UNIT_CLEAR" val="1"/>
  <p:tag name="KSO_WM_UNIT_LAYERLEVEL" val="1_1"/>
  <p:tag name="KSO_WM_DIAGRAM_GROUP_CODE" val="m1-1"/>
  <p:tag name="KSO_WM_UNIT_FILL_FORE_SCHEMECOLOR_INDEX" val="5"/>
  <p:tag name="KSO_WM_UNIT_FILL_TYPE" val="1"/>
</p:tagLst>
</file>

<file path=ppt/tags/tag124.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f"/>
  <p:tag name="KSO_WM_UNIT_INDEX" val="1_1_1"/>
  <p:tag name="KSO_WM_UNIT_ID" val="diagram160122_6*m_h_f*1_1_1"/>
  <p:tag name="KSO_WM_UNIT_CLEAR" val="1"/>
  <p:tag name="KSO_WM_UNIT_LAYERLEVEL" val="1_1_1"/>
  <p:tag name="KSO_WM_UNIT_VALUE" val="27"/>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25.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f"/>
  <p:tag name="KSO_WM_UNIT_INDEX" val="1_3_1"/>
  <p:tag name="KSO_WM_UNIT_ID" val="diagram160122_6*m_h_f*1_3_1"/>
  <p:tag name="KSO_WM_UNIT_CLEAR" val="1"/>
  <p:tag name="KSO_WM_UNIT_LAYERLEVEL" val="1_1_1"/>
  <p:tag name="KSO_WM_UNIT_VALUE" val="27"/>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26.xml><?xml version="1.0" encoding="utf-8"?>
<p:tagLst xmlns:p="http://schemas.openxmlformats.org/presentationml/2006/main">
  <p:tag name="KSO_WM_TAG_VERSION" val="1.0"/>
  <p:tag name="KSO_WM_BEAUTIFY_FLAG" val="#wm#"/>
  <p:tag name="KSO_WM_TEMPLATE_CATEGORY" val="diagram"/>
  <p:tag name="KSO_WM_TEMPLATE_INDEX" val="160122"/>
  <p:tag name="KSO_WM_UNIT_TYPE" val="m_h_f"/>
  <p:tag name="KSO_WM_UNIT_INDEX" val="1_5_1"/>
  <p:tag name="KSO_WM_UNIT_ID" val="diagram160122_6*m_h_f*1_5_1"/>
  <p:tag name="KSO_WM_UNIT_CLEAR" val="1"/>
  <p:tag name="KSO_WM_UNIT_LAYERLEVEL" val="1_1_1"/>
  <p:tag name="KSO_WM_UNIT_VALUE" val="27"/>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27.xml><?xml version="1.0" encoding="utf-8"?>
<p:tagLst xmlns:p="http://schemas.openxmlformats.org/presentationml/2006/main">
  <p:tag name="KSO_WM_TEMPLATE_CATEGORY" val="diagram"/>
  <p:tag name="KSO_WM_TEMPLATE_INDEX" val="672"/>
  <p:tag name="KSO_WM_UNIT_TYPE" val="l_h_f"/>
  <p:tag name="KSO_WM_UNIT_INDEX" val="1_1_1"/>
  <p:tag name="KSO_WM_UNIT_ID" val="258*l_h_f*1_1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FILL_FORE_SCHEMECOLOR_INDEX" val="5"/>
  <p:tag name="KSO_WM_UNIT_FILL_TYPE" val="1"/>
  <p:tag name="KSO_WM_UNIT_TEXT_FILL_FORE_SCHEMECOLOR_INDEX" val="14"/>
  <p:tag name="KSO_WM_UNIT_TEXT_FILL_TYPE" val="1"/>
</p:tagLst>
</file>

<file path=ppt/tags/tag128.xml><?xml version="1.0" encoding="utf-8"?>
<p:tagLst xmlns:p="http://schemas.openxmlformats.org/presentationml/2006/main">
  <p:tag name="KSO_WM_TEMPLATE_CATEGORY" val="diagram"/>
  <p:tag name="KSO_WM_TEMPLATE_INDEX" val="672"/>
  <p:tag name="KSO_WM_UNIT_TYPE" val="l_i"/>
  <p:tag name="KSO_WM_UNIT_INDEX" val="1_1"/>
  <p:tag name="KSO_WM_UNIT_ID" val="258*l_i*1_1"/>
  <p:tag name="KSO_WM_UNIT_CLEAR" val="1"/>
  <p:tag name="KSO_WM_UNIT_LAYERLEVEL" val="1_1"/>
  <p:tag name="KSO_WM_BEAUTIFY_FLAG" val="#wm#"/>
  <p:tag name="KSO_WM_DIAGRAM_GROUP_CODE" val="l1-1"/>
  <p:tag name="KSO_WM_TAG_VERSION" val="1.0"/>
  <p:tag name="KSO_WM_UNIT_LINE_FORE_SCHEMECOLOR_INDEX" val="6"/>
  <p:tag name="KSO_WM_UNIT_LINE_FILL_TYPE" val="2"/>
  <p:tag name="KSO_WM_UNIT_TEXT_FILL_FORE_SCHEMECOLOR_INDEX" val="14"/>
  <p:tag name="KSO_WM_UNIT_TEXT_FILL_TYPE" val="1"/>
</p:tagLst>
</file>

<file path=ppt/tags/tag129.xml><?xml version="1.0" encoding="utf-8"?>
<p:tagLst xmlns:p="http://schemas.openxmlformats.org/presentationml/2006/main">
  <p:tag name="KSO_WM_TEMPLATE_CATEGORY" val="diagram"/>
  <p:tag name="KSO_WM_TEMPLATE_INDEX" val="672"/>
  <p:tag name="KSO_WM_UNIT_TYPE" val="l_i"/>
  <p:tag name="KSO_WM_UNIT_INDEX" val="1_2"/>
  <p:tag name="KSO_WM_UNIT_ID" val="258*l_i*1_2"/>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30.xml><?xml version="1.0" encoding="utf-8"?>
<p:tagLst xmlns:p="http://schemas.openxmlformats.org/presentationml/2006/main">
  <p:tag name="KSO_WM_TEMPLATE_CATEGORY" val="diagram"/>
  <p:tag name="KSO_WM_TEMPLATE_INDEX" val="672"/>
  <p:tag name="KSO_WM_UNIT_TYPE" val="l_h_f"/>
  <p:tag name="KSO_WM_UNIT_INDEX" val="1_2_1"/>
  <p:tag name="KSO_WM_UNIT_ID" val="258*l_h_f*1_2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FILL_FORE_SCHEMECOLOR_INDEX" val="5"/>
  <p:tag name="KSO_WM_UNIT_FILL_TYPE" val="1"/>
  <p:tag name="KSO_WM_UNIT_TEXT_FILL_FORE_SCHEMECOLOR_INDEX" val="14"/>
  <p:tag name="KSO_WM_UNIT_TEXT_FILL_TYPE" val="1"/>
</p:tagLst>
</file>

<file path=ppt/tags/tag131.xml><?xml version="1.0" encoding="utf-8"?>
<p:tagLst xmlns:p="http://schemas.openxmlformats.org/presentationml/2006/main">
  <p:tag name="KSO_WM_TEMPLATE_CATEGORY" val="diagram"/>
  <p:tag name="KSO_WM_TEMPLATE_INDEX" val="672"/>
  <p:tag name="KSO_WM_UNIT_TYPE" val="l_i"/>
  <p:tag name="KSO_WM_UNIT_INDEX" val="1_3"/>
  <p:tag name="KSO_WM_UNIT_ID" val="258*l_i*1_3"/>
  <p:tag name="KSO_WM_UNIT_CLEAR" val="1"/>
  <p:tag name="KSO_WM_UNIT_LAYERLEVEL" val="1_1"/>
  <p:tag name="KSO_WM_BEAUTIFY_FLAG" val="#wm#"/>
  <p:tag name="KSO_WM_DIAGRAM_GROUP_CODE" val="l1-1"/>
  <p:tag name="KSO_WM_TAG_VERSION" val="1.0"/>
  <p:tag name="KSO_WM_UNIT_LINE_FORE_SCHEMECOLOR_INDEX" val="6"/>
  <p:tag name="KSO_WM_UNIT_LINE_FILL_TYPE" val="2"/>
  <p:tag name="KSO_WM_UNIT_TEXT_FILL_FORE_SCHEMECOLOR_INDEX" val="14"/>
  <p:tag name="KSO_WM_UNIT_TEXT_FILL_TYPE" val="1"/>
</p:tagLst>
</file>

<file path=ppt/tags/tag132.xml><?xml version="1.0" encoding="utf-8"?>
<p:tagLst xmlns:p="http://schemas.openxmlformats.org/presentationml/2006/main">
  <p:tag name="KSO_WM_TEMPLATE_CATEGORY" val="diagram"/>
  <p:tag name="KSO_WM_TEMPLATE_INDEX" val="672"/>
  <p:tag name="KSO_WM_UNIT_TYPE" val="l_i"/>
  <p:tag name="KSO_WM_UNIT_INDEX" val="1_4"/>
  <p:tag name="KSO_WM_UNIT_ID" val="258*l_i*1_4"/>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4"/>
  <p:tag name="KSO_WM_UNIT_TEXT_FILL_TYPE" val="1"/>
</p:tagLst>
</file>

<file path=ppt/tags/tag133.xml><?xml version="1.0" encoding="utf-8"?>
<p:tagLst xmlns:p="http://schemas.openxmlformats.org/presentationml/2006/main">
  <p:tag name="KSO_WM_TEMPLATE_CATEGORY" val="diagram"/>
  <p:tag name="KSO_WM_TEMPLATE_INDEX" val="672"/>
  <p:tag name="KSO_WM_UNIT_TYPE" val="l_h_f"/>
  <p:tag name="KSO_WM_UNIT_INDEX" val="1_3_1"/>
  <p:tag name="KSO_WM_UNIT_ID" val="258*l_h_f*1_3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FILL_FORE_SCHEMECOLOR_INDEX" val="5"/>
  <p:tag name="KSO_WM_UNIT_FILL_TYPE" val="1"/>
  <p:tag name="KSO_WM_UNIT_TEXT_FILL_FORE_SCHEMECOLOR_INDEX" val="14"/>
  <p:tag name="KSO_WM_UNIT_TEXT_FILL_TYPE" val="1"/>
</p:tagLst>
</file>

<file path=ppt/tags/tag134.xml><?xml version="1.0" encoding="utf-8"?>
<p:tagLst xmlns:p="http://schemas.openxmlformats.org/presentationml/2006/main">
  <p:tag name="KSO_WM_TEMPLATE_CATEGORY" val="diagram"/>
  <p:tag name="KSO_WM_TEMPLATE_INDEX" val="672"/>
  <p:tag name="KSO_WM_UNIT_TYPE" val="l_i"/>
  <p:tag name="KSO_WM_UNIT_INDEX" val="1_5"/>
  <p:tag name="KSO_WM_UNIT_ID" val="258*l_i*1_5"/>
  <p:tag name="KSO_WM_UNIT_CLEAR" val="1"/>
  <p:tag name="KSO_WM_UNIT_LAYERLEVEL" val="1_1"/>
  <p:tag name="KSO_WM_BEAUTIFY_FLAG" val="#wm#"/>
  <p:tag name="KSO_WM_DIAGRAM_GROUP_CODE" val="l1-1"/>
  <p:tag name="KSO_WM_TAG_VERSION" val="1.0"/>
  <p:tag name="KSO_WM_UNIT_LINE_FORE_SCHEMECOLOR_INDEX" val="6"/>
  <p:tag name="KSO_WM_UNIT_LINE_FILL_TYPE" val="2"/>
  <p:tag name="KSO_WM_UNIT_TEXT_FILL_FORE_SCHEMECOLOR_INDEX" val="14"/>
  <p:tag name="KSO_WM_UNIT_TEXT_FILL_TYPE" val="1"/>
</p:tagLst>
</file>

<file path=ppt/tags/tag135.xml><?xml version="1.0" encoding="utf-8"?>
<p:tagLst xmlns:p="http://schemas.openxmlformats.org/presentationml/2006/main">
  <p:tag name="KSO_WM_TEMPLATE_CATEGORY" val="diagram"/>
  <p:tag name="KSO_WM_TEMPLATE_INDEX" val="672"/>
  <p:tag name="KSO_WM_UNIT_TYPE" val="l_i"/>
  <p:tag name="KSO_WM_UNIT_INDEX" val="1_6"/>
  <p:tag name="KSO_WM_UNIT_ID" val="258*l_i*1_6"/>
  <p:tag name="KSO_WM_UNIT_CLEAR" val="1"/>
  <p:tag name="KSO_WM_UNIT_LAYERLEVEL" val="1_1"/>
  <p:tag name="KSO_WM_BEAUTIFY_FLAG" val="#wm#"/>
  <p:tag name="KSO_WM_DIAGRAM_GROUP_CODE" val="l1-1"/>
  <p:tag name="KSO_WM_TAG_VERSION" val="1.0"/>
  <p:tag name="KSO_WM_UNIT_FILL_FORE_SCHEMECOLOR_INDEX" val="6"/>
  <p:tag name="KSO_WM_UNIT_FILL_TYPE" val="1"/>
  <p:tag name="KSO_WM_UNIT_TEXT_FILL_FORE_SCHEMECOLOR_INDEX" val="14"/>
  <p:tag name="KSO_WM_UNIT_TEXT_FILL_TYPE" val="1"/>
</p:tagLst>
</file>

<file path=ppt/tags/tag136.xml><?xml version="1.0" encoding="utf-8"?>
<p:tagLst xmlns:p="http://schemas.openxmlformats.org/presentationml/2006/main">
  <p:tag name="KSO_WM_TAG_VERSION" val="1.0"/>
  <p:tag name="KSO_WM_TEMPLATE_CATEGORY" val="diagram"/>
  <p:tag name="KSO_WM_TEMPLATE_INDEX" val="365"/>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37.xml><?xml version="1.0" encoding="utf-8"?>
<p:tagLst xmlns:p="http://schemas.openxmlformats.org/presentationml/2006/main">
  <p:tag name="KSO_WM_TAG_VERSION" val="1.0"/>
  <p:tag name="KSO_WM_TEMPLATE_CATEGORY" val="diagram"/>
  <p:tag name="KSO_WM_TEMPLATE_INDEX" val="365"/>
  <p:tag name="KSO_WM_UNIT_TYPE" val="l_h_f"/>
  <p:tag name="KSO_WM_UNIT_INDEX" val="1_1_1"/>
  <p:tag name="KSO_WM_UNIT_ID" val="259*l_h_f*1_1_1"/>
  <p:tag name="KSO_WM_UNIT_CLEAR" val="1"/>
  <p:tag name="KSO_WM_UNIT_LAYERLEVEL" val="1_1_1"/>
  <p:tag name="KSO_WM_UNIT_VALUE" val="30"/>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38.xml><?xml version="1.0" encoding="utf-8"?>
<p:tagLst xmlns:p="http://schemas.openxmlformats.org/presentationml/2006/main">
  <p:tag name="KSO_WM_TAG_VERSION" val="1.0"/>
  <p:tag name="KSO_WM_TEMPLATE_CATEGORY" val="diagram"/>
  <p:tag name="KSO_WM_TEMPLATE_INDEX" val="365"/>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39.xml><?xml version="1.0" encoding="utf-8"?>
<p:tagLst xmlns:p="http://schemas.openxmlformats.org/presentationml/2006/main">
  <p:tag name="KSO_WM_TAG_VERSION" val="1.0"/>
  <p:tag name="KSO_WM_TEMPLATE_CATEGORY" val="diagram"/>
  <p:tag name="KSO_WM_TEMPLATE_INDEX" val="365"/>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140.xml><?xml version="1.0" encoding="utf-8"?>
<p:tagLst xmlns:p="http://schemas.openxmlformats.org/presentationml/2006/main">
  <p:tag name="KSO_WM_TAG_VERSION" val="1.0"/>
  <p:tag name="KSO_WM_TEMPLATE_CATEGORY" val="diagram"/>
  <p:tag name="KSO_WM_TEMPLATE_INDEX" val="365"/>
  <p:tag name="KSO_WM_UNIT_TYPE" val="l_h_f"/>
  <p:tag name="KSO_WM_UNIT_INDEX" val="1_2_1"/>
  <p:tag name="KSO_WM_UNIT_ID" val="259*l_h_f*1_2_1"/>
  <p:tag name="KSO_WM_UNIT_CLEAR" val="1"/>
  <p:tag name="KSO_WM_UNIT_LAYERLEVEL" val="1_1_1"/>
  <p:tag name="KSO_WM_UNIT_VALUE" val="30"/>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1.xml><?xml version="1.0" encoding="utf-8"?>
<p:tagLst xmlns:p="http://schemas.openxmlformats.org/presentationml/2006/main">
  <p:tag name="KSO_WM_TAG_VERSION" val="1.0"/>
  <p:tag name="KSO_WM_TEMPLATE_CATEGORY" val="diagram"/>
  <p:tag name="KSO_WM_TEMPLATE_INDEX" val="365"/>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2.xml><?xml version="1.0" encoding="utf-8"?>
<p:tagLst xmlns:p="http://schemas.openxmlformats.org/presentationml/2006/main">
  <p:tag name="KSO_WM_TAG_VERSION" val="1.0"/>
  <p:tag name="KSO_WM_TEMPLATE_CATEGORY" val="diagram"/>
  <p:tag name="KSO_WM_TEMPLATE_INDEX" val="365"/>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3.xml><?xml version="1.0" encoding="utf-8"?>
<p:tagLst xmlns:p="http://schemas.openxmlformats.org/presentationml/2006/main">
  <p:tag name="KSO_WM_TAG_VERSION" val="1.0"/>
  <p:tag name="KSO_WM_TEMPLATE_CATEGORY" val="diagram"/>
  <p:tag name="KSO_WM_TEMPLATE_INDEX" val="365"/>
  <p:tag name="KSO_WM_UNIT_TYPE" val="l_h_f"/>
  <p:tag name="KSO_WM_UNIT_INDEX" val="1_3_1"/>
  <p:tag name="KSO_WM_UNIT_ID" val="259*l_h_f*1_3_1"/>
  <p:tag name="KSO_WM_UNIT_CLEAR" val="1"/>
  <p:tag name="KSO_WM_UNIT_LAYERLEVEL" val="1_1_1"/>
  <p:tag name="KSO_WM_UNIT_VALUE" val="30"/>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4.xml><?xml version="1.0" encoding="utf-8"?>
<p:tagLst xmlns:p="http://schemas.openxmlformats.org/presentationml/2006/main">
  <p:tag name="KSO_WM_TAG_VERSION" val="1.0"/>
  <p:tag name="KSO_WM_TEMPLATE_CATEGORY" val="diagram"/>
  <p:tag name="KSO_WM_TEMPLATE_INDEX" val="365"/>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5.xml><?xml version="1.0" encoding="utf-8"?>
<p:tagLst xmlns:p="http://schemas.openxmlformats.org/presentationml/2006/main">
  <p:tag name="KSO_WM_TAG_VERSION" val="1.0"/>
  <p:tag name="KSO_WM_TEMPLATE_CATEGORY" val="diagram"/>
  <p:tag name="KSO_WM_TEMPLATE_INDEX" val="365"/>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6.xml><?xml version="1.0" encoding="utf-8"?>
<p:tagLst xmlns:p="http://schemas.openxmlformats.org/presentationml/2006/main">
  <p:tag name="KSO_WM_TAG_VERSION" val="1.0"/>
  <p:tag name="KSO_WM_TEMPLATE_CATEGORY" val="diagram"/>
  <p:tag name="KSO_WM_TEMPLATE_INDEX" val="365"/>
  <p:tag name="KSO_WM_UNIT_TYPE" val="l_h_f"/>
  <p:tag name="KSO_WM_UNIT_INDEX" val="1_4_1"/>
  <p:tag name="KSO_WM_UNIT_ID" val="259*l_h_f*1_4_1"/>
  <p:tag name="KSO_WM_UNIT_CLEAR" val="1"/>
  <p:tag name="KSO_WM_UNIT_LAYERLEVEL" val="1_1_1"/>
  <p:tag name="KSO_WM_UNIT_VALUE" val="30"/>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7.xml><?xml version="1.0" encoding="utf-8"?>
<p:tagLst xmlns:p="http://schemas.openxmlformats.org/presentationml/2006/main">
  <p:tag name="KSO_WM_TAG_VERSION" val="1.0"/>
  <p:tag name="KSO_WM_TEMPLATE_CATEGORY" val="diagram"/>
  <p:tag name="KSO_WM_TEMPLATE_INDEX" val="365"/>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48.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149.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150.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51.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152.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153.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15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55.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156.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157.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59.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160.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161.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162.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63.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66.xml><?xml version="1.0" encoding="utf-8"?>
<p:tagLst xmlns:p="http://schemas.openxmlformats.org/presentationml/2006/main">
  <p:tag name="KSO_WM_TAG_VERSION" val="1.0"/>
  <p:tag name="KSO_WM_BEAUTIFY_FLAG" val="#wm#"/>
  <p:tag name="KSO_WM_UNIT_TYPE" val="i"/>
  <p:tag name="KSO_WM_UNIT_ID" val="diagram742_5*i*0"/>
  <p:tag name="KSO_WM_TEMPLATE_CATEGORY" val="diagram"/>
  <p:tag name="KSO_WM_TEMPLATE_INDEX" val="742"/>
  <p:tag name="KSO_WM_UNIT_INDEX" val="0"/>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1"/>
  <p:tag name="KSO_WM_UNIT_ID" val="diagram742_5*l_i*1_1"/>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2"/>
  <p:tag name="KSO_WM_UNIT_ID" val="diagram742_5*l_i*1_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69.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1_1"/>
  <p:tag name="KSO_WM_UNIT_ID" val="diagram742_5*l_h_f*1_1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70.xml><?xml version="1.0" encoding="utf-8"?>
<p:tagLst xmlns:p="http://schemas.openxmlformats.org/presentationml/2006/main">
  <p:tag name="KSO_WM_TAG_VERSION" val="1.0"/>
  <p:tag name="KSO_WM_BEAUTIFY_FLAG" val="#wm#"/>
  <p:tag name="KSO_WM_UNIT_TYPE" val="i"/>
  <p:tag name="KSO_WM_UNIT_ID" val="diagram742_5*i*7"/>
  <p:tag name="KSO_WM_TEMPLATE_CATEGORY" val="diagram"/>
  <p:tag name="KSO_WM_TEMPLATE_INDEX" val="742"/>
  <p:tag name="KSO_WM_UNIT_INDEX" val="7"/>
</p:tagLst>
</file>

<file path=ppt/tags/tag171.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3"/>
  <p:tag name="KSO_WM_UNIT_ID" val="diagram742_5*l_i*1_3"/>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4"/>
  <p:tag name="KSO_WM_UNIT_ID" val="diagram742_5*l_i*1_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2_1"/>
  <p:tag name="KSO_WM_UNIT_ID" val="diagram742_5*l_h_f*1_2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174.xml><?xml version="1.0" encoding="utf-8"?>
<p:tagLst xmlns:p="http://schemas.openxmlformats.org/presentationml/2006/main">
  <p:tag name="KSO_WM_TAG_VERSION" val="1.0"/>
  <p:tag name="KSO_WM_BEAUTIFY_FLAG" val="#wm#"/>
  <p:tag name="KSO_WM_UNIT_TYPE" val="i"/>
  <p:tag name="KSO_WM_UNIT_ID" val="diagram742_5*i*14"/>
  <p:tag name="KSO_WM_TEMPLATE_CATEGORY" val="diagram"/>
  <p:tag name="KSO_WM_TEMPLATE_INDEX" val="742"/>
  <p:tag name="KSO_WM_UNIT_INDEX" val="14"/>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5"/>
  <p:tag name="KSO_WM_UNIT_ID" val="diagram742_5*l_i*1_5"/>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76.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6"/>
  <p:tag name="KSO_WM_UNIT_ID" val="diagram742_5*l_i*1_6"/>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3_1"/>
  <p:tag name="KSO_WM_UNIT_ID" val="diagram742_5*l_h_f*1_3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178.xml><?xml version="1.0" encoding="utf-8"?>
<p:tagLst xmlns:p="http://schemas.openxmlformats.org/presentationml/2006/main">
  <p:tag name="KSO_WM_TAG_VERSION" val="1.0"/>
  <p:tag name="KSO_WM_BEAUTIFY_FLAG" val="#wm#"/>
  <p:tag name="KSO_WM_UNIT_TYPE" val="i"/>
  <p:tag name="KSO_WM_UNIT_ID" val="diagram742_5*i*21"/>
  <p:tag name="KSO_WM_TEMPLATE_CATEGORY" val="diagram"/>
  <p:tag name="KSO_WM_TEMPLATE_INDEX" val="742"/>
  <p:tag name="KSO_WM_UNIT_INDEX" val="21"/>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7"/>
  <p:tag name="KSO_WM_UNIT_ID" val="diagram742_5*l_i*1_7"/>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8"/>
  <p:tag name="KSO_WM_UNIT_ID" val="diagram742_5*l_i*1_8"/>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4_1"/>
  <p:tag name="KSO_WM_UNIT_ID" val="diagram742_5*l_h_f*1_4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182.xml><?xml version="1.0" encoding="utf-8"?>
<p:tagLst xmlns:p="http://schemas.openxmlformats.org/presentationml/2006/main">
  <p:tag name="KSO_WM_TAG_VERSION" val="1.0"/>
  <p:tag name="KSO_WM_BEAUTIFY_FLAG" val="#wm#"/>
  <p:tag name="KSO_WM_UNIT_TYPE" val="i"/>
  <p:tag name="KSO_WM_UNIT_ID" val="diagram742_5*i*28"/>
  <p:tag name="KSO_WM_TEMPLATE_CATEGORY" val="diagram"/>
  <p:tag name="KSO_WM_TEMPLATE_INDEX" val="742"/>
  <p:tag name="KSO_WM_UNIT_INDEX" val="28"/>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9"/>
  <p:tag name="KSO_WM_UNIT_ID" val="diagram742_5*l_i*1_9"/>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84.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10"/>
  <p:tag name="KSO_WM_UNIT_ID" val="diagram742_5*l_i*1_10"/>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85.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5_1"/>
  <p:tag name="KSO_WM_UNIT_ID" val="diagram742_5*l_h_f*1_5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186.xml><?xml version="1.0" encoding="utf-8"?>
<p:tagLst xmlns:p="http://schemas.openxmlformats.org/presentationml/2006/main">
  <p:tag name="KSO_WM_SLIDE_MODEL_TYPE" val="timeline"/>
</p:tagLst>
</file>

<file path=ppt/tags/tag187.xml><?xml version="1.0" encoding="utf-8"?>
<p:tagLst xmlns:p="http://schemas.openxmlformats.org/presentationml/2006/main">
  <p:tag name="KSO_WM_TAG_VERSION" val="1.0"/>
  <p:tag name="KSO_WM_BEAUTIFY_FLAG" val="#wm#"/>
  <p:tag name="KSO_WM_UNIT_TYPE" val="i"/>
  <p:tag name="KSO_WM_UNIT_ID" val="diagram742_5*i*0"/>
  <p:tag name="KSO_WM_TEMPLATE_CATEGORY" val="diagram"/>
  <p:tag name="KSO_WM_TEMPLATE_INDEX" val="742"/>
  <p:tag name="KSO_WM_UNIT_INDEX" val="0"/>
</p:tagLst>
</file>

<file path=ppt/tags/tag188.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1"/>
  <p:tag name="KSO_WM_UNIT_ID" val="diagram742_5*l_i*1_1"/>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89.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2"/>
  <p:tag name="KSO_WM_UNIT_ID" val="diagram742_5*l_i*1_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1_1"/>
  <p:tag name="KSO_WM_UNIT_ID" val="diagram742_5*l_h_f*1_1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191.xml><?xml version="1.0" encoding="utf-8"?>
<p:tagLst xmlns:p="http://schemas.openxmlformats.org/presentationml/2006/main">
  <p:tag name="KSO_WM_TAG_VERSION" val="1.0"/>
  <p:tag name="KSO_WM_BEAUTIFY_FLAG" val="#wm#"/>
  <p:tag name="KSO_WM_UNIT_TYPE" val="i"/>
  <p:tag name="KSO_WM_UNIT_ID" val="diagram742_5*i*7"/>
  <p:tag name="KSO_WM_TEMPLATE_CATEGORY" val="diagram"/>
  <p:tag name="KSO_WM_TEMPLATE_INDEX" val="742"/>
  <p:tag name="KSO_WM_UNIT_INDEX" val="7"/>
</p:tagLst>
</file>

<file path=ppt/tags/tag192.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3"/>
  <p:tag name="KSO_WM_UNIT_ID" val="diagram742_5*l_i*1_3"/>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93.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4"/>
  <p:tag name="KSO_WM_UNIT_ID" val="diagram742_5*l_i*1_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2_1"/>
  <p:tag name="KSO_WM_UNIT_ID" val="diagram742_5*l_h_f*1_2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195.xml><?xml version="1.0" encoding="utf-8"?>
<p:tagLst xmlns:p="http://schemas.openxmlformats.org/presentationml/2006/main">
  <p:tag name="KSO_WM_TAG_VERSION" val="1.0"/>
  <p:tag name="KSO_WM_BEAUTIFY_FLAG" val="#wm#"/>
  <p:tag name="KSO_WM_UNIT_TYPE" val="i"/>
  <p:tag name="KSO_WM_UNIT_ID" val="diagram742_5*i*14"/>
  <p:tag name="KSO_WM_TEMPLATE_CATEGORY" val="diagram"/>
  <p:tag name="KSO_WM_TEMPLATE_INDEX" val="742"/>
  <p:tag name="KSO_WM_UNIT_INDEX" val="14"/>
</p:tagLst>
</file>

<file path=ppt/tags/tag196.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5"/>
  <p:tag name="KSO_WM_UNIT_ID" val="diagram742_5*l_i*1_5"/>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197.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6"/>
  <p:tag name="KSO_WM_UNIT_ID" val="diagram742_5*l_i*1_6"/>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3_1"/>
  <p:tag name="KSO_WM_UNIT_ID" val="diagram742_5*l_h_f*1_3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199.xml><?xml version="1.0" encoding="utf-8"?>
<p:tagLst xmlns:p="http://schemas.openxmlformats.org/presentationml/2006/main">
  <p:tag name="KSO_WM_TAG_VERSION" val="1.0"/>
  <p:tag name="KSO_WM_BEAUTIFY_FLAG" val="#wm#"/>
  <p:tag name="KSO_WM_UNIT_TYPE" val="i"/>
  <p:tag name="KSO_WM_UNIT_ID" val="diagram742_5*i*21"/>
  <p:tag name="KSO_WM_TEMPLATE_CATEGORY" val="diagram"/>
  <p:tag name="KSO_WM_TEMPLATE_INDEX" val="742"/>
  <p:tag name="KSO_WM_UNIT_INDEX" val="21"/>
</p:tagLst>
</file>

<file path=ppt/tags/tag2.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200.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7"/>
  <p:tag name="KSO_WM_UNIT_ID" val="diagram742_5*l_i*1_7"/>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01.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8"/>
  <p:tag name="KSO_WM_UNIT_ID" val="diagram742_5*l_i*1_8"/>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02.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4_1"/>
  <p:tag name="KSO_WM_UNIT_ID" val="diagram742_5*l_h_f*1_4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03.xml><?xml version="1.0" encoding="utf-8"?>
<p:tagLst xmlns:p="http://schemas.openxmlformats.org/presentationml/2006/main">
  <p:tag name="KSO_WM_TAG_VERSION" val="1.0"/>
  <p:tag name="KSO_WM_BEAUTIFY_FLAG" val="#wm#"/>
  <p:tag name="KSO_WM_UNIT_TYPE" val="i"/>
  <p:tag name="KSO_WM_UNIT_ID" val="diagram742_5*i*0"/>
  <p:tag name="KSO_WM_TEMPLATE_CATEGORY" val="diagram"/>
  <p:tag name="KSO_WM_TEMPLATE_INDEX" val="742"/>
  <p:tag name="KSO_WM_UNIT_INDEX" val="0"/>
</p:tagLst>
</file>

<file path=ppt/tags/tag204.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1"/>
  <p:tag name="KSO_WM_UNIT_ID" val="diagram742_5*l_i*1_1"/>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05.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2"/>
  <p:tag name="KSO_WM_UNIT_ID" val="diagram742_5*l_i*1_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06.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1_1"/>
  <p:tag name="KSO_WM_UNIT_ID" val="diagram742_5*l_h_f*1_1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07.xml><?xml version="1.0" encoding="utf-8"?>
<p:tagLst xmlns:p="http://schemas.openxmlformats.org/presentationml/2006/main">
  <p:tag name="KSO_WM_TAG_VERSION" val="1.0"/>
  <p:tag name="KSO_WM_BEAUTIFY_FLAG" val="#wm#"/>
  <p:tag name="KSO_WM_UNIT_TYPE" val="i"/>
  <p:tag name="KSO_WM_UNIT_ID" val="diagram742_5*i*7"/>
  <p:tag name="KSO_WM_TEMPLATE_CATEGORY" val="diagram"/>
  <p:tag name="KSO_WM_TEMPLATE_INDEX" val="742"/>
  <p:tag name="KSO_WM_UNIT_INDEX" val="7"/>
</p:tagLst>
</file>

<file path=ppt/tags/tag208.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3"/>
  <p:tag name="KSO_WM_UNIT_ID" val="diagram742_5*l_i*1_3"/>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09.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4"/>
  <p:tag name="KSO_WM_UNIT_ID" val="diagram742_5*l_i*1_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210.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2_1"/>
  <p:tag name="KSO_WM_UNIT_ID" val="diagram742_5*l_h_f*1_2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11.xml><?xml version="1.0" encoding="utf-8"?>
<p:tagLst xmlns:p="http://schemas.openxmlformats.org/presentationml/2006/main">
  <p:tag name="KSO_WM_TAG_VERSION" val="1.0"/>
  <p:tag name="KSO_WM_BEAUTIFY_FLAG" val="#wm#"/>
  <p:tag name="KSO_WM_UNIT_TYPE" val="i"/>
  <p:tag name="KSO_WM_UNIT_ID" val="diagram742_5*i*14"/>
  <p:tag name="KSO_WM_TEMPLATE_CATEGORY" val="diagram"/>
  <p:tag name="KSO_WM_TEMPLATE_INDEX" val="742"/>
  <p:tag name="KSO_WM_UNIT_INDEX" val="14"/>
</p:tagLst>
</file>

<file path=ppt/tags/tag212.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5"/>
  <p:tag name="KSO_WM_UNIT_ID" val="diagram742_5*l_i*1_5"/>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13.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6"/>
  <p:tag name="KSO_WM_UNIT_ID" val="diagram742_5*l_i*1_6"/>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14.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3_1"/>
  <p:tag name="KSO_WM_UNIT_ID" val="diagram742_5*l_h_f*1_3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15.xml><?xml version="1.0" encoding="utf-8"?>
<p:tagLst xmlns:p="http://schemas.openxmlformats.org/presentationml/2006/main">
  <p:tag name="KSO_WM_TAG_VERSION" val="1.0"/>
  <p:tag name="KSO_WM_BEAUTIFY_FLAG" val="#wm#"/>
  <p:tag name="KSO_WM_UNIT_TYPE" val="i"/>
  <p:tag name="KSO_WM_UNIT_ID" val="diagram742_5*i*21"/>
  <p:tag name="KSO_WM_TEMPLATE_CATEGORY" val="diagram"/>
  <p:tag name="KSO_WM_TEMPLATE_INDEX" val="742"/>
  <p:tag name="KSO_WM_UNIT_INDEX" val="21"/>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7"/>
  <p:tag name="KSO_WM_UNIT_ID" val="diagram742_5*l_i*1_7"/>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8"/>
  <p:tag name="KSO_WM_UNIT_ID" val="diagram742_5*l_i*1_8"/>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18.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4_1"/>
  <p:tag name="KSO_WM_UNIT_ID" val="diagram742_5*l_h_f*1_4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19.xml><?xml version="1.0" encoding="utf-8"?>
<p:tagLst xmlns:p="http://schemas.openxmlformats.org/presentationml/2006/main">
  <p:tag name="KSO_WM_TAG_VERSION" val="1.0"/>
  <p:tag name="KSO_WM_BEAUTIFY_FLAG" val="#wm#"/>
  <p:tag name="KSO_WM_UNIT_TYPE" val="i"/>
  <p:tag name="KSO_WM_UNIT_ID" val="diagram742_5*i*28"/>
  <p:tag name="KSO_WM_TEMPLATE_CATEGORY" val="diagram"/>
  <p:tag name="KSO_WM_TEMPLATE_INDEX" val="742"/>
  <p:tag name="KSO_WM_UNIT_INDEX" val="28"/>
</p:tagLst>
</file>

<file path=ppt/tags/tag22.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220.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9"/>
  <p:tag name="KSO_WM_UNIT_ID" val="diagram742_5*l_i*1_9"/>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21.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10"/>
  <p:tag name="KSO_WM_UNIT_ID" val="diagram742_5*l_i*1_10"/>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22.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5_1"/>
  <p:tag name="KSO_WM_UNIT_ID" val="diagram742_5*l_h_f*1_5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23.xml><?xml version="1.0" encoding="utf-8"?>
<p:tagLst xmlns:p="http://schemas.openxmlformats.org/presentationml/2006/main">
  <p:tag name="KSO_WM_TAG_VERSION" val="1.0"/>
  <p:tag name="KSO_WM_BEAUTIFY_FLAG" val="#wm#"/>
  <p:tag name="KSO_WM_UNIT_TYPE" val="i"/>
  <p:tag name="KSO_WM_UNIT_ID" val="diagram742_3*i*0"/>
  <p:tag name="KSO_WM_TEMPLATE_CATEGORY" val="diagram"/>
  <p:tag name="KSO_WM_TEMPLATE_INDEX" val="742"/>
  <p:tag name="KSO_WM_UNIT_INDEX" val="0"/>
</p:tagLst>
</file>

<file path=ppt/tags/tag224.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1"/>
  <p:tag name="KSO_WM_UNIT_ID" val="diagram742_3*l_i*1_1"/>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25.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2"/>
  <p:tag name="KSO_WM_UNIT_ID" val="diagram742_3*l_i*1_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26.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1_1"/>
  <p:tag name="KSO_WM_UNIT_ID" val="diagram742_3*l_h_f*1_1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27.xml><?xml version="1.0" encoding="utf-8"?>
<p:tagLst xmlns:p="http://schemas.openxmlformats.org/presentationml/2006/main">
  <p:tag name="KSO_WM_TAG_VERSION" val="1.0"/>
  <p:tag name="KSO_WM_BEAUTIFY_FLAG" val="#wm#"/>
  <p:tag name="KSO_WM_UNIT_TYPE" val="i"/>
  <p:tag name="KSO_WM_UNIT_ID" val="diagram742_3*i*7"/>
  <p:tag name="KSO_WM_TEMPLATE_CATEGORY" val="diagram"/>
  <p:tag name="KSO_WM_TEMPLATE_INDEX" val="742"/>
  <p:tag name="KSO_WM_UNIT_INDEX" val="7"/>
</p:tagLst>
</file>

<file path=ppt/tags/tag228.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3"/>
  <p:tag name="KSO_WM_UNIT_ID" val="diagram742_3*l_i*1_3"/>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29.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4"/>
  <p:tag name="KSO_WM_UNIT_ID" val="diagram742_3*l_i*1_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3.xml><?xml version="1.0" encoding="utf-8"?>
<p:tagLst xmlns:p="http://schemas.openxmlformats.org/presentationml/2006/main">
  <p:tag name="KSO_WM_TEMPLATE_CATEGORY" val="diagram"/>
  <p:tag name="KSO_WM_TEMPLATE_INDEX" val="404"/>
  <p:tag name="KSO_WM_UNIT_TYPE" val="l_i"/>
  <p:tag name="KSO_WM_UNIT_INDEX" val="1_2"/>
  <p:tag name="KSO_WM_UNIT_ID" val="259*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2"/>
  <p:tag name="KSO_WM_UNIT_TEXT_FILL_TYPE" val="1"/>
</p:tagLst>
</file>

<file path=ppt/tags/tag230.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2_1"/>
  <p:tag name="KSO_WM_UNIT_ID" val="diagram742_3*l_h_f*1_2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31.xml><?xml version="1.0" encoding="utf-8"?>
<p:tagLst xmlns:p="http://schemas.openxmlformats.org/presentationml/2006/main">
  <p:tag name="KSO_WM_TAG_VERSION" val="1.0"/>
  <p:tag name="KSO_WM_BEAUTIFY_FLAG" val="#wm#"/>
  <p:tag name="KSO_WM_UNIT_TYPE" val="i"/>
  <p:tag name="KSO_WM_UNIT_ID" val="diagram742_3*i*14"/>
  <p:tag name="KSO_WM_TEMPLATE_CATEGORY" val="diagram"/>
  <p:tag name="KSO_WM_TEMPLATE_INDEX" val="742"/>
  <p:tag name="KSO_WM_UNIT_INDEX" val="14"/>
</p:tagLst>
</file>

<file path=ppt/tags/tag232.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5"/>
  <p:tag name="KSO_WM_UNIT_ID" val="diagram742_3*l_i*1_5"/>
  <p:tag name="KSO_WM_UNIT_CLEAR" val="1"/>
  <p:tag name="KSO_WM_UNIT_LAYERLEVEL" val="1_1"/>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233.xml><?xml version="1.0" encoding="utf-8"?>
<p:tagLst xmlns:p="http://schemas.openxmlformats.org/presentationml/2006/main">
  <p:tag name="KSO_WM_TAG_VERSION" val="1.0"/>
  <p:tag name="KSO_WM_BEAUTIFY_FLAG" val="#wm#"/>
  <p:tag name="KSO_WM_TEMPLATE_CATEGORY" val="diagram"/>
  <p:tag name="KSO_WM_TEMPLATE_INDEX" val="742"/>
  <p:tag name="KSO_WM_UNIT_TYPE" val="l_i"/>
  <p:tag name="KSO_WM_UNIT_INDEX" val="1_6"/>
  <p:tag name="KSO_WM_UNIT_ID" val="diagram742_3*l_i*1_6"/>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34.xml><?xml version="1.0" encoding="utf-8"?>
<p:tagLst xmlns:p="http://schemas.openxmlformats.org/presentationml/2006/main">
  <p:tag name="KSO_WM_TAG_VERSION" val="1.0"/>
  <p:tag name="KSO_WM_BEAUTIFY_FLAG" val="#wm#"/>
  <p:tag name="KSO_WM_TEMPLATE_CATEGORY" val="diagram"/>
  <p:tag name="KSO_WM_TEMPLATE_INDEX" val="742"/>
  <p:tag name="KSO_WM_UNIT_TYPE" val="l_h_f"/>
  <p:tag name="KSO_WM_UNIT_INDEX" val="1_3_1"/>
  <p:tag name="KSO_WM_UNIT_ID" val="diagram742_3*l_h_f*1_3_1"/>
  <p:tag name="KSO_WM_UNIT_CLEAR" val="1"/>
  <p:tag name="KSO_WM_UNIT_LAYERLEVEL" val="1_1_1"/>
  <p:tag name="KSO_WM_UNIT_VALUE" val="36"/>
  <p:tag name="KSO_WM_UNIT_HIGHLIGHT" val="0"/>
  <p:tag name="KSO_WM_UNIT_COMPATIBLE" val="0"/>
  <p:tag name="KSO_WM_UNIT_PRESET_TEXT_INDEX" val="4"/>
  <p:tag name="KSO_WM_UNIT_PRESET_TEXT_LEN" val="12"/>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Lst>
</file>

<file path=ppt/tags/tag235.xml><?xml version="1.0" encoding="utf-8"?>
<p:tagLst xmlns:p="http://schemas.openxmlformats.org/presentationml/2006/main">
  <p:tag name="ISPRING_PRESENTATION_TITLE" val="186会议公报"/>
</p:tagLst>
</file>

<file path=ppt/tags/tag24.xml><?xml version="1.0" encoding="utf-8"?>
<p:tagLst xmlns:p="http://schemas.openxmlformats.org/presentationml/2006/main">
  <p:tag name="KSO_WM_TEMPLATE_CATEGORY" val="diagram"/>
  <p:tag name="KSO_WM_TEMPLATE_INDEX" val="404"/>
  <p:tag name="KSO_WM_UNIT_TYPE" val="l_i"/>
  <p:tag name="KSO_WM_UNIT_INDEX" val="1_3"/>
  <p:tag name="KSO_WM_UNIT_ID" val="259*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Lst>
</file>

<file path=ppt/tags/tag25.xml><?xml version="1.0" encoding="utf-8"?>
<p:tagLst xmlns:p="http://schemas.openxmlformats.org/presentationml/2006/main">
  <p:tag name="KSO_WM_TEMPLATE_CATEGORY" val="diagram"/>
  <p:tag name="KSO_WM_TEMPLATE_INDEX" val="404"/>
  <p:tag name="KSO_WM_UNIT_TYPE" val="l_h_f"/>
  <p:tag name="KSO_WM_UNIT_INDEX" val="1_1_1"/>
  <p:tag name="KSO_WM_UNIT_ID" val="259*l_h_f*1_1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3"/>
  <p:tag name="KSO_WM_DIAGRAM_GROUP_CODE" val="l1-1"/>
  <p:tag name="KSO_WM_TAG_VERSION" val="1.0"/>
  <p:tag name="KSO_WM_UNIT_TEXT_FILL_FORE_SCHEMECOLOR_INDEX" val="5"/>
  <p:tag name="KSO_WM_UNIT_TEXT_FILL_TYPE" val="1"/>
</p:tagLst>
</file>

<file path=ppt/tags/tag26.xml><?xml version="1.0" encoding="utf-8"?>
<p:tagLst xmlns:p="http://schemas.openxmlformats.org/presentationml/2006/main">
  <p:tag name="KSO_WM_TEMPLATE_CATEGORY" val="diagram"/>
  <p:tag name="KSO_WM_TEMPLATE_INDEX" val="404"/>
  <p:tag name="KSO_WM_UNIT_TYPE" val="l_i"/>
  <p:tag name="KSO_WM_UNIT_INDEX" val="1_4"/>
  <p:tag name="KSO_WM_UNIT_ID" val="259*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2"/>
  <p:tag name="KSO_WM_UNIT_TEXT_FILL_TYPE" val="1"/>
</p:tagLst>
</file>

<file path=ppt/tags/tag27.xml><?xml version="1.0" encoding="utf-8"?>
<p:tagLst xmlns:p="http://schemas.openxmlformats.org/presentationml/2006/main">
  <p:tag name="KSO_WM_TEMPLATE_CATEGORY" val="diagram"/>
  <p:tag name="KSO_WM_TEMPLATE_INDEX" val="404"/>
  <p:tag name="KSO_WM_UNIT_TYPE" val="l_i"/>
  <p:tag name="KSO_WM_UNIT_INDEX" val="1_5"/>
  <p:tag name="KSO_WM_UNIT_ID" val="259*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Lst>
</file>

<file path=ppt/tags/tag28.xml><?xml version="1.0" encoding="utf-8"?>
<p:tagLst xmlns:p="http://schemas.openxmlformats.org/presentationml/2006/main">
  <p:tag name="KSO_WM_TEMPLATE_CATEGORY" val="diagram"/>
  <p:tag name="KSO_WM_TEMPLATE_INDEX" val="404"/>
  <p:tag name="KSO_WM_UNIT_TYPE" val="l_h_f"/>
  <p:tag name="KSO_WM_UNIT_INDEX" val="1_2_1"/>
  <p:tag name="KSO_WM_UNIT_ID" val="259*l_h_f*1_2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3"/>
  <p:tag name="KSO_WM_DIAGRAM_GROUP_CODE" val="l1-1"/>
  <p:tag name="KSO_WM_TAG_VERSION" val="1.0"/>
  <p:tag name="KSO_WM_UNIT_TEXT_FILL_FORE_SCHEMECOLOR_INDEX" val="5"/>
  <p:tag name="KSO_WM_UNIT_TEXT_FILL_TYPE" val="1"/>
</p:tagLst>
</file>

<file path=ppt/tags/tag29.xml><?xml version="1.0" encoding="utf-8"?>
<p:tagLst xmlns:p="http://schemas.openxmlformats.org/presentationml/2006/main">
  <p:tag name="KSO_WM_TEMPLATE_CATEGORY" val="diagram"/>
  <p:tag name="KSO_WM_TEMPLATE_INDEX" val="404"/>
  <p:tag name="KSO_WM_UNIT_TYPE" val="l_i"/>
  <p:tag name="KSO_WM_UNIT_INDEX" val="1_6"/>
  <p:tag name="KSO_WM_UNIT_ID" val="259*l_i*1_6"/>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30.xml><?xml version="1.0" encoding="utf-8"?>
<p:tagLst xmlns:p="http://schemas.openxmlformats.org/presentationml/2006/main">
  <p:tag name="KSO_WM_TEMPLATE_CATEGORY" val="diagram"/>
  <p:tag name="KSO_WM_TEMPLATE_INDEX" val="404"/>
  <p:tag name="KSO_WM_UNIT_TYPE" val="l_i"/>
  <p:tag name="KSO_WM_UNIT_INDEX" val="1_7"/>
  <p:tag name="KSO_WM_UNIT_ID" val="259*l_i*1_7"/>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Lst>
</file>

<file path=ppt/tags/tag31.xml><?xml version="1.0" encoding="utf-8"?>
<p:tagLst xmlns:p="http://schemas.openxmlformats.org/presentationml/2006/main">
  <p:tag name="KSO_WM_TEMPLATE_CATEGORY" val="diagram"/>
  <p:tag name="KSO_WM_TEMPLATE_INDEX" val="404"/>
  <p:tag name="KSO_WM_UNIT_TYPE" val="l_h_f"/>
  <p:tag name="KSO_WM_UNIT_INDEX" val="1_3_1"/>
  <p:tag name="KSO_WM_UNIT_ID" val="259*l_h_f*1_3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3"/>
  <p:tag name="KSO_WM_DIAGRAM_GROUP_CODE" val="l1-1"/>
  <p:tag name="KSO_WM_TAG_VERSION" val="1.0"/>
  <p:tag name="KSO_WM_UNIT_TEXT_FILL_FORE_SCHEMECOLOR_INDEX" val="5"/>
  <p:tag name="KSO_WM_UNIT_TEXT_FILL_TYPE" val="1"/>
</p:tagLst>
</file>

<file path=ppt/tags/tag32.xml><?xml version="1.0" encoding="utf-8"?>
<p:tagLst xmlns:p="http://schemas.openxmlformats.org/presentationml/2006/main">
  <p:tag name="KSO_WM_TEMPLATE_CATEGORY" val="diagram"/>
  <p:tag name="KSO_WM_TEMPLATE_INDEX" val="404"/>
  <p:tag name="KSO_WM_UNIT_TYPE" val="l_i"/>
  <p:tag name="KSO_WM_UNIT_INDEX" val="1_8"/>
  <p:tag name="KSO_WM_UNIT_ID" val="259*l_i*1_8"/>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2"/>
  <p:tag name="KSO_WM_UNIT_TEXT_FILL_TYPE" val="1"/>
</p:tagLst>
</file>

<file path=ppt/tags/tag33.xml><?xml version="1.0" encoding="utf-8"?>
<p:tagLst xmlns:p="http://schemas.openxmlformats.org/presentationml/2006/main">
  <p:tag name="KSO_WM_TEMPLATE_CATEGORY" val="diagram"/>
  <p:tag name="KSO_WM_TEMPLATE_INDEX" val="404"/>
  <p:tag name="KSO_WM_UNIT_TYPE" val="l_i"/>
  <p:tag name="KSO_WM_UNIT_INDEX" val="1_9"/>
  <p:tag name="KSO_WM_UNIT_ID" val="259*l_i*1_9"/>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Lst>
</file>

<file path=ppt/tags/tag34.xml><?xml version="1.0" encoding="utf-8"?>
<p:tagLst xmlns:p="http://schemas.openxmlformats.org/presentationml/2006/main">
  <p:tag name="KSO_WM_TEMPLATE_CATEGORY" val="diagram"/>
  <p:tag name="KSO_WM_TEMPLATE_INDEX" val="404"/>
  <p:tag name="KSO_WM_UNIT_TYPE" val="l_h_f"/>
  <p:tag name="KSO_WM_UNIT_INDEX" val="1_4_1"/>
  <p:tag name="KSO_WM_UNIT_ID" val="259*l_h_f*1_4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3"/>
  <p:tag name="KSO_WM_DIAGRAM_GROUP_CODE" val="l1-1"/>
  <p:tag name="KSO_WM_TAG_VERSION" val="1.0"/>
  <p:tag name="KSO_WM_UNIT_TEXT_FILL_FORE_SCHEMECOLOR_INDEX" val="5"/>
  <p:tag name="KSO_WM_UNIT_TEXT_FILL_TYPE" val="1"/>
</p:tagLst>
</file>

<file path=ppt/tags/tag35.xml><?xml version="1.0" encoding="utf-8"?>
<p:tagLst xmlns:p="http://schemas.openxmlformats.org/presentationml/2006/main">
  <p:tag name="KSO_WM_TAG_VERSION" val="1.0"/>
  <p:tag name="KSO_WM_TEMPLATE_CATEGORY" val="diagram"/>
  <p:tag name="KSO_WM_TEMPLATE_INDEX" val="754"/>
  <p:tag name="KSO_WM_UNIT_TYPE" val="l_i"/>
  <p:tag name="KSO_WM_UNIT_INDEX" val="1_1"/>
  <p:tag name="KSO_WM_UNIT_ID" val="258*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36.xml><?xml version="1.0" encoding="utf-8"?>
<p:tagLst xmlns:p="http://schemas.openxmlformats.org/presentationml/2006/main">
  <p:tag name="KSO_WM_TAG_VERSION" val="1.0"/>
  <p:tag name="KSO_WM_BEAUTIFY_FLAG" val="#wm#"/>
  <p:tag name="KSO_WM_UNIT_TYPE" val="i"/>
  <p:tag name="KSO_WM_UNIT_ID" val="diagram754_3*i*1"/>
  <p:tag name="KSO_WM_TEMPLATE_CATEGORY" val="diagram"/>
  <p:tag name="KSO_WM_TEMPLATE_INDEX" val="754"/>
  <p:tag name="KSO_WM_UNIT_INDEX" val="1"/>
</p:tagLst>
</file>

<file path=ppt/tags/tag37.xml><?xml version="1.0" encoding="utf-8"?>
<p:tagLst xmlns:p="http://schemas.openxmlformats.org/presentationml/2006/main">
  <p:tag name="KSO_WM_TAG_VERSION" val="1.0"/>
  <p:tag name="KSO_WM_TEMPLATE_CATEGORY" val="diagram"/>
  <p:tag name="KSO_WM_TEMPLATE_INDEX" val="754"/>
  <p:tag name="KSO_WM_UNIT_TYPE" val="l_i"/>
  <p:tag name="KSO_WM_UNIT_INDEX" val="1_2"/>
  <p:tag name="KSO_WM_UNIT_ID" val="258*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38.xml><?xml version="1.0" encoding="utf-8"?>
<p:tagLst xmlns:p="http://schemas.openxmlformats.org/presentationml/2006/main">
  <p:tag name="KSO_WM_TAG_VERSION" val="1.0"/>
  <p:tag name="KSO_WM_TEMPLATE_CATEGORY" val="diagram"/>
  <p:tag name="KSO_WM_TEMPLATE_INDEX" val="754"/>
  <p:tag name="KSO_WM_UNIT_TYPE" val="l_h_f"/>
  <p:tag name="KSO_WM_UNIT_INDEX" val="1_3_1"/>
  <p:tag name="KSO_WM_UNIT_ID" val="258*l_h_f*1_3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39.xml><?xml version="1.0" encoding="utf-8"?>
<p:tagLst xmlns:p="http://schemas.openxmlformats.org/presentationml/2006/main">
  <p:tag name="KSO_WM_TAG_VERSION" val="1.0"/>
  <p:tag name="KSO_WM_TEMPLATE_CATEGORY" val="diagram"/>
  <p:tag name="KSO_WM_TEMPLATE_INDEX" val="754"/>
  <p:tag name="KSO_WM_UNIT_TYPE" val="l_i"/>
  <p:tag name="KSO_WM_UNIT_INDEX" val="1_3"/>
  <p:tag name="KSO_WM_UNIT_ID" val="258*l_i*1_3"/>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40.xml><?xml version="1.0" encoding="utf-8"?>
<p:tagLst xmlns:p="http://schemas.openxmlformats.org/presentationml/2006/main">
  <p:tag name="KSO_WM_TAG_VERSION" val="1.0"/>
  <p:tag name="KSO_WM_TEMPLATE_CATEGORY" val="diagram"/>
  <p:tag name="KSO_WM_TEMPLATE_INDEX" val="754"/>
  <p:tag name="KSO_WM_UNIT_TYPE" val="l_i"/>
  <p:tag name="KSO_WM_UNIT_INDEX" val="1_4"/>
  <p:tag name="KSO_WM_UNIT_ID" val="258*l_i*1_4"/>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41.xml><?xml version="1.0" encoding="utf-8"?>
<p:tagLst xmlns:p="http://schemas.openxmlformats.org/presentationml/2006/main">
  <p:tag name="KSO_WM_TAG_VERSION" val="1.0"/>
  <p:tag name="KSO_WM_BEAUTIFY_FLAG" val="#wm#"/>
  <p:tag name="KSO_WM_UNIT_TYPE" val="i"/>
  <p:tag name="KSO_WM_UNIT_ID" val="diagram754_3*i*10"/>
  <p:tag name="KSO_WM_TEMPLATE_CATEGORY" val="diagram"/>
  <p:tag name="KSO_WM_TEMPLATE_INDEX" val="754"/>
  <p:tag name="KSO_WM_UNIT_INDEX" val="10"/>
</p:tagLst>
</file>

<file path=ppt/tags/tag42.xml><?xml version="1.0" encoding="utf-8"?>
<p:tagLst xmlns:p="http://schemas.openxmlformats.org/presentationml/2006/main">
  <p:tag name="KSO_WM_TAG_VERSION" val="1.0"/>
  <p:tag name="KSO_WM_TEMPLATE_CATEGORY" val="diagram"/>
  <p:tag name="KSO_WM_TEMPLATE_INDEX" val="754"/>
  <p:tag name="KSO_WM_UNIT_TYPE" val="l_i"/>
  <p:tag name="KSO_WM_UNIT_INDEX" val="1_5"/>
  <p:tag name="KSO_WM_UNIT_ID" val="258*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3.xml><?xml version="1.0" encoding="utf-8"?>
<p:tagLst xmlns:p="http://schemas.openxmlformats.org/presentationml/2006/main">
  <p:tag name="KSO_WM_TAG_VERSION" val="1.0"/>
  <p:tag name="KSO_WM_TEMPLATE_CATEGORY" val="diagram"/>
  <p:tag name="KSO_WM_TEMPLATE_INDEX" val="754"/>
  <p:tag name="KSO_WM_UNIT_TYPE" val="l_h_f"/>
  <p:tag name="KSO_WM_UNIT_INDEX" val="1_2_1"/>
  <p:tag name="KSO_WM_UNIT_ID" val="258*l_h_f*1_2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44.xml><?xml version="1.0" encoding="utf-8"?>
<p:tagLst xmlns:p="http://schemas.openxmlformats.org/presentationml/2006/main">
  <p:tag name="KSO_WM_TAG_VERSION" val="1.0"/>
  <p:tag name="KSO_WM_TEMPLATE_CATEGORY" val="diagram"/>
  <p:tag name="KSO_WM_TEMPLATE_INDEX" val="754"/>
  <p:tag name="KSO_WM_UNIT_TYPE" val="l_i"/>
  <p:tag name="KSO_WM_UNIT_INDEX" val="1_6"/>
  <p:tag name="KSO_WM_UNIT_ID" val="258*l_i*1_6"/>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45.xml><?xml version="1.0" encoding="utf-8"?>
<p:tagLst xmlns:p="http://schemas.openxmlformats.org/presentationml/2006/main">
  <p:tag name="KSO_WM_TAG_VERSION" val="1.0"/>
  <p:tag name="KSO_WM_TEMPLATE_CATEGORY" val="diagram"/>
  <p:tag name="KSO_WM_TEMPLATE_INDEX" val="754"/>
  <p:tag name="KSO_WM_UNIT_TYPE" val="l_i"/>
  <p:tag name="KSO_WM_UNIT_INDEX" val="1_7"/>
  <p:tag name="KSO_WM_UNIT_ID" val="258*l_i*1_7"/>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46.xml><?xml version="1.0" encoding="utf-8"?>
<p:tagLst xmlns:p="http://schemas.openxmlformats.org/presentationml/2006/main">
  <p:tag name="KSO_WM_TAG_VERSION" val="1.0"/>
  <p:tag name="KSO_WM_BEAUTIFY_FLAG" val="#wm#"/>
  <p:tag name="KSO_WM_UNIT_TYPE" val="i"/>
  <p:tag name="KSO_WM_UNIT_ID" val="diagram754_3*i*19"/>
  <p:tag name="KSO_WM_TEMPLATE_CATEGORY" val="diagram"/>
  <p:tag name="KSO_WM_TEMPLATE_INDEX" val="754"/>
  <p:tag name="KSO_WM_UNIT_INDEX" val="19"/>
</p:tagLst>
</file>

<file path=ppt/tags/tag47.xml><?xml version="1.0" encoding="utf-8"?>
<p:tagLst xmlns:p="http://schemas.openxmlformats.org/presentationml/2006/main">
  <p:tag name="KSO_WM_TAG_VERSION" val="1.0"/>
  <p:tag name="KSO_WM_TEMPLATE_CATEGORY" val="diagram"/>
  <p:tag name="KSO_WM_TEMPLATE_INDEX" val="754"/>
  <p:tag name="KSO_WM_UNIT_TYPE" val="l_i"/>
  <p:tag name="KSO_WM_UNIT_INDEX" val="1_8"/>
  <p:tag name="KSO_WM_UNIT_ID" val="258*l_i*1_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8.xml><?xml version="1.0" encoding="utf-8"?>
<p:tagLst xmlns:p="http://schemas.openxmlformats.org/presentationml/2006/main">
  <p:tag name="KSO_WM_TAG_VERSION" val="1.0"/>
  <p:tag name="KSO_WM_TEMPLATE_CATEGORY" val="diagram"/>
  <p:tag name="KSO_WM_TEMPLATE_INDEX" val="754"/>
  <p:tag name="KSO_WM_UNIT_TYPE" val="l_h_f"/>
  <p:tag name="KSO_WM_UNIT_INDEX" val="1_1_1"/>
  <p:tag name="KSO_WM_UNIT_ID" val="258*l_h_f*1_1_1"/>
  <p:tag name="KSO_WM_UNIT_CLEAR" val="1"/>
  <p:tag name="KSO_WM_UNIT_LAYERLEVEL" val="1_1_1"/>
  <p:tag name="KSO_WM_UNIT_VALUE" val="16"/>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5"/>
  <p:tag name="KSO_WM_UNIT_FILL_TYPE" val="1"/>
  <p:tag name="KSO_WM_UNIT_TEXT_FILL_FORE_SCHEMECOLOR_INDEX" val="5"/>
  <p:tag name="KSO_WM_UNIT_TEXT_FILL_TYPE" val="1"/>
</p:tagLst>
</file>

<file path=ppt/tags/tag49.xml><?xml version="1.0" encoding="utf-8"?>
<p:tagLst xmlns:p="http://schemas.openxmlformats.org/presentationml/2006/main">
  <p:tag name="KSO_WM_TAG_VERSION" val="1.0"/>
  <p:tag name="KSO_WM_TEMPLATE_CATEGORY" val="diagram"/>
  <p:tag name="KSO_WM_TEMPLATE_INDEX" val="754"/>
  <p:tag name="KSO_WM_UNIT_TYPE" val="l_i"/>
  <p:tag name="KSO_WM_UNIT_INDEX" val="1_9"/>
  <p:tag name="KSO_WM_UNIT_ID" val="258*l_i*1_9"/>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5.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3"/>
  <p:tag name="KSO_WM_UNIT_ID" val="diagram160126_2*l_i*1_3"/>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50.xml><?xml version="1.0" encoding="utf-8"?>
<p:tagLst xmlns:p="http://schemas.openxmlformats.org/presentationml/2006/main">
  <p:tag name="KSO_WM_TAG_VERSION" val="1.0"/>
  <p:tag name="KSO_WM_TEMPLATE_CATEGORY" val="diagram"/>
  <p:tag name="KSO_WM_TEMPLATE_INDEX" val="754"/>
  <p:tag name="KSO_WM_UNIT_TYPE" val="l_i"/>
  <p:tag name="KSO_WM_UNIT_INDEX" val="1_10"/>
  <p:tag name="KSO_WM_UNIT_ID" val="258*l_i*1_10"/>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51.xml><?xml version="1.0" encoding="utf-8"?>
<p:tagLst xmlns:p="http://schemas.openxmlformats.org/presentationml/2006/main">
  <p:tag name="KSO_WM_TAG_VERSION" val="1.0"/>
  <p:tag name="KSO_WM_BEAUTIFY_FLAG" val="#wm#"/>
  <p:tag name="KSO_WM_UNIT_TYPE" val="i"/>
  <p:tag name="KSO_WM_UNIT_ID" val="diagram160007_3*i*1"/>
  <p:tag name="KSO_WM_TEMPLATE_CATEGORY" val="diagram"/>
  <p:tag name="KSO_WM_TEMPLATE_INDEX" val="160007"/>
  <p:tag name="KSO_WM_UNIT_INDEX" val="1"/>
</p:tagLst>
</file>

<file path=ppt/tags/tag52.xml><?xml version="1.0" encoding="utf-8"?>
<p:tagLst xmlns:p="http://schemas.openxmlformats.org/presentationml/2006/main">
  <p:tag name="KSO_WM_TAG_VERSION" val="1.0"/>
  <p:tag name="KSO_WM_BEAUTIFY_FLAG" val="#wm#"/>
  <p:tag name="KSO_WM_UNIT_ID" val="diagram160007_3*l_h_f*1_1_1"/>
  <p:tag name="KSO_WM_TEMPLATE_CATEGORY" val="diagram"/>
  <p:tag name="KSO_WM_TEMPLATE_INDEX" val="160007"/>
  <p:tag name="KSO_WM_UNIT_TYPE" val="l_h_f"/>
  <p:tag name="KSO_WM_UNIT_INDEX" val="1_1_1"/>
  <p:tag name="KSO_WM_UNIT_CLEAR" val="1"/>
  <p:tag name="KSO_WM_UNIT_LAYERLEVEL" val="1_1_1"/>
  <p:tag name="KSO_WM_UNIT_VALUE" val="34"/>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SHADOW_SCHEMECOLOR_INDEX" val="5"/>
  <p:tag name="KSO_WM_UNIT_TEXT_FILL_FORE_SCHEMECOLOR_INDEX" val="5"/>
  <p:tag name="KSO_WM_UNIT_TEXT_FILL_TYPE" val="1"/>
</p:tagLst>
</file>

<file path=ppt/tags/tag53.xml><?xml version="1.0" encoding="utf-8"?>
<p:tagLst xmlns:p="http://schemas.openxmlformats.org/presentationml/2006/main">
  <p:tag name="KSO_WM_TAG_VERSION" val="1.0"/>
  <p:tag name="KSO_WM_BEAUTIFY_FLAG" val="#wm#"/>
  <p:tag name="KSO_WM_UNIT_ID" val="diagram160007_3*l_i*1_2"/>
  <p:tag name="KSO_WM_TEMPLATE_CATEGORY" val="diagram"/>
  <p:tag name="KSO_WM_TEMPLATE_INDEX" val="160007"/>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Lst>
</file>

<file path=ppt/tags/tag54.xml><?xml version="1.0" encoding="utf-8"?>
<p:tagLst xmlns:p="http://schemas.openxmlformats.org/presentationml/2006/main">
  <p:tag name="KSO_WM_TAG_VERSION" val="1.0"/>
  <p:tag name="KSO_WM_BEAUTIFY_FLAG" val="#wm#"/>
  <p:tag name="KSO_WM_UNIT_ID" val="diagram160007_3*l_h_a*1_1_1"/>
  <p:tag name="KSO_WM_TEMPLATE_CATEGORY" val="diagram"/>
  <p:tag name="KSO_WM_TEMPLATE_INDEX" val="160007"/>
  <p:tag name="KSO_WM_UNIT_TYPE" val="l_h_a"/>
  <p:tag name="KSO_WM_UNIT_INDEX" val="1_1_1"/>
  <p:tag name="KSO_WM_UNIT_CLEAR" val="1"/>
  <p:tag name="KSO_WM_UNIT_LAYERLEVEL" val="1_1_1"/>
  <p:tag name="KSO_WM_UNIT_VALUE" val="6"/>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Lst>
</file>

<file path=ppt/tags/tag55.xml><?xml version="1.0" encoding="utf-8"?>
<p:tagLst xmlns:p="http://schemas.openxmlformats.org/presentationml/2006/main">
  <p:tag name="KSO_WM_TAG_VERSION" val="1.0"/>
  <p:tag name="KSO_WM_BEAUTIFY_FLAG" val="#wm#"/>
  <p:tag name="KSO_WM_UNIT_TYPE" val="i"/>
  <p:tag name="KSO_WM_UNIT_ID" val="diagram160007_3*i*8"/>
  <p:tag name="KSO_WM_TEMPLATE_CATEGORY" val="diagram"/>
  <p:tag name="KSO_WM_TEMPLATE_INDEX" val="160007"/>
  <p:tag name="KSO_WM_UNIT_INDEX" val="8"/>
</p:tagLst>
</file>

<file path=ppt/tags/tag56.xml><?xml version="1.0" encoding="utf-8"?>
<p:tagLst xmlns:p="http://schemas.openxmlformats.org/presentationml/2006/main">
  <p:tag name="KSO_WM_TAG_VERSION" val="1.0"/>
  <p:tag name="KSO_WM_BEAUTIFY_FLAG" val="#wm#"/>
  <p:tag name="KSO_WM_UNIT_ID" val="diagram160007_3*l_h_f*1_2_1"/>
  <p:tag name="KSO_WM_TEMPLATE_CATEGORY" val="diagram"/>
  <p:tag name="KSO_WM_TEMPLATE_INDEX" val="160007"/>
  <p:tag name="KSO_WM_UNIT_TYPE" val="l_h_f"/>
  <p:tag name="KSO_WM_UNIT_INDEX" val="1_2_1"/>
  <p:tag name="KSO_WM_UNIT_CLEAR" val="1"/>
  <p:tag name="KSO_WM_UNIT_LAYERLEVEL" val="1_1_1"/>
  <p:tag name="KSO_WM_UNIT_VALUE" val="34"/>
  <p:tag name="KSO_WM_UNIT_HIGHLIGHT" val="0"/>
  <p:tag name="KSO_WM_UNIT_COMPATIBLE" val="0"/>
  <p:tag name="KSO_WM_UNIT_PRESET_TEXT_INDEX" val="4"/>
  <p:tag name="KSO_WM_UNIT_PRESET_TEXT_LEN" val="36"/>
  <p:tag name="KSO_WM_DIAGRAM_GROUP_CODE" val="l1-1"/>
  <p:tag name="KSO_WM_UNIT_FILL_FORE_SCHEMECOLOR_INDEX" val="6"/>
  <p:tag name="KSO_WM_UNIT_FILL_TYPE" val="1"/>
  <p:tag name="KSO_WM_UNIT_SHADOW_SCHEMECOLOR_INDEX" val="5"/>
  <p:tag name="KSO_WM_UNIT_TEXT_FILL_FORE_SCHEMECOLOR_INDEX" val="6"/>
  <p:tag name="KSO_WM_UNIT_TEXT_FILL_TYPE" val="1"/>
</p:tagLst>
</file>

<file path=ppt/tags/tag57.xml><?xml version="1.0" encoding="utf-8"?>
<p:tagLst xmlns:p="http://schemas.openxmlformats.org/presentationml/2006/main">
  <p:tag name="KSO_WM_TAG_VERSION" val="1.0"/>
  <p:tag name="KSO_WM_BEAUTIFY_FLAG" val="#wm#"/>
  <p:tag name="KSO_WM_UNIT_ID" val="diagram160007_3*l_i*1_3"/>
  <p:tag name="KSO_WM_TEMPLATE_CATEGORY" val="diagram"/>
  <p:tag name="KSO_WM_TEMPLATE_INDEX" val="160007"/>
  <p:tag name="KSO_WM_UNIT_TYPE" val="l_i"/>
  <p:tag name="KSO_WM_UNIT_INDEX" val="1_3"/>
  <p:tag name="KSO_WM_UNIT_CLEAR" val="1"/>
  <p:tag name="KSO_WM_UNIT_LAYERLEVEL" val="1_1"/>
  <p:tag name="KSO_WM_DIAGRAM_GROUP_CODE" val="l1-1"/>
  <p:tag name="KSO_WM_UNIT_FILL_FORE_SCHEMECOLOR_INDEX" val="6"/>
  <p:tag name="KSO_WM_UNIT_FILL_TYPE" val="1"/>
  <p:tag name="KSO_WM_UNIT_SHADOW_SCHEMECOLOR_INDEX" val="14"/>
  <p:tag name="KSO_WM_UNIT_TEXT_FILL_FORE_SCHEMECOLOR_INDEX" val="2"/>
  <p:tag name="KSO_WM_UNIT_TEXT_FILL_TYPE" val="1"/>
</p:tagLst>
</file>

<file path=ppt/tags/tag58.xml><?xml version="1.0" encoding="utf-8"?>
<p:tagLst xmlns:p="http://schemas.openxmlformats.org/presentationml/2006/main">
  <p:tag name="KSO_WM_TAG_VERSION" val="1.0"/>
  <p:tag name="KSO_WM_BEAUTIFY_FLAG" val="#wm#"/>
  <p:tag name="KSO_WM_UNIT_ID" val="diagram160007_3*l_h_a*1_2_1"/>
  <p:tag name="KSO_WM_TEMPLATE_CATEGORY" val="diagram"/>
  <p:tag name="KSO_WM_TEMPLATE_INDEX" val="160007"/>
  <p:tag name="KSO_WM_UNIT_TYPE" val="l_h_a"/>
  <p:tag name="KSO_WM_UNIT_INDEX" val="1_2_1"/>
  <p:tag name="KSO_WM_UNIT_CLEAR" val="1"/>
  <p:tag name="KSO_WM_UNIT_LAYERLEVEL" val="1_1_1"/>
  <p:tag name="KSO_WM_UNIT_VALUE" val="6"/>
  <p:tag name="KSO_WM_UNIT_HIGHLIGHT" val="0"/>
  <p:tag name="KSO_WM_UNIT_COMPATIBLE" val="0"/>
  <p:tag name="KSO_WM_DIAGRAM_GROUP_CODE" val="l1-1"/>
  <p:tag name="KSO_WM_UNIT_PRESET_TEXT" val="02"/>
  <p:tag name="KSO_WM_UNIT_LINE_FORE_SCHEMECOLOR_INDEX" val="14"/>
  <p:tag name="KSO_WM_UNIT_LINE_FILL_TYPE" val="2"/>
  <p:tag name="KSO_WM_UNIT_TEXT_FILL_FORE_SCHEMECOLOR_INDEX" val="14"/>
  <p:tag name="KSO_WM_UNIT_TEXT_FILL_TYPE" val="1"/>
</p:tagLst>
</file>

<file path=ppt/tags/tag59.xml><?xml version="1.0" encoding="utf-8"?>
<p:tagLst xmlns:p="http://schemas.openxmlformats.org/presentationml/2006/main">
  <p:tag name="KSO_WM_TAG_VERSION" val="1.0"/>
  <p:tag name="KSO_WM_BEAUTIFY_FLAG" val="#wm#"/>
  <p:tag name="KSO_WM_UNIT_TYPE" val="i"/>
  <p:tag name="KSO_WM_UNIT_ID" val="diagram160007_3*i*15"/>
  <p:tag name="KSO_WM_TEMPLATE_CATEGORY" val="diagram"/>
  <p:tag name="KSO_WM_TEMPLATE_INDEX" val="160007"/>
  <p:tag name="KSO_WM_UNIT_INDEX" val="15"/>
</p:tagLst>
</file>

<file path=ppt/tags/tag6.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4"/>
  <p:tag name="KSO_WM_UNIT_ID" val="diagram160126_2*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60.xml><?xml version="1.0" encoding="utf-8"?>
<p:tagLst xmlns:p="http://schemas.openxmlformats.org/presentationml/2006/main">
  <p:tag name="KSO_WM_TAG_VERSION" val="1.0"/>
  <p:tag name="KSO_WM_BEAUTIFY_FLAG" val="#wm#"/>
  <p:tag name="KSO_WM_UNIT_ID" val="diagram160007_3*l_h_f*1_3_1"/>
  <p:tag name="KSO_WM_TEMPLATE_CATEGORY" val="diagram"/>
  <p:tag name="KSO_WM_TEMPLATE_INDEX" val="160007"/>
  <p:tag name="KSO_WM_UNIT_TYPE" val="l_h_f"/>
  <p:tag name="KSO_WM_UNIT_INDEX" val="1_3_1"/>
  <p:tag name="KSO_WM_UNIT_CLEAR" val="1"/>
  <p:tag name="KSO_WM_UNIT_LAYERLEVEL" val="1_1_1"/>
  <p:tag name="KSO_WM_UNIT_VALUE" val="34"/>
  <p:tag name="KSO_WM_UNIT_HIGHLIGHT" val="0"/>
  <p:tag name="KSO_WM_UNIT_COMPATIBLE" val="0"/>
  <p:tag name="KSO_WM_UNIT_PRESET_TEXT_INDEX" val="4"/>
  <p:tag name="KSO_WM_UNIT_PRESET_TEXT_LEN" val="36"/>
  <p:tag name="KSO_WM_DIAGRAM_GROUP_CODE" val="l1-1"/>
  <p:tag name="KSO_WM_UNIT_FILL_FORE_SCHEMECOLOR_INDEX" val="7"/>
  <p:tag name="KSO_WM_UNIT_FILL_TYPE" val="1"/>
  <p:tag name="KSO_WM_UNIT_SHADOW_SCHEMECOLOR_INDEX" val="5"/>
  <p:tag name="KSO_WM_UNIT_TEXT_FILL_FORE_SCHEMECOLOR_INDEX" val="7"/>
  <p:tag name="KSO_WM_UNIT_TEXT_FILL_TYPE" val="1"/>
</p:tagLst>
</file>

<file path=ppt/tags/tag61.xml><?xml version="1.0" encoding="utf-8"?>
<p:tagLst xmlns:p="http://schemas.openxmlformats.org/presentationml/2006/main">
  <p:tag name="KSO_WM_TAG_VERSION" val="1.0"/>
  <p:tag name="KSO_WM_BEAUTIFY_FLAG" val="#wm#"/>
  <p:tag name="KSO_WM_UNIT_ID" val="diagram160007_3*l_i*1_4"/>
  <p:tag name="KSO_WM_TEMPLATE_CATEGORY" val="diagram"/>
  <p:tag name="KSO_WM_TEMPLATE_INDEX" val="160007"/>
  <p:tag name="KSO_WM_UNIT_TYPE" val="l_i"/>
  <p:tag name="KSO_WM_UNIT_INDEX" val="1_4"/>
  <p:tag name="KSO_WM_UNIT_CLEAR" val="1"/>
  <p:tag name="KSO_WM_UNIT_LAYERLEVEL" val="1_1"/>
  <p:tag name="KSO_WM_DIAGRAM_GROUP_CODE" val="l1-1"/>
  <p:tag name="KSO_WM_UNIT_FILL_FORE_SCHEMECOLOR_INDEX" val="7"/>
  <p:tag name="KSO_WM_UNIT_FILL_TYPE" val="1"/>
  <p:tag name="KSO_WM_UNIT_SHADOW_SCHEMECOLOR_INDEX" val="14"/>
  <p:tag name="KSO_WM_UNIT_TEXT_FILL_FORE_SCHEMECOLOR_INDEX" val="2"/>
  <p:tag name="KSO_WM_UNIT_TEXT_FILL_TYPE" val="1"/>
</p:tagLst>
</file>

<file path=ppt/tags/tag62.xml><?xml version="1.0" encoding="utf-8"?>
<p:tagLst xmlns:p="http://schemas.openxmlformats.org/presentationml/2006/main">
  <p:tag name="KSO_WM_TAG_VERSION" val="1.0"/>
  <p:tag name="KSO_WM_BEAUTIFY_FLAG" val="#wm#"/>
  <p:tag name="KSO_WM_UNIT_ID" val="diagram160007_3*l_h_a*1_3_1"/>
  <p:tag name="KSO_WM_TEMPLATE_CATEGORY" val="diagram"/>
  <p:tag name="KSO_WM_TEMPLATE_INDEX" val="160007"/>
  <p:tag name="KSO_WM_UNIT_TYPE" val="l_h_a"/>
  <p:tag name="KSO_WM_UNIT_INDEX" val="1_3_1"/>
  <p:tag name="KSO_WM_UNIT_CLEAR" val="1"/>
  <p:tag name="KSO_WM_UNIT_LAYERLEVEL" val="1_1_1"/>
  <p:tag name="KSO_WM_UNIT_VALUE" val="6"/>
  <p:tag name="KSO_WM_UNIT_HIGHLIGHT" val="0"/>
  <p:tag name="KSO_WM_UNIT_COMPATIBLE" val="0"/>
  <p:tag name="KSO_WM_DIAGRAM_GROUP_CODE" val="l1-1"/>
  <p:tag name="KSO_WM_UNIT_PRESET_TEXT" val="03"/>
  <p:tag name="KSO_WM_UNIT_LINE_FORE_SCHEMECOLOR_INDEX" val="14"/>
  <p:tag name="KSO_WM_UNIT_LINE_FILL_TYPE" val="2"/>
  <p:tag name="KSO_WM_UNIT_TEXT_FILL_FORE_SCHEMECOLOR_INDEX" val="14"/>
  <p:tag name="KSO_WM_UNIT_TEXT_FILL_TYPE" val="1"/>
</p:tagLst>
</file>

<file path=ppt/tags/tag63.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6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66.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67.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68.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69.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3"/>
  <p:tag name="KSO_WM_UNIT_ID" val="diagram160126_2*l_i*1_3"/>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70.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71.xml><?xml version="1.0" encoding="utf-8"?>
<p:tagLst xmlns:p="http://schemas.openxmlformats.org/presentationml/2006/main">
  <p:tag name="KSO_WM_TAG_VERSION" val="1.0"/>
  <p:tag name="KSO_WM_BEAUTIFY_FLAG" val="#wm#"/>
  <p:tag name="KSO_WM_UNIT_TYPE" val="i"/>
  <p:tag name="KSO_WM_UNIT_ID" val="diagram160126_2*i*0"/>
  <p:tag name="KSO_WM_TEMPLATE_CATEGORY" val="diagram"/>
  <p:tag name="KSO_WM_TEMPLATE_INDEX" val="160126"/>
  <p:tag name="KSO_WM_UNIT_INDEX" val="0"/>
</p:tagLst>
</file>

<file path=ppt/tags/tag72.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2*l_i*1_1"/>
  <p:tag name="KSO_WM_UNIT_CLEAR" val="1"/>
  <p:tag name="KSO_WM_UNIT_LAYERLEVEL" val="1_1"/>
  <p:tag name="KSO_WM_DIAGRAM_GROUP_CODE" val="l1-1"/>
  <p:tag name="KSO_WM_UNIT_FILL_FORE_SCHEMECOLOR_INDEX" val="13"/>
  <p:tag name="KSO_WM_UNIT_FILL_TYPE" val="1"/>
  <p:tag name="KSO_WM_UNIT_TEXT_FILL_FORE_SCHEMECOLOR_INDEX" val="2"/>
  <p:tag name="KSO_WM_UNIT_TEXT_FILL_TYPE" val="1"/>
</p:tagLst>
</file>

<file path=ppt/tags/tag73.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2*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7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75"/>
  <p:tag name="KSO_WM_UNIT_TYPE" val="n_h_f"/>
  <p:tag name="KSO_WM_UNIT_INDEX" val="1_2_1"/>
  <p:tag name="KSO_WM_UNIT_ID" val="diagram75_1*n_h_f*1_2_1"/>
  <p:tag name="KSO_WM_UNIT_CLEAR" val="1"/>
  <p:tag name="KSO_WM_UNIT_LAYERLEVEL" val="1_1_1"/>
  <p:tag name="KSO_WM_UNIT_VALUE" val="14"/>
  <p:tag name="KSO_WM_UNIT_HIGHLIGHT" val="0"/>
  <p:tag name="KSO_WM_UNIT_COMPATIBLE" val="0"/>
  <p:tag name="KSO_WM_UNIT_PRESET_TEXT_INDEX" val="4"/>
  <p:tag name="KSO_WM_UNIT_PRESET_TEXT_LEN" val="26"/>
  <p:tag name="KSO_WM_DIAGRAM_GROUP_CODE" val="n1-1"/>
  <p:tag name="KSO_WM_UNIT_TEXT_FILL_FORE_SCHEMECOLOR_INDEX" val="5"/>
  <p:tag name="KSO_WM_UNIT_TEXT_FILL_TYPE" val="1"/>
</p:tagLst>
</file>

<file path=ppt/tags/tag76.xml><?xml version="1.0" encoding="utf-8"?>
<p:tagLst xmlns:p="http://schemas.openxmlformats.org/presentationml/2006/main">
  <p:tag name="KSO_WM_TAG_VERSION" val="1.0"/>
  <p:tag name="KSO_WM_BEAUTIFY_FLAG" val="#wm#"/>
  <p:tag name="KSO_WM_TEMPLATE_CATEGORY" val="diagram"/>
  <p:tag name="KSO_WM_TEMPLATE_INDEX" val="75"/>
  <p:tag name="KSO_WM_UNIT_TYPE" val="n_i"/>
  <p:tag name="KSO_WM_UNIT_INDEX" val="1_1"/>
  <p:tag name="KSO_WM_UNIT_ID" val="diagram75_1*n_i*1_1"/>
  <p:tag name="KSO_WM_UNIT_CLEAR" val="1"/>
  <p:tag name="KSO_WM_UNIT_LAYERLEVEL" val="1_1"/>
  <p:tag name="KSO_WM_DIAGRAM_GROUP_CODE" val="n1-1"/>
  <p:tag name="KSO_WM_UNIT_LINE_FORE_SCHEMECOLOR_INDEX" val="5"/>
  <p:tag name="KSO_WM_UNIT_LINE_FILL_TYPE" val="2"/>
  <p:tag name="KSO_WM_UNIT_TEXT_FILL_FORE_SCHEMECOLOR_INDEX" val="13"/>
  <p:tag name="KSO_WM_UNIT_TEXT_FILL_TYPE"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75"/>
  <p:tag name="KSO_WM_UNIT_TYPE" val="n_h_f"/>
  <p:tag name="KSO_WM_UNIT_INDEX" val="1_1_1"/>
  <p:tag name="KSO_WM_UNIT_ID" val="diagram75_1*n_h_f*1_1_1"/>
  <p:tag name="KSO_WM_UNIT_CLEAR" val="1"/>
  <p:tag name="KSO_WM_UNIT_LAYERLEVEL" val="1_1_1"/>
  <p:tag name="KSO_WM_UNIT_VALUE" val="12"/>
  <p:tag name="KSO_WM_UNIT_HIGHLIGHT" val="0"/>
  <p:tag name="KSO_WM_UNIT_COMPATIBLE" val="0"/>
  <p:tag name="KSO_WM_UNIT_PRESET_TEXT_INDEX" val="4"/>
  <p:tag name="KSO_WM_UNIT_PRESET_TEXT_LEN" val="24"/>
  <p:tag name="KSO_WM_DIAGRAM_GROUP_CODE" val="n1-1"/>
  <p:tag name="KSO_WM_UNIT_FILL_FORE_SCHEMECOLOR_INDEX" val="5"/>
  <p:tag name="KSO_WM_UNIT_FILL_TYPE" val="1"/>
  <p:tag name="KSO_WM_UNIT_TEXT_FILL_FORE_SCHEMECOLOR_INDEX" val="14"/>
  <p:tag name="KSO_WM_UNIT_TEXT_FILL_TYPE" val="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75"/>
  <p:tag name="KSO_WM_UNIT_TYPE" val="n_i"/>
  <p:tag name="KSO_WM_UNIT_INDEX" val="1_2"/>
  <p:tag name="KSO_WM_UNIT_ID" val="diagram75_1*n_i*1_2"/>
  <p:tag name="KSO_WM_UNIT_CLEAR" val="1"/>
  <p:tag name="KSO_WM_UNIT_LAYERLEVEL" val="1_1"/>
  <p:tag name="KSO_WM_DIAGRAM_GROUP_CODE" val="n1-1"/>
  <p:tag name="KSO_WM_UNIT_LINE_FORE_SCHEMECOLOR_INDEX" val="6"/>
  <p:tag name="KSO_WM_UNIT_LINE_FILL_TYPE" val="2"/>
  <p:tag name="KSO_WM_UNIT_TEXT_FILL_FORE_SCHEMECOLOR_INDEX" val="13"/>
  <p:tag name="KSO_WM_UNIT_TEXT_FILL_TYPE" val="1"/>
</p:tagLst>
</file>

<file path=ppt/tags/tag79.xml><?xml version="1.0" encoding="utf-8"?>
<p:tagLst xmlns:p="http://schemas.openxmlformats.org/presentationml/2006/main">
  <p:tag name="KSO_WM_TAG_VERSION" val="1.0"/>
  <p:tag name="KSO_WM_BEAUTIFY_FLAG" val="#wm#"/>
  <p:tag name="KSO_WM_TEMPLATE_CATEGORY" val="diagram"/>
  <p:tag name="KSO_WM_TEMPLATE_INDEX" val="75"/>
  <p:tag name="KSO_WM_UNIT_TYPE" val="n_h_f"/>
  <p:tag name="KSO_WM_UNIT_INDEX" val="1_1_2"/>
  <p:tag name="KSO_WM_UNIT_ID" val="diagram75_1*n_h_f*1_1_2"/>
  <p:tag name="KSO_WM_UNIT_CLEAR" val="1"/>
  <p:tag name="KSO_WM_UNIT_LAYERLEVEL" val="1_1_1"/>
  <p:tag name="KSO_WM_UNIT_VALUE" val="12"/>
  <p:tag name="KSO_WM_UNIT_HIGHLIGHT" val="0"/>
  <p:tag name="KSO_WM_UNIT_COMPATIBLE" val="0"/>
  <p:tag name="KSO_WM_UNIT_PRESET_TEXT_INDEX" val="4"/>
  <p:tag name="KSO_WM_UNIT_PRESET_TEXT_LEN" val="24"/>
  <p:tag name="KSO_WM_DIAGRAM_GROUP_CODE" val="n1-1"/>
  <p:tag name="KSO_WM_UNIT_FILL_FORE_SCHEMECOLOR_INDEX" val="6"/>
  <p:tag name="KSO_WM_UNIT_FILL_TYPE" val="1"/>
  <p:tag name="KSO_WM_UNIT_TEXT_FILL_FORE_SCHEMECOLOR_INDEX" val="14"/>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4"/>
  <p:tag name="KSO_WM_UNIT_ID" val="diagram160126_2*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80.xml><?xml version="1.0" encoding="utf-8"?>
<p:tagLst xmlns:p="http://schemas.openxmlformats.org/presentationml/2006/main">
  <p:tag name="KSO_WM_TAG_VERSION" val="1.0"/>
  <p:tag name="KSO_WM_BEAUTIFY_FLAG" val="#wm#"/>
  <p:tag name="KSO_WM_TEMPLATE_CATEGORY" val="diagram"/>
  <p:tag name="KSO_WM_TEMPLATE_INDEX" val="75"/>
  <p:tag name="KSO_WM_UNIT_TYPE" val="n_i"/>
  <p:tag name="KSO_WM_UNIT_INDEX" val="1_3"/>
  <p:tag name="KSO_WM_UNIT_ID" val="diagram75_1*n_i*1_3"/>
  <p:tag name="KSO_WM_UNIT_CLEAR" val="1"/>
  <p:tag name="KSO_WM_UNIT_LAYERLEVEL" val="1_1"/>
  <p:tag name="KSO_WM_DIAGRAM_GROUP_CODE" val="n1-1"/>
  <p:tag name="KSO_WM_UNIT_LINE_FORE_SCHEMECOLOR_INDEX" val="5"/>
  <p:tag name="KSO_WM_UNIT_LINE_FILL_TYPE" val="2"/>
  <p:tag name="KSO_WM_UNIT_TEXT_FILL_FORE_SCHEMECOLOR_INDEX" val="13"/>
  <p:tag name="KSO_WM_UNIT_TEXT_FILL_TYPE" val="1"/>
</p:tagLst>
</file>

<file path=ppt/tags/tag81.xml><?xml version="1.0" encoding="utf-8"?>
<p:tagLst xmlns:p="http://schemas.openxmlformats.org/presentationml/2006/main">
  <p:tag name="KSO_WM_TAG_VERSION" val="1.0"/>
  <p:tag name="KSO_WM_BEAUTIFY_FLAG" val="#wm#"/>
  <p:tag name="KSO_WM_TEMPLATE_CATEGORY" val="diagram"/>
  <p:tag name="KSO_WM_TEMPLATE_INDEX" val="75"/>
  <p:tag name="KSO_WM_UNIT_TYPE" val="n_h_f"/>
  <p:tag name="KSO_WM_UNIT_INDEX" val="1_1_3"/>
  <p:tag name="KSO_WM_UNIT_ID" val="diagram75_1*n_h_f*1_1_3"/>
  <p:tag name="KSO_WM_UNIT_CLEAR" val="1"/>
  <p:tag name="KSO_WM_UNIT_LAYERLEVEL" val="1_1_1"/>
  <p:tag name="KSO_WM_UNIT_VALUE" val="12"/>
  <p:tag name="KSO_WM_UNIT_HIGHLIGHT" val="0"/>
  <p:tag name="KSO_WM_UNIT_COMPATIBLE" val="0"/>
  <p:tag name="KSO_WM_UNIT_PRESET_TEXT_INDEX" val="4"/>
  <p:tag name="KSO_WM_UNIT_PRESET_TEXT_LEN" val="24"/>
  <p:tag name="KSO_WM_DIAGRAM_GROUP_CODE" val="n1-1"/>
  <p:tag name="KSO_WM_UNIT_FILL_FORE_SCHEMECOLOR_INDEX" val="5"/>
  <p:tag name="KSO_WM_UNIT_FILL_TYPE" val="1"/>
  <p:tag name="KSO_WM_UNIT_TEXT_FILL_FORE_SCHEMECOLOR_INDEX" val="14"/>
  <p:tag name="KSO_WM_UNIT_TEXT_FILL_TYPE" val="1"/>
</p:tagLst>
</file>

<file path=ppt/tags/tag82.xml><?xml version="1.0" encoding="utf-8"?>
<p:tagLst xmlns:p="http://schemas.openxmlformats.org/presentationml/2006/main">
  <p:tag name="KSO_WM_TAG_VERSION" val="1.0"/>
  <p:tag name="KSO_WM_BEAUTIFY_FLAG" val="#wm#"/>
  <p:tag name="KSO_WM_TEMPLATE_CATEGORY" val="diagram"/>
  <p:tag name="KSO_WM_TEMPLATE_INDEX" val="75"/>
  <p:tag name="KSO_WM_UNIT_TYPE" val="n_i"/>
  <p:tag name="KSO_WM_UNIT_INDEX" val="1_4"/>
  <p:tag name="KSO_WM_UNIT_ID" val="diagram75_1*n_i*1_4"/>
  <p:tag name="KSO_WM_UNIT_CLEAR" val="1"/>
  <p:tag name="KSO_WM_UNIT_LAYERLEVEL" val="1_1"/>
  <p:tag name="KSO_WM_DIAGRAM_GROUP_CODE" val="n1-1"/>
  <p:tag name="KSO_WM_UNIT_LINE_FORE_SCHEMECOLOR_INDEX" val="6"/>
  <p:tag name="KSO_WM_UNIT_LINE_FILL_TYPE" val="2"/>
  <p:tag name="KSO_WM_UNIT_TEXT_FILL_FORE_SCHEMECOLOR_INDEX" val="13"/>
  <p:tag name="KSO_WM_UNIT_TEXT_FILL_TYPE" val="1"/>
</p:tagLst>
</file>

<file path=ppt/tags/tag83.xml><?xml version="1.0" encoding="utf-8"?>
<p:tagLst xmlns:p="http://schemas.openxmlformats.org/presentationml/2006/main">
  <p:tag name="KSO_WM_TAG_VERSION" val="1.0"/>
  <p:tag name="KSO_WM_BEAUTIFY_FLAG" val="#wm#"/>
  <p:tag name="KSO_WM_TEMPLATE_CATEGORY" val="diagram"/>
  <p:tag name="KSO_WM_TEMPLATE_INDEX" val="75"/>
  <p:tag name="KSO_WM_UNIT_TYPE" val="n_h_f"/>
  <p:tag name="KSO_WM_UNIT_INDEX" val="1_1_4"/>
  <p:tag name="KSO_WM_UNIT_ID" val="diagram75_1*n_h_f*1_1_4"/>
  <p:tag name="KSO_WM_UNIT_CLEAR" val="1"/>
  <p:tag name="KSO_WM_UNIT_LAYERLEVEL" val="1_1_1"/>
  <p:tag name="KSO_WM_UNIT_VALUE" val="12"/>
  <p:tag name="KSO_WM_UNIT_HIGHLIGHT" val="0"/>
  <p:tag name="KSO_WM_UNIT_COMPATIBLE" val="0"/>
  <p:tag name="KSO_WM_UNIT_PRESET_TEXT_INDEX" val="4"/>
  <p:tag name="KSO_WM_UNIT_PRESET_TEXT_LEN" val="24"/>
  <p:tag name="KSO_WM_DIAGRAM_GROUP_CODE" val="n1-1"/>
  <p:tag name="KSO_WM_UNIT_FILL_FORE_SCHEMECOLOR_INDEX" val="6"/>
  <p:tag name="KSO_WM_UNIT_FILL_TYPE" val="1"/>
  <p:tag name="KSO_WM_UNIT_TEXT_FILL_FORE_SCHEMECOLOR_INDEX" val="14"/>
  <p:tag name="KSO_WM_UNIT_TEXT_FILL_TYPE" val="1"/>
</p:tagLst>
</file>

<file path=ppt/tags/tag84.xml><?xml version="1.0" encoding="utf-8"?>
<p:tagLst xmlns:p="http://schemas.openxmlformats.org/presentationml/2006/main">
  <p:tag name="KSO_WM_TAG_VERSION" val="1.0"/>
  <p:tag name="KSO_WM_BEAUTIFY_FLAG" val="#wm#"/>
  <p:tag name="KSO_WM_TEMPLATE_CATEGORY" val="diagram"/>
  <p:tag name="KSO_WM_TEMPLATE_INDEX" val="75"/>
  <p:tag name="KSO_WM_UNIT_TYPE" val="n_i"/>
  <p:tag name="KSO_WM_UNIT_INDEX" val="1_5"/>
  <p:tag name="KSO_WM_UNIT_ID" val="diagram75_1*n_i*1_5"/>
  <p:tag name="KSO_WM_UNIT_CLEAR" val="1"/>
  <p:tag name="KSO_WM_UNIT_LAYERLEVEL" val="1_1"/>
  <p:tag name="KSO_WM_DIAGRAM_GROUP_CODE" val="n1-1"/>
  <p:tag name="KSO_WM_UNIT_LINE_FORE_SCHEMECOLOR_INDEX" val="5"/>
  <p:tag name="KSO_WM_UNIT_LINE_FILL_TYPE" val="2"/>
  <p:tag name="KSO_WM_UNIT_TEXT_FILL_FORE_SCHEMECOLOR_INDEX" val="13"/>
  <p:tag name="KSO_WM_UNIT_TEXT_FILL_TYPE" val="1"/>
</p:tagLst>
</file>

<file path=ppt/tags/tag85.xml><?xml version="1.0" encoding="utf-8"?>
<p:tagLst xmlns:p="http://schemas.openxmlformats.org/presentationml/2006/main">
  <p:tag name="KSO_WM_TAG_VERSION" val="1.0"/>
  <p:tag name="KSO_WM_BEAUTIFY_FLAG" val="#wm#"/>
  <p:tag name="KSO_WM_TEMPLATE_CATEGORY" val="diagram"/>
  <p:tag name="KSO_WM_TEMPLATE_INDEX" val="75"/>
  <p:tag name="KSO_WM_UNIT_TYPE" val="n_h_f"/>
  <p:tag name="KSO_WM_UNIT_INDEX" val="1_1_5"/>
  <p:tag name="KSO_WM_UNIT_ID" val="diagram75_1*n_h_f*1_1_5"/>
  <p:tag name="KSO_WM_UNIT_CLEAR" val="1"/>
  <p:tag name="KSO_WM_UNIT_LAYERLEVEL" val="1_1_1"/>
  <p:tag name="KSO_WM_UNIT_VALUE" val="12"/>
  <p:tag name="KSO_WM_UNIT_HIGHLIGHT" val="0"/>
  <p:tag name="KSO_WM_UNIT_COMPATIBLE" val="0"/>
  <p:tag name="KSO_WM_UNIT_PRESET_TEXT_INDEX" val="4"/>
  <p:tag name="KSO_WM_UNIT_PRESET_TEXT_LEN" val="24"/>
  <p:tag name="KSO_WM_DIAGRAM_GROUP_CODE" val="n1-1"/>
  <p:tag name="KSO_WM_UNIT_FILL_FORE_SCHEMECOLOR_INDEX" val="5"/>
  <p:tag name="KSO_WM_UNIT_FILL_TYPE" val="1"/>
  <p:tag name="KSO_WM_UNIT_TEXT_FILL_FORE_SCHEMECOLOR_INDEX" val="14"/>
  <p:tag name="KSO_WM_UNIT_TEXT_FILL_TYPE" val="1"/>
</p:tagLst>
</file>

<file path=ppt/tags/tag86.xml><?xml version="1.0" encoding="utf-8"?>
<p:tagLst xmlns:p="http://schemas.openxmlformats.org/presentationml/2006/main">
  <p:tag name="KSO_WM_TAG_VERSION" val="1.0"/>
  <p:tag name="KSO_WM_BEAUTIFY_FLAG" val="#wm#"/>
  <p:tag name="KSO_WM_TEMPLATE_CATEGORY" val="diagram"/>
  <p:tag name="KSO_WM_TEMPLATE_INDEX" val="75"/>
  <p:tag name="KSO_WM_UNIT_TYPE" val="n_i"/>
  <p:tag name="KSO_WM_UNIT_INDEX" val="1_6"/>
  <p:tag name="KSO_WM_UNIT_ID" val="diagram75_1*n_i*1_6"/>
  <p:tag name="KSO_WM_UNIT_CLEAR" val="1"/>
  <p:tag name="KSO_WM_UNIT_LAYERLEVEL" val="1_1"/>
  <p:tag name="KSO_WM_DIAGRAM_GROUP_CODE" val="n1-1"/>
  <p:tag name="KSO_WM_UNIT_LINE_FORE_SCHEMECOLOR_INDEX" val="6"/>
  <p:tag name="KSO_WM_UNIT_LINE_FILL_TYPE" val="2"/>
  <p:tag name="KSO_WM_UNIT_TEXT_FILL_FORE_SCHEMECOLOR_INDEX" val="13"/>
  <p:tag name="KSO_WM_UNIT_TEXT_FILL_TYPE" val="1"/>
</p:tagLst>
</file>

<file path=ppt/tags/tag87.xml><?xml version="1.0" encoding="utf-8"?>
<p:tagLst xmlns:p="http://schemas.openxmlformats.org/presentationml/2006/main">
  <p:tag name="KSO_WM_TAG_VERSION" val="1.0"/>
  <p:tag name="KSO_WM_BEAUTIFY_FLAG" val="#wm#"/>
  <p:tag name="KSO_WM_TEMPLATE_CATEGORY" val="diagram"/>
  <p:tag name="KSO_WM_TEMPLATE_INDEX" val="75"/>
  <p:tag name="KSO_WM_UNIT_TYPE" val="n_h_f"/>
  <p:tag name="KSO_WM_UNIT_INDEX" val="1_1_6"/>
  <p:tag name="KSO_WM_UNIT_ID" val="diagram75_1*n_h_f*1_1_6"/>
  <p:tag name="KSO_WM_UNIT_CLEAR" val="1"/>
  <p:tag name="KSO_WM_UNIT_LAYERLEVEL" val="1_1_1"/>
  <p:tag name="KSO_WM_UNIT_VALUE" val="12"/>
  <p:tag name="KSO_WM_UNIT_HIGHLIGHT" val="0"/>
  <p:tag name="KSO_WM_UNIT_COMPATIBLE" val="0"/>
  <p:tag name="KSO_WM_UNIT_PRESET_TEXT_INDEX" val="4"/>
  <p:tag name="KSO_WM_UNIT_PRESET_TEXT_LEN" val="24"/>
  <p:tag name="KSO_WM_DIAGRAM_GROUP_CODE" val="n1-1"/>
  <p:tag name="KSO_WM_UNIT_FILL_FORE_SCHEMECOLOR_INDEX" val="6"/>
  <p:tag name="KSO_WM_UNIT_FILL_TYPE" val="1"/>
  <p:tag name="KSO_WM_UNIT_TEXT_FILL_FORE_SCHEMECOLOR_INDEX" val="14"/>
  <p:tag name="KSO_WM_UNIT_TEXT_FILL_TYPE" val="1"/>
</p:tagLst>
</file>

<file path=ppt/tags/tag88.xml><?xml version="1.0" encoding="utf-8"?>
<p:tagLst xmlns:p="http://schemas.openxmlformats.org/presentationml/2006/main">
  <p:tag name="KSO_WM_TAG_VERSION" val="1.0"/>
  <p:tag name="KSO_WM_BEAUTIFY_FLAG" val="#wm#"/>
  <p:tag name="KSO_WM_TEMPLATE_CATEGORY" val="diagram"/>
  <p:tag name="KSO_WM_TEMPLATE_INDEX" val="75"/>
  <p:tag name="KSO_WM_UNIT_TYPE" val="n_i"/>
  <p:tag name="KSO_WM_UNIT_INDEX" val="1_7"/>
  <p:tag name="KSO_WM_UNIT_ID" val="diagram75_1*n_i*1_7"/>
  <p:tag name="KSO_WM_UNIT_CLEAR" val="1"/>
  <p:tag name="KSO_WM_UNIT_LAYERLEVEL" val="1_1"/>
  <p:tag name="KSO_WM_DIAGRAM_GROUP_CODE" val="n1-1"/>
  <p:tag name="KSO_WM_UNIT_FILL_FORE_SCHEMECOLOR_INDEX" val="5"/>
  <p:tag name="KSO_WM_UNIT_FILL_TYPE" val="1"/>
  <p:tag name="KSO_WM_UNIT_TEXT_FILL_FORE_SCHEMECOLOR_INDEX" val="13"/>
  <p:tag name="KSO_WM_UNIT_TEXT_FILL_TYPE" val="1"/>
</p:tagLst>
</file>

<file path=ppt/tags/tag89.xml><?xml version="1.0" encoding="utf-8"?>
<p:tagLst xmlns:p="http://schemas.openxmlformats.org/presentationml/2006/main">
  <p:tag name="KSO_WM_SLIDE_MODEL_TYPE" val="timeline"/>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2*l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l1-1"/>
  <p:tag name="KSO_WM_UNIT_LINE_FORE_SCHEMECOLOR_INDEX" val="5"/>
  <p:tag name="KSO_WM_UNIT_LINE_FILL_TYPE" val="2"/>
  <p:tag name="KSO_WM_UNIT_TEXT_FILL_FORE_SCHEMECOLOR_INDEX" val="13"/>
  <p:tag name="KSO_WM_UNIT_TEXT_FILL_TYPE" val="1"/>
</p:tagLst>
</file>

<file path=ppt/tags/tag90.xml><?xml version="1.0" encoding="utf-8"?>
<p:tagLst xmlns:p="http://schemas.openxmlformats.org/presentationml/2006/main">
  <p:tag name="KSO_WM_TAG_VERSION" val="1.0"/>
  <p:tag name="KSO_WM_BEAUTIFY_FLAG" val="#wm#"/>
  <p:tag name="KSO_WM_TEMPLATE_CATEGORY" val="diagram"/>
  <p:tag name="KSO_WM_TEMPLATE_INDEX" val="677"/>
  <p:tag name="KSO_WM_UNIT_TYPE" val="m_h_f"/>
  <p:tag name="KSO_WM_UNIT_INDEX" val="1_1_1"/>
  <p:tag name="KSO_WM_UNIT_ID" val="diagram677_4*m_h_f*1_1_1"/>
  <p:tag name="KSO_WM_UNIT_CLEAR" val="1"/>
  <p:tag name="KSO_WM_UNIT_LAYERLEVEL" val="1_1_1"/>
  <p:tag name="KSO_WM_UNIT_VALUE" val="27"/>
  <p:tag name="KSO_WM_UNIT_HIGHLIGHT" val="0"/>
  <p:tag name="KSO_WM_UNIT_COMPATIBLE" val="0"/>
  <p:tag name="KSO_WM_UNIT_PRESET_TEXT_INDEX" val="4"/>
  <p:tag name="KSO_WM_UNIT_PRESET_TEXT_LEN" val="60"/>
  <p:tag name="KSO_WM_DIAGRAM_GROUP_CODE" val="m1-1"/>
  <p:tag name="KSO_WM_UNIT_TEXT_FILL_FORE_SCHEMECOLOR_INDEX" val="13"/>
  <p:tag name="KSO_WM_UNIT_TEXT_FILL_TYPE" val="1"/>
</p:tagLst>
</file>

<file path=ppt/tags/tag91.xml><?xml version="1.0" encoding="utf-8"?>
<p:tagLst xmlns:p="http://schemas.openxmlformats.org/presentationml/2006/main">
  <p:tag name="KSO_WM_TAG_VERSION" val="1.0"/>
  <p:tag name="KSO_WM_BEAUTIFY_FLAG" val="#wm#"/>
  <p:tag name="KSO_WM_UNIT_TYPE" val="i"/>
  <p:tag name="KSO_WM_UNIT_ID" val="diagram677_4*i*1"/>
  <p:tag name="KSO_WM_TEMPLATE_CATEGORY" val="diagram"/>
  <p:tag name="KSO_WM_TEMPLATE_INDEX" val="677"/>
  <p:tag name="KSO_WM_UNIT_INDEX" val="1"/>
</p:tagLst>
</file>

<file path=ppt/tags/tag92.xml><?xml version="1.0" encoding="utf-8"?>
<p:tagLst xmlns:p="http://schemas.openxmlformats.org/presentationml/2006/main">
  <p:tag name="KSO_WM_TAG_VERSION" val="1.0"/>
  <p:tag name="KSO_WM_BEAUTIFY_FLAG" val="#wm#"/>
  <p:tag name="KSO_WM_TEMPLATE_CATEGORY" val="diagram"/>
  <p:tag name="KSO_WM_TEMPLATE_INDEX" val="677"/>
  <p:tag name="KSO_WM_UNIT_TYPE" val="m_i"/>
  <p:tag name="KSO_WM_UNIT_INDEX" val="1_1"/>
  <p:tag name="KSO_WM_UNIT_ID" val="diagram677_4*m_i*1_1"/>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93.xml><?xml version="1.0" encoding="utf-8"?>
<p:tagLst xmlns:p="http://schemas.openxmlformats.org/presentationml/2006/main">
  <p:tag name="KSO_WM_TAG_VERSION" val="1.0"/>
  <p:tag name="KSO_WM_BEAUTIFY_FLAG" val="#wm#"/>
  <p:tag name="KSO_WM_TEMPLATE_CATEGORY" val="diagram"/>
  <p:tag name="KSO_WM_TEMPLATE_INDEX" val="677"/>
  <p:tag name="KSO_WM_UNIT_TYPE" val="m_i"/>
  <p:tag name="KSO_WM_UNIT_INDEX" val="1_2"/>
  <p:tag name="KSO_WM_UNIT_ID" val="diagram677_4*m_i*1_2"/>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94.xml><?xml version="1.0" encoding="utf-8"?>
<p:tagLst xmlns:p="http://schemas.openxmlformats.org/presentationml/2006/main">
  <p:tag name="KSO_WM_TAG_VERSION" val="1.0"/>
  <p:tag name="KSO_WM_BEAUTIFY_FLAG" val="#wm#"/>
  <p:tag name="KSO_WM_TEMPLATE_CATEGORY" val="diagram"/>
  <p:tag name="KSO_WM_TEMPLATE_INDEX" val="677"/>
  <p:tag name="KSO_WM_UNIT_TYPE" val="m_h_f"/>
  <p:tag name="KSO_WM_UNIT_INDEX" val="1_2_1"/>
  <p:tag name="KSO_WM_UNIT_ID" val="diagram677_4*m_h_f*1_2_1"/>
  <p:tag name="KSO_WM_UNIT_CLEAR" val="1"/>
  <p:tag name="KSO_WM_UNIT_LAYERLEVEL" val="1_1_1"/>
  <p:tag name="KSO_WM_UNIT_VALUE" val="27"/>
  <p:tag name="KSO_WM_UNIT_HIGHLIGHT" val="0"/>
  <p:tag name="KSO_WM_UNIT_COMPATIBLE" val="0"/>
  <p:tag name="KSO_WM_UNIT_PRESET_TEXT_INDEX" val="4"/>
  <p:tag name="KSO_WM_UNIT_PRESET_TEXT_LEN" val="60"/>
  <p:tag name="KSO_WM_DIAGRAM_GROUP_CODE" val="m1-1"/>
  <p:tag name="KSO_WM_UNIT_TEXT_FILL_FORE_SCHEMECOLOR_INDEX" val="13"/>
  <p:tag name="KSO_WM_UNIT_TEXT_FILL_TYPE" val="1"/>
</p:tagLst>
</file>

<file path=ppt/tags/tag95.xml><?xml version="1.0" encoding="utf-8"?>
<p:tagLst xmlns:p="http://schemas.openxmlformats.org/presentationml/2006/main">
  <p:tag name="KSO_WM_TAG_VERSION" val="1.0"/>
  <p:tag name="KSO_WM_BEAUTIFY_FLAG" val="#wm#"/>
  <p:tag name="KSO_WM_UNIT_TYPE" val="i"/>
  <p:tag name="KSO_WM_UNIT_ID" val="diagram677_4*i*7"/>
  <p:tag name="KSO_WM_TEMPLATE_CATEGORY" val="diagram"/>
  <p:tag name="KSO_WM_TEMPLATE_INDEX" val="677"/>
  <p:tag name="KSO_WM_UNIT_INDEX" val="7"/>
</p:tagLst>
</file>

<file path=ppt/tags/tag96.xml><?xml version="1.0" encoding="utf-8"?>
<p:tagLst xmlns:p="http://schemas.openxmlformats.org/presentationml/2006/main">
  <p:tag name="KSO_WM_TAG_VERSION" val="1.0"/>
  <p:tag name="KSO_WM_BEAUTIFY_FLAG" val="#wm#"/>
  <p:tag name="KSO_WM_TEMPLATE_CATEGORY" val="diagram"/>
  <p:tag name="KSO_WM_TEMPLATE_INDEX" val="677"/>
  <p:tag name="KSO_WM_UNIT_TYPE" val="m_i"/>
  <p:tag name="KSO_WM_UNIT_INDEX" val="1_3"/>
  <p:tag name="KSO_WM_UNIT_ID" val="diagram677_4*m_i*1_3"/>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97.xml><?xml version="1.0" encoding="utf-8"?>
<p:tagLst xmlns:p="http://schemas.openxmlformats.org/presentationml/2006/main">
  <p:tag name="KSO_WM_TAG_VERSION" val="1.0"/>
  <p:tag name="KSO_WM_BEAUTIFY_FLAG" val="#wm#"/>
  <p:tag name="KSO_WM_TEMPLATE_CATEGORY" val="diagram"/>
  <p:tag name="KSO_WM_TEMPLATE_INDEX" val="677"/>
  <p:tag name="KSO_WM_UNIT_TYPE" val="m_i"/>
  <p:tag name="KSO_WM_UNIT_INDEX" val="1_4"/>
  <p:tag name="KSO_WM_UNIT_ID" val="diagram677_4*m_i*1_4"/>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98.xml><?xml version="1.0" encoding="utf-8"?>
<p:tagLst xmlns:p="http://schemas.openxmlformats.org/presentationml/2006/main">
  <p:tag name="KSO_WM_TAG_VERSION" val="1.0"/>
  <p:tag name="KSO_WM_BEAUTIFY_FLAG" val="#wm#"/>
  <p:tag name="KSO_WM_TEMPLATE_CATEGORY" val="diagram"/>
  <p:tag name="KSO_WM_TEMPLATE_INDEX" val="677"/>
  <p:tag name="KSO_WM_UNIT_TYPE" val="m_h_f"/>
  <p:tag name="KSO_WM_UNIT_INDEX" val="1_3_1"/>
  <p:tag name="KSO_WM_UNIT_ID" val="diagram677_4*m_h_f*1_3_1"/>
  <p:tag name="KSO_WM_UNIT_CLEAR" val="1"/>
  <p:tag name="KSO_WM_UNIT_LAYERLEVEL" val="1_1_1"/>
  <p:tag name="KSO_WM_UNIT_VALUE" val="27"/>
  <p:tag name="KSO_WM_UNIT_HIGHLIGHT" val="0"/>
  <p:tag name="KSO_WM_UNIT_COMPATIBLE" val="0"/>
  <p:tag name="KSO_WM_UNIT_PRESET_TEXT_INDEX" val="4"/>
  <p:tag name="KSO_WM_UNIT_PRESET_TEXT_LEN" val="60"/>
  <p:tag name="KSO_WM_DIAGRAM_GROUP_CODE" val="m1-1"/>
  <p:tag name="KSO_WM_UNIT_TEXT_FILL_FORE_SCHEMECOLOR_INDEX" val="13"/>
  <p:tag name="KSO_WM_UNIT_TEXT_FILL_TYPE" val="1"/>
</p:tagLst>
</file>

<file path=ppt/tags/tag99.xml><?xml version="1.0" encoding="utf-8"?>
<p:tagLst xmlns:p="http://schemas.openxmlformats.org/presentationml/2006/main">
  <p:tag name="KSO_WM_TAG_VERSION" val="1.0"/>
  <p:tag name="KSO_WM_BEAUTIFY_FLAG" val="#wm#"/>
  <p:tag name="KSO_WM_UNIT_TYPE" val="i"/>
  <p:tag name="KSO_WM_UNIT_ID" val="diagram677_4*i*13"/>
  <p:tag name="KSO_WM_TEMPLATE_CATEGORY" val="diagram"/>
  <p:tag name="KSO_WM_TEMPLATE_INDEX" val="677"/>
  <p:tag name="KSO_WM_UNIT_INDEX" val="13"/>
</p:tagLst>
</file>

<file path=ppt/theme/theme1.xml><?xml version="1.0" encoding="utf-8"?>
<a:theme xmlns:a="http://schemas.openxmlformats.org/drawingml/2006/main" name="Office 主题​​">
  <a:themeElements>
    <a:clrScheme name="自定义 390">
      <a:dk1>
        <a:sysClr val="windowText" lastClr="000000"/>
      </a:dk1>
      <a:lt1>
        <a:sysClr val="window" lastClr="FFFFFF"/>
      </a:lt1>
      <a:dk2>
        <a:srgbClr val="44546A"/>
      </a:dk2>
      <a:lt2>
        <a:srgbClr val="E7E6E6"/>
      </a:lt2>
      <a:accent1>
        <a:srgbClr val="C00000"/>
      </a:accent1>
      <a:accent2>
        <a:srgbClr val="FF0000"/>
      </a:accent2>
      <a:accent3>
        <a:srgbClr val="C00000"/>
      </a:accent3>
      <a:accent4>
        <a:srgbClr val="FF0000"/>
      </a:accent4>
      <a:accent5>
        <a:srgbClr val="C00000"/>
      </a:accent5>
      <a:accent6>
        <a:srgbClr val="FF0000"/>
      </a:accent6>
      <a:hlink>
        <a:srgbClr val="C00000"/>
      </a:hlink>
      <a:folHlink>
        <a:srgbClr val="FF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11271</Words>
  <Application>WPS 演示</Application>
  <PresentationFormat>宽屏</PresentationFormat>
  <Paragraphs>732</Paragraphs>
  <Slides>63</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63</vt:i4>
      </vt:variant>
    </vt:vector>
  </HeadingPairs>
  <TitlesOfParts>
    <vt:vector size="84" baseType="lpstr">
      <vt:lpstr>Arial</vt:lpstr>
      <vt:lpstr>宋体</vt:lpstr>
      <vt:lpstr>Wingdings</vt:lpstr>
      <vt:lpstr>微软雅黑</vt:lpstr>
      <vt:lpstr>微软雅黑</vt:lpstr>
      <vt:lpstr>Calibri</vt:lpstr>
      <vt:lpstr>方正隶变_GBK</vt:lpstr>
      <vt:lpstr>隶书</vt:lpstr>
      <vt:lpstr>张海山锐线体简</vt:lpstr>
      <vt:lpstr>华文楷体</vt:lpstr>
      <vt:lpstr>楷体</vt:lpstr>
      <vt:lpstr>仿宋</vt:lpstr>
      <vt:lpstr>Arial Unicode MS</vt:lpstr>
      <vt:lpstr>等线</vt:lpstr>
      <vt:lpstr>Times New Roman</vt:lpstr>
      <vt:lpstr>Calibri Light</vt:lpstr>
      <vt:lpstr>Calibri</vt:lpstr>
      <vt:lpstr>黑体</vt:lpstr>
      <vt:lpstr>等线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入党申请</dc:title>
  <dc:creator>Administrator</dc:creator>
  <cp:lastModifiedBy>正能量</cp:lastModifiedBy>
  <cp:revision>286</cp:revision>
  <dcterms:created xsi:type="dcterms:W3CDTF">2016-10-27T12:36:00Z</dcterms:created>
  <dcterms:modified xsi:type="dcterms:W3CDTF">2020-06-01T08:06:48Z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